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141411731" r:id="rId5"/>
    <p:sldId id="2141411865" r:id="rId6"/>
    <p:sldId id="2141411954" r:id="rId7"/>
    <p:sldId id="2141411862" r:id="rId8"/>
    <p:sldId id="2141411955" r:id="rId9"/>
    <p:sldId id="2141411973" r:id="rId10"/>
    <p:sldId id="2141411974" r:id="rId11"/>
    <p:sldId id="2141411962" r:id="rId12"/>
    <p:sldId id="2141411945" r:id="rId13"/>
    <p:sldId id="2141411966" r:id="rId14"/>
    <p:sldId id="2141411957" r:id="rId15"/>
    <p:sldId id="2141411963" r:id="rId16"/>
    <p:sldId id="2141411775" r:id="rId17"/>
    <p:sldId id="214141168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658F04-1593-17BD-78C8-976F94C7BB64}" name="Bryn Grunwald" initials="BG" userId="S::bgrunwald@RMI.org::3ce62d57-5ab0-4aeb-b27b-c84ca8415699" providerId="AD"/>
  <p188:author id="{69732C42-D100-59EC-D9FA-8CC873E2AED7}" name="Michael Gartman" initials="MG" userId="S::mgartman@RMI.org::6a2bb5d2-06dc-4b6d-bf9e-5a0d8b0e95b7" providerId="AD"/>
  <p188:author id="{521A634F-D12D-1928-7DCD-D03B3A347E49}" name="Bryn Grunwald" initials="BG" userId="S::bgrunwald@rmi.org::3ce62d57-5ab0-4aeb-b27b-c84ca8415699" providerId="AD"/>
  <p188:author id="{E4A5FF93-2BB0-44CD-7716-C1AF39AB927F}" name="Gabriella Broga" initials="GB" userId="S::gabriella.broga@rmi.org::64f9ec56-a217-4434-b481-cf996e8dbafa" providerId="AD"/>
  <p188:author id="{F5B07EA1-7AC7-D7D8-66C5-DA48311B791D}" name="Ryan Shea" initials="RS" userId="S::rshea@RMI.org::7c1a9dd0-d4bc-4a9a-ae38-49f25792c039" providerId="AD"/>
  <p188:author id="{2DD59FB2-596E-62C2-0DDE-A6740C50EF12}" name="Gerard Westhoff" initials="GW" userId="S::gwesthoff@rmi.org::8cce53ea-0bff-4edc-9550-19ed91f3fd77" providerId="AD"/>
  <p188:author id="{5D4236B3-71D1-E853-C85A-44E4025EA833}" name="Gerard Westhoff" initials="GW" userId="S::gwesthoff@RMI.org::8cce53ea-0bff-4edc-9550-19ed91f3fd77" providerId="AD"/>
  <p188:author id="{70D94AC8-51D0-D325-AC37-65D6960052A2}" name="Michael Gartman" initials="MG" userId="S::mgartman@rmi.org::6a2bb5d2-06dc-4b6d-bf9e-5a0d8b0e95b7" providerId="AD"/>
  <p188:author id="{8A4C20C9-FEEC-2B92-2C6F-0227483B93FB}" name="Anna Zetkulic" initials="AZ" userId="S::azetkulic@RMI.org::b8e45bec-37b3-4cd9-8ae4-0c899eafda3f" providerId="AD"/>
  <p188:author id="{84CFE9E5-1A48-757E-19B7-43E3B4A645C5}" name="Laurie Stone" initials="LS" userId="S::lstone@rmi.org::26dbeb42-bf15-48d3-9ac8-29f421de28f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FFC000"/>
    <a:srgbClr val="C4CEDA"/>
    <a:srgbClr val="084F71"/>
    <a:srgbClr val="278D9D"/>
    <a:srgbClr val="11607E"/>
    <a:srgbClr val="31A4AD"/>
    <a:srgbClr val="166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EAF9B-9113-4370-B84D-6B407133FC7F}"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08BEC-6198-480B-9121-8E1B2C1365AD}" type="slidenum">
              <a:rPr lang="en-US" smtClean="0"/>
              <a:t>‹#›</a:t>
            </a:fld>
            <a:endParaRPr lang="en-US"/>
          </a:p>
        </p:txBody>
      </p:sp>
    </p:spTree>
    <p:extLst>
      <p:ext uri="{BB962C8B-B14F-4D97-AF65-F5344CB8AC3E}">
        <p14:creationId xmlns:p14="http://schemas.microsoft.com/office/powerpoint/2010/main" val="144021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F70F9-064D-4E19-9A2C-7607420499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115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Arial" panose="020B0604020202020204" pitchFamily="34" charset="0"/>
              </a:rPr>
              <a:t>Additional benefits and supplementary goals may include:</a:t>
            </a:r>
          </a:p>
          <a:p>
            <a:pPr marL="285750" indent="-285750">
              <a:buFontTx/>
              <a:buChar char="-"/>
            </a:pPr>
            <a:r>
              <a:rPr lang="en-US" sz="1800">
                <a:effectLst/>
                <a:latin typeface="Calibri" panose="020F0502020204030204" pitchFamily="34" charset="0"/>
                <a:ea typeface="Calibri" panose="020F0502020204030204" pitchFamily="34" charset="0"/>
                <a:cs typeface="Arial" panose="020B0604020202020204" pitchFamily="34" charset="0"/>
              </a:rPr>
              <a:t>Improving access to public transit and employment centers</a:t>
            </a:r>
          </a:p>
          <a:p>
            <a:pPr marL="285750" indent="-285750">
              <a:buFontTx/>
              <a:buChar char="-"/>
            </a:pPr>
            <a:r>
              <a:rPr lang="en-US" sz="1800">
                <a:effectLst/>
                <a:latin typeface="Calibri" panose="020F0502020204030204" pitchFamily="34" charset="0"/>
                <a:ea typeface="Calibri" panose="020F0502020204030204" pitchFamily="34" charset="0"/>
                <a:cs typeface="Arial" panose="020B0604020202020204" pitchFamily="34" charset="0"/>
              </a:rPr>
              <a:t>Supporting local bike retailers and service providers </a:t>
            </a:r>
          </a:p>
          <a:p>
            <a:pPr marL="285750" indent="-285750">
              <a:buFontTx/>
              <a:buChar char="-"/>
            </a:pPr>
            <a:r>
              <a:rPr lang="en-US" sz="1800">
                <a:effectLst/>
                <a:latin typeface="Calibri" panose="020F0502020204030204" pitchFamily="34" charset="0"/>
                <a:ea typeface="Calibri" panose="020F0502020204030204" pitchFamily="34" charset="0"/>
                <a:cs typeface="Arial" panose="020B0604020202020204" pitchFamily="34" charset="0"/>
              </a:rPr>
              <a:t>Building the case to invest in safer infrastructure for a range of active modes</a:t>
            </a:r>
          </a:p>
        </p:txBody>
      </p:sp>
      <p:sp>
        <p:nvSpPr>
          <p:cNvPr id="4" name="Slide Number Placeholder 3"/>
          <p:cNvSpPr>
            <a:spLocks noGrp="1"/>
          </p:cNvSpPr>
          <p:nvPr>
            <p:ph type="sldNum" sz="quarter" idx="5"/>
          </p:nvPr>
        </p:nvSpPr>
        <p:spPr/>
        <p:txBody>
          <a:bodyPr/>
          <a:lstStyle/>
          <a:p>
            <a:fld id="{3FD22B04-8C84-6544-BEDA-CB85F7ED7667}" type="slidenum">
              <a:rPr lang="en-US" smtClean="0"/>
              <a:t>10</a:t>
            </a:fld>
            <a:endParaRPr lang="en-US"/>
          </a:p>
        </p:txBody>
      </p:sp>
    </p:spTree>
    <p:extLst>
      <p:ext uri="{BB962C8B-B14F-4D97-AF65-F5344CB8AC3E}">
        <p14:creationId xmlns:p14="http://schemas.microsoft.com/office/powerpoint/2010/main" val="1865597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Speakers Notes</a:t>
            </a:r>
          </a:p>
          <a:p>
            <a:endParaRPr lang="en-US" b="1"/>
          </a:p>
          <a:p>
            <a:r>
              <a:rPr lang="en-US" b="0"/>
              <a:t>The campaign will take XX months. The first stage, which entails identifying partners and forming the team, will take between </a:t>
            </a:r>
            <a:r>
              <a:rPr lang="en-US"/>
              <a:t>XX and XX</a:t>
            </a:r>
            <a:r>
              <a:rPr lang="en-US" b="0"/>
              <a:t> months. This will also include goal setting and role determination for the core team members. This will take XX months. The second step will be focused on identifying program funding sources. This will likely entail applying for grant funding or utilizing general funds. Some more alternatives include creating a dedicated mobility fee on retail purchases, partnering with utilities or reallocating already made investments. We anticipate this will take XX months.</a:t>
            </a:r>
            <a:endParaRPr lang="en-US" b="0">
              <a:ea typeface="Calibri"/>
              <a:cs typeface="Calibri"/>
            </a:endParaRPr>
          </a:p>
          <a:p>
            <a:endParaRPr lang="en-US" b="0"/>
          </a:p>
          <a:p>
            <a:r>
              <a:rPr lang="en-US"/>
              <a:t>The</a:t>
            </a:r>
            <a:r>
              <a:rPr lang="en-US" b="0"/>
              <a:t> third step</a:t>
            </a:r>
            <a:r>
              <a:rPr lang="en-US"/>
              <a:t> involves</a:t>
            </a:r>
            <a:r>
              <a:rPr lang="en-US" b="0"/>
              <a:t> </a:t>
            </a:r>
            <a:r>
              <a:rPr lang="en-US"/>
              <a:t>designing </a:t>
            </a:r>
            <a:r>
              <a:rPr lang="en-US" b="0"/>
              <a:t>the incentive structure and eligibility to participate. There are two general options for a structure </a:t>
            </a:r>
            <a:r>
              <a:rPr lang="en-US"/>
              <a:t>—</a:t>
            </a:r>
            <a:r>
              <a:rPr lang="en-US" b="0"/>
              <a:t> one where participants own e-bikes and another where participants </a:t>
            </a:r>
            <a:r>
              <a:rPr lang="en-US"/>
              <a:t>lease</a:t>
            </a:r>
            <a:r>
              <a:rPr lang="en-US" b="0"/>
              <a:t> e-bikes. Each approach has variations and pros and cons that will need to be reviewed. We anticipate that this process will take XX months. </a:t>
            </a:r>
            <a:endParaRPr lang="en-US" b="0">
              <a:ea typeface="Calibri"/>
              <a:cs typeface="Calibri"/>
            </a:endParaRPr>
          </a:p>
          <a:p>
            <a:endParaRPr lang="en-US" b="0"/>
          </a:p>
          <a:p>
            <a:r>
              <a:rPr lang="en-US" b="0"/>
              <a:t>For the fourth step, the program team will partner with bike shops. Bike </a:t>
            </a:r>
            <a:r>
              <a:rPr lang="en-US"/>
              <a:t>shops</a:t>
            </a:r>
            <a:r>
              <a:rPr lang="en-US" b="0"/>
              <a:t> are crucial to the success of an e-bike rebate program because they will inform and promote the program while being trusted advisors. This step will take XX months. </a:t>
            </a:r>
            <a:endParaRPr lang="en-US" b="0">
              <a:ea typeface="Calibri"/>
              <a:cs typeface="Calibri"/>
            </a:endParaRPr>
          </a:p>
          <a:p>
            <a:endParaRPr lang="en-US" b="0"/>
          </a:p>
          <a:p>
            <a:r>
              <a:rPr lang="en-US" b="0"/>
              <a:t>The fifth step will focus on developing the campaign outreach strategy, and creating the campaign website and materials for distribution prior to launch. This step will take XX months. </a:t>
            </a:r>
            <a:endParaRPr lang="en-US" b="0">
              <a:ea typeface="Calibri"/>
              <a:cs typeface="Calibri"/>
            </a:endParaRPr>
          </a:p>
          <a:p>
            <a:endParaRPr lang="en-US" b="0"/>
          </a:p>
          <a:p>
            <a:r>
              <a:rPr lang="en-US" b="0"/>
              <a:t>Then the program will launch in in XX month</a:t>
            </a:r>
            <a:endParaRPr lang="en-US" b="0">
              <a:ea typeface="Calibri"/>
              <a:cs typeface="Calibri"/>
            </a:endParaRPr>
          </a:p>
        </p:txBody>
      </p:sp>
      <p:sp>
        <p:nvSpPr>
          <p:cNvPr id="4" name="Slide Number Placeholder 3"/>
          <p:cNvSpPr>
            <a:spLocks noGrp="1"/>
          </p:cNvSpPr>
          <p:nvPr>
            <p:ph type="sldNum" sz="quarter" idx="5"/>
          </p:nvPr>
        </p:nvSpPr>
        <p:spPr/>
        <p:txBody>
          <a:bodyPr/>
          <a:lstStyle/>
          <a:p>
            <a:fld id="{BC808BEC-6198-480B-9121-8E1B2C1365AD}" type="slidenum">
              <a:rPr lang="en-US" smtClean="0"/>
              <a:t>11</a:t>
            </a:fld>
            <a:endParaRPr lang="en-US"/>
          </a:p>
        </p:txBody>
      </p:sp>
    </p:spTree>
    <p:extLst>
      <p:ext uri="{BB962C8B-B14F-4D97-AF65-F5344CB8AC3E}">
        <p14:creationId xmlns:p14="http://schemas.microsoft.com/office/powerpoint/2010/main" val="113698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08BEC-6198-480B-9121-8E1B2C1365AD}" type="slidenum">
              <a:rPr lang="en-US" smtClean="0"/>
              <a:t>12</a:t>
            </a:fld>
            <a:endParaRPr lang="en-US"/>
          </a:p>
        </p:txBody>
      </p:sp>
    </p:spTree>
    <p:extLst>
      <p:ext uri="{BB962C8B-B14F-4D97-AF65-F5344CB8AC3E}">
        <p14:creationId xmlns:p14="http://schemas.microsoft.com/office/powerpoint/2010/main" val="25064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Bike advocacy groups </a:t>
            </a:r>
          </a:p>
          <a:p>
            <a:pPr marL="171450" indent="-171450">
              <a:buFontTx/>
              <a:buChar char="-"/>
            </a:pPr>
            <a:r>
              <a:rPr kumimoji="0" lang="en-US" sz="1200" b="0"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Help create the rebate structure</a:t>
            </a:r>
          </a:p>
          <a:p>
            <a:pPr marL="171450" indent="-171450">
              <a:buFontTx/>
              <a:buChar char="-"/>
            </a:pPr>
            <a:r>
              <a:rPr kumimoji="0" lang="en-US" sz="1200" b="0"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Conduct outreach </a:t>
            </a:r>
          </a:p>
          <a:p>
            <a:pPr marL="171450" indent="-171450">
              <a:buFontTx/>
              <a:buChar char="-"/>
            </a:pPr>
            <a:r>
              <a:rPr kumimoji="0" lang="en-US" sz="1200" b="0"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Serve as e-bike ambassadors</a:t>
            </a:r>
          </a:p>
          <a:p>
            <a:pPr marL="171450" indent="-171450">
              <a:buFontTx/>
              <a:buChar char="-"/>
            </a:pPr>
            <a:r>
              <a:rPr kumimoji="0" lang="en-US" sz="1200" b="0"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Conduct training for safe riding or basic bike maintenance </a:t>
            </a:r>
          </a:p>
          <a:p>
            <a:pPr marL="171450" indent="-171450">
              <a:buFontTx/>
              <a:buChar char="-"/>
            </a:pPr>
            <a:endParaRPr kumimoji="0" lang="en-US" sz="1200" b="0"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endParaRPr>
          </a:p>
          <a:p>
            <a:pPr marL="171450" indent="-171450">
              <a:buFontTx/>
              <a:buChar char="-"/>
            </a:pPr>
            <a:r>
              <a:rPr kumimoji="0" lang="en-US" sz="12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CBOs</a:t>
            </a:r>
          </a:p>
          <a:p>
            <a:pPr marL="171450" indent="-171450">
              <a:buFontTx/>
              <a:buChar char="-"/>
            </a:pPr>
            <a:r>
              <a:rPr kumimoji="0" lang="en-US" sz="1200" b="0"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Help conduct outreach to underrepresented groups</a:t>
            </a:r>
          </a:p>
          <a:p>
            <a:pPr marL="171450" indent="-171450">
              <a:buFontTx/>
              <a:buChar char="-"/>
            </a:pPr>
            <a:r>
              <a:rPr kumimoji="0" lang="en-US" sz="1200" b="0"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Engage with local businesses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F70F9-064D-4E19-9A2C-7607420499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88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https://www.hgtv.com/design/remodel/mechanical-systems/heat-pump-options-and-uses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9762E-F4DB-4D0B-9795-9402FF5C0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8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08BEC-6198-480B-9121-8E1B2C1365AD}" type="slidenum">
              <a:rPr lang="en-US" smtClean="0"/>
              <a:t>2</a:t>
            </a:fld>
            <a:endParaRPr lang="en-US"/>
          </a:p>
        </p:txBody>
      </p:sp>
    </p:spTree>
    <p:extLst>
      <p:ext uri="{BB962C8B-B14F-4D97-AF65-F5344CB8AC3E}">
        <p14:creationId xmlns:p14="http://schemas.microsoft.com/office/powerpoint/2010/main" val="242112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Photo credit: https://</a:t>
            </a:r>
            <a:r>
              <a:rPr lang="en-US" err="1">
                <a:cs typeface="Calibri"/>
              </a:rPr>
              <a:t>ddot.dc.gov</a:t>
            </a:r>
            <a:r>
              <a:rPr lang="en-US">
                <a:cs typeface="Calibri"/>
              </a:rPr>
              <a:t>/page/bicycle-lanes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F70F9-064D-4E19-9A2C-7607420499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54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08BEC-6198-480B-9121-8E1B2C1365AD}" type="slidenum">
              <a:rPr lang="en-US" smtClean="0"/>
              <a:t>4</a:t>
            </a:fld>
            <a:endParaRPr lang="en-US"/>
          </a:p>
        </p:txBody>
      </p:sp>
    </p:spTree>
    <p:extLst>
      <p:ext uri="{BB962C8B-B14F-4D97-AF65-F5344CB8AC3E}">
        <p14:creationId xmlns:p14="http://schemas.microsoft.com/office/powerpoint/2010/main" val="261277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08BEC-6198-480B-9121-8E1B2C1365AD}" type="slidenum">
              <a:rPr lang="en-US" smtClean="0"/>
              <a:t>5</a:t>
            </a:fld>
            <a:endParaRPr lang="en-US"/>
          </a:p>
        </p:txBody>
      </p:sp>
    </p:spTree>
    <p:extLst>
      <p:ext uri="{BB962C8B-B14F-4D97-AF65-F5344CB8AC3E}">
        <p14:creationId xmlns:p14="http://schemas.microsoft.com/office/powerpoint/2010/main" val="207251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08BEC-6198-480B-9121-8E1B2C1365AD}" type="slidenum">
              <a:rPr lang="en-US" smtClean="0"/>
              <a:t>6</a:t>
            </a:fld>
            <a:endParaRPr lang="en-US"/>
          </a:p>
        </p:txBody>
      </p:sp>
    </p:spTree>
    <p:extLst>
      <p:ext uri="{BB962C8B-B14F-4D97-AF65-F5344CB8AC3E}">
        <p14:creationId xmlns:p14="http://schemas.microsoft.com/office/powerpoint/2010/main" val="238291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B3C0-DE2C-9A57-3288-68B368FE5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EACCD-9A83-63F7-FAA9-EDD3D5C0E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FA59E-00E8-7151-2A9F-EB1F5A80CD42}"/>
              </a:ext>
            </a:extLst>
          </p:cNvPr>
          <p:cNvSpPr>
            <a:spLocks noGrp="1"/>
          </p:cNvSpPr>
          <p:nvPr>
            <p:ph type="body" idx="1"/>
          </p:nvPr>
        </p:nvSpPr>
        <p:spPr/>
        <p:txBody>
          <a:bodyPr/>
          <a:lstStyle/>
          <a:p>
            <a:pPr marL="171450" indent="-171450">
              <a:buFont typeface="Arial" panose="020B0604020202020204" pitchFamily="34" charset="0"/>
              <a:buChar char="•"/>
            </a:pPr>
            <a:endParaRPr lang="en-US" b="0"/>
          </a:p>
        </p:txBody>
      </p:sp>
      <p:sp>
        <p:nvSpPr>
          <p:cNvPr id="4" name="Slide Number Placeholder 3">
            <a:extLst>
              <a:ext uri="{FF2B5EF4-FFF2-40B4-BE49-F238E27FC236}">
                <a16:creationId xmlns:a16="http://schemas.microsoft.com/office/drawing/2014/main" id="{64FE76B1-8DBF-E8F8-E92F-CFB9563F791D}"/>
              </a:ext>
            </a:extLst>
          </p:cNvPr>
          <p:cNvSpPr>
            <a:spLocks noGrp="1"/>
          </p:cNvSpPr>
          <p:nvPr>
            <p:ph type="sldNum" sz="quarter" idx="5"/>
          </p:nvPr>
        </p:nvSpPr>
        <p:spPr/>
        <p:txBody>
          <a:bodyPr/>
          <a:lstStyle/>
          <a:p>
            <a:fld id="{BC808BEC-6198-480B-9121-8E1B2C1365AD}" type="slidenum">
              <a:rPr lang="en-US" smtClean="0"/>
              <a:t>7</a:t>
            </a:fld>
            <a:endParaRPr lang="en-US"/>
          </a:p>
        </p:txBody>
      </p:sp>
    </p:spTree>
    <p:extLst>
      <p:ext uri="{BB962C8B-B14F-4D97-AF65-F5344CB8AC3E}">
        <p14:creationId xmlns:p14="http://schemas.microsoft.com/office/powerpoint/2010/main" val="135994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08BEC-6198-480B-9121-8E1B2C1365AD}" type="slidenum">
              <a:rPr lang="en-US" smtClean="0"/>
              <a:t>8</a:t>
            </a:fld>
            <a:endParaRPr lang="en-US"/>
          </a:p>
        </p:txBody>
      </p:sp>
    </p:spTree>
    <p:extLst>
      <p:ext uri="{BB962C8B-B14F-4D97-AF65-F5344CB8AC3E}">
        <p14:creationId xmlns:p14="http://schemas.microsoft.com/office/powerpoint/2010/main" val="8242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Speakers notes</a:t>
            </a:r>
          </a:p>
          <a:p>
            <a:endParaRPr lang="en-US" b="0"/>
          </a:p>
          <a:p>
            <a:r>
              <a:rPr lang="en-US" b="0"/>
              <a:t>E-bike rebate programs can vary in structure, but crafting each typically requires three major components.</a:t>
            </a:r>
            <a:endParaRPr lang="en-US" b="0">
              <a:ea typeface="Calibri"/>
              <a:cs typeface="Calibri"/>
            </a:endParaRPr>
          </a:p>
          <a:p>
            <a:endParaRPr lang="en-US" b="0"/>
          </a:p>
          <a:p>
            <a:r>
              <a:rPr lang="en-US" b="0"/>
              <a:t>The first of these is providing community outreach and education. This addresses awareness and education gaps to encourage local interest in the e-bike rebate program.</a:t>
            </a:r>
            <a:endParaRPr lang="en-US" b="0">
              <a:ea typeface="Calibri"/>
              <a:cs typeface="Calibri"/>
            </a:endParaRPr>
          </a:p>
          <a:p>
            <a:endParaRPr lang="en-US" b="0"/>
          </a:p>
          <a:p>
            <a:r>
              <a:rPr lang="en-US" b="0"/>
              <a:t>The second element is engaging bike shops. Bike shops are integrated into the community and have extensive knowledge on bikes and bike safety, making them great partners for programs. Bike shops also can help share the program.  </a:t>
            </a:r>
            <a:endParaRPr lang="en-US" b="0">
              <a:ea typeface="Calibri"/>
              <a:cs typeface="Calibri"/>
            </a:endParaRPr>
          </a:p>
          <a:p>
            <a:endParaRPr lang="en-US" b="0"/>
          </a:p>
          <a:p>
            <a:r>
              <a:rPr lang="en-US" b="0"/>
              <a:t>Finally, identifying funding. E-bike costs are often a barrier to ownership, but rebates for the bikes can help reduce the burden. There are many different sources of funding that can be used, from existing funds to new sources. Programs around the country use various funding types. </a:t>
            </a:r>
            <a:endParaRPr lang="en-US" b="0">
              <a:ea typeface="Calibri"/>
              <a:cs typeface="Calibri"/>
            </a:endParaRPr>
          </a:p>
        </p:txBody>
      </p:sp>
      <p:sp>
        <p:nvSpPr>
          <p:cNvPr id="4" name="Slide Number Placeholder 3"/>
          <p:cNvSpPr>
            <a:spLocks noGrp="1"/>
          </p:cNvSpPr>
          <p:nvPr>
            <p:ph type="sldNum" sz="quarter" idx="5"/>
          </p:nvPr>
        </p:nvSpPr>
        <p:spPr/>
        <p:txBody>
          <a:bodyPr/>
          <a:lstStyle/>
          <a:p>
            <a:fld id="{BC808BEC-6198-480B-9121-8E1B2C1365AD}" type="slidenum">
              <a:rPr lang="en-US" smtClean="0"/>
              <a:t>9</a:t>
            </a:fld>
            <a:endParaRPr lang="en-US"/>
          </a:p>
        </p:txBody>
      </p:sp>
    </p:spTree>
    <p:extLst>
      <p:ext uri="{BB962C8B-B14F-4D97-AF65-F5344CB8AC3E}">
        <p14:creationId xmlns:p14="http://schemas.microsoft.com/office/powerpoint/2010/main" val="4129407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userDrawn="1"/>
        </p:nvPicPr>
        <p:blipFill rotWithShape="1">
          <a:blip r:embed="rId2"/>
          <a:srcRect l="24263" r="-308"/>
          <a:stretch/>
        </p:blipFill>
        <p:spPr>
          <a:xfrm>
            <a:off x="-1" y="-3409"/>
            <a:ext cx="10049435"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4800">
                <a:solidFill>
                  <a:schemeClr val="accent1"/>
                </a:solidFill>
              </a:defRPr>
            </a:lvl1pPr>
          </a:lstStyle>
          <a:p>
            <a:r>
              <a:rPr lang="en-GB"/>
              <a:t>Click to edit Master title style</a:t>
            </a:r>
            <a:endParaRPr lang="en-US"/>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0" name="Picture 9" descr="Icon&#10;&#10;Description automatically generated">
            <a:extLst>
              <a:ext uri="{FF2B5EF4-FFF2-40B4-BE49-F238E27FC236}">
                <a16:creationId xmlns:a16="http://schemas.microsoft.com/office/drawing/2014/main" id="{46409EDA-07C8-164F-BDA0-B92ECCEF2B74}"/>
              </a:ext>
            </a:extLst>
          </p:cNvPr>
          <p:cNvPicPr>
            <a:picLocks noChangeAspect="1"/>
          </p:cNvPicPr>
          <p:nvPr userDrawn="1"/>
        </p:nvPicPr>
        <p:blipFill>
          <a:blip r:embed="rId3"/>
          <a:stretch>
            <a:fillRect/>
          </a:stretch>
        </p:blipFill>
        <p:spPr>
          <a:xfrm>
            <a:off x="339912" y="351678"/>
            <a:ext cx="2331570" cy="651346"/>
          </a:xfrm>
          <a:prstGeom prst="rect">
            <a:avLst/>
          </a:prstGeom>
        </p:spPr>
      </p:pic>
    </p:spTree>
    <p:extLst>
      <p:ext uri="{BB962C8B-B14F-4D97-AF65-F5344CB8AC3E}">
        <p14:creationId xmlns:p14="http://schemas.microsoft.com/office/powerpoint/2010/main" val="55218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Slide Number Placeholder 4">
            <a:extLst>
              <a:ext uri="{FF2B5EF4-FFF2-40B4-BE49-F238E27FC236}">
                <a16:creationId xmlns:a16="http://schemas.microsoft.com/office/drawing/2014/main" id="{4476D0BC-B32E-6D4F-8DFE-EFA333D0DE53}"/>
              </a:ext>
            </a:extLst>
          </p:cNvPr>
          <p:cNvSpPr>
            <a:spLocks noGrp="1"/>
          </p:cNvSpPr>
          <p:nvPr>
            <p:ph type="sldNum" sz="quarter" idx="12"/>
          </p:nvPr>
        </p:nvSpPr>
        <p:spPr>
          <a:xfrm>
            <a:off x="9072282" y="6310312"/>
            <a:ext cx="2743200" cy="365125"/>
          </a:xfrm>
        </p:spPr>
        <p:txBody>
          <a:bodyPr/>
          <a:lstStyle>
            <a:lvl1pPr>
              <a:defRPr b="1" i="0">
                <a:solidFill>
                  <a:schemeClr val="tx2"/>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Tree>
    <p:extLst>
      <p:ext uri="{BB962C8B-B14F-4D97-AF65-F5344CB8AC3E}">
        <p14:creationId xmlns:p14="http://schemas.microsoft.com/office/powerpoint/2010/main" val="295365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85000"/>
          </a:schemeClr>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pic>
        <p:nvPicPr>
          <p:cNvPr id="14" name="Picture 13">
            <a:extLst>
              <a:ext uri="{FF2B5EF4-FFF2-40B4-BE49-F238E27FC236}">
                <a16:creationId xmlns:a16="http://schemas.microsoft.com/office/drawing/2014/main" id="{F2C1335D-EFF2-8E4A-B10F-AFB9DE45EDB5}"/>
              </a:ext>
            </a:extLst>
          </p:cNvPr>
          <p:cNvPicPr>
            <a:picLocks noChangeAspect="1"/>
          </p:cNvPicPr>
          <p:nvPr userDrawn="1"/>
        </p:nvPicPr>
        <p:blipFill rotWithShape="1">
          <a:blip r:embed="rId2"/>
          <a:srcRect l="20970"/>
          <a:stretch/>
        </p:blipFill>
        <p:spPr>
          <a:xfrm>
            <a:off x="0" y="-3409"/>
            <a:ext cx="10443882" cy="686140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accent1"/>
                </a:solidFill>
                <a:latin typeface="Interstate" pitchFamily="2" charset="77"/>
              </a:defRPr>
            </a:lvl1pPr>
          </a:lstStyle>
          <a:p>
            <a:r>
              <a:rPr lang="en-GB"/>
              <a:t>Click to edit Master title style</a:t>
            </a:r>
            <a:endParaRPr lang="en-US"/>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Slide Number Placeholder 5">
            <a:extLst>
              <a:ext uri="{FF2B5EF4-FFF2-40B4-BE49-F238E27FC236}">
                <a16:creationId xmlns:a16="http://schemas.microsoft.com/office/drawing/2014/main" id="{1FEB11F7-38F3-DF40-993F-D47A63523402}"/>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159275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lumMod val="8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9D0066-817D-E645-A4D3-0B3F5CA2CE77}"/>
              </a:ext>
            </a:extLst>
          </p:cNvPr>
          <p:cNvPicPr>
            <a:picLocks noChangeAspect="1"/>
          </p:cNvPicPr>
          <p:nvPr userDrawn="1"/>
        </p:nvPicPr>
        <p:blipFill rotWithShape="1">
          <a:blip r:embed="rId2"/>
          <a:srcRect l="20653" r="-9745"/>
          <a:stretch/>
        </p:blipFill>
        <p:spPr>
          <a:xfrm>
            <a:off x="0" y="-3409"/>
            <a:ext cx="11784104" cy="6861409"/>
          </a:xfrm>
          <a:prstGeom prst="rect">
            <a:avLst/>
          </a:prstGeom>
        </p:spPr>
      </p:pic>
      <p:sp>
        <p:nvSpPr>
          <p:cNvPr id="15" name="Picture Placeholder 2">
            <a:extLst>
              <a:ext uri="{FF2B5EF4-FFF2-40B4-BE49-F238E27FC236}">
                <a16:creationId xmlns:a16="http://schemas.microsoft.com/office/drawing/2014/main" id="{61A22AFC-56A4-954B-854F-1BC7A3E19864}"/>
              </a:ext>
            </a:extLst>
          </p:cNvPr>
          <p:cNvSpPr>
            <a:spLocks noGrp="1" noChangeAspect="1"/>
          </p:cNvSpPr>
          <p:nvPr>
            <p:ph type="pic" idx="13"/>
          </p:nvPr>
        </p:nvSpPr>
        <p:spPr>
          <a:xfrm>
            <a:off x="3444433" y="-3410"/>
            <a:ext cx="8747567" cy="6861409"/>
          </a:xfrm>
        </p:spPr>
        <p:txBody>
          <a:bodyPr anchor="t"/>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7" name="Title 1">
            <a:extLst>
              <a:ext uri="{FF2B5EF4-FFF2-40B4-BE49-F238E27FC236}">
                <a16:creationId xmlns:a16="http://schemas.microsoft.com/office/drawing/2014/main" id="{961C2FF3-E333-894E-889C-B4D89B0C4DFB}"/>
              </a:ext>
            </a:extLst>
          </p:cNvPr>
          <p:cNvSpPr>
            <a:spLocks noGrp="1"/>
          </p:cNvSpPr>
          <p:nvPr>
            <p:ph type="title"/>
          </p:nvPr>
        </p:nvSpPr>
        <p:spPr>
          <a:xfrm>
            <a:off x="993214" y="1147482"/>
            <a:ext cx="5604809" cy="3199840"/>
          </a:xfrm>
        </p:spPr>
        <p:txBody>
          <a:bodyPr anchor="b"/>
          <a:lstStyle>
            <a:lvl1pPr>
              <a:defRPr sz="2400" b="0" i="0">
                <a:solidFill>
                  <a:schemeClr val="tx2"/>
                </a:solidFill>
                <a:latin typeface="Interstate" pitchFamily="2" charset="77"/>
              </a:defRPr>
            </a:lvl1pPr>
          </a:lstStyle>
          <a:p>
            <a:r>
              <a:rPr lang="en-GB"/>
              <a:t>Click to edit Master title style</a:t>
            </a:r>
            <a:endParaRPr lang="en-US"/>
          </a:p>
        </p:txBody>
      </p:sp>
      <p:sp>
        <p:nvSpPr>
          <p:cNvPr id="8" name="Text Placeholder 2">
            <a:extLst>
              <a:ext uri="{FF2B5EF4-FFF2-40B4-BE49-F238E27FC236}">
                <a16:creationId xmlns:a16="http://schemas.microsoft.com/office/drawing/2014/main" id="{47190040-DE04-7A46-A734-13A4993F3E37}"/>
              </a:ext>
            </a:extLst>
          </p:cNvPr>
          <p:cNvSpPr>
            <a:spLocks noGrp="1"/>
          </p:cNvSpPr>
          <p:nvPr>
            <p:ph type="body" idx="1"/>
          </p:nvPr>
        </p:nvSpPr>
        <p:spPr>
          <a:xfrm>
            <a:off x="993214" y="4374310"/>
            <a:ext cx="560480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Slide Number Placeholder 5">
            <a:extLst>
              <a:ext uri="{FF2B5EF4-FFF2-40B4-BE49-F238E27FC236}">
                <a16:creationId xmlns:a16="http://schemas.microsoft.com/office/drawing/2014/main" id="{034DFD99-20BA-F046-AA43-A7EE0AD5042A}"/>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tx2"/>
                </a:solidFill>
                <a:latin typeface="Metropolis Semi Bold" pitchFamily="2" charset="77"/>
              </a:rPr>
              <a:t>RMI – Energy. Transformed.</a:t>
            </a:r>
          </a:p>
        </p:txBody>
      </p:sp>
    </p:spTree>
    <p:extLst>
      <p:ext uri="{BB962C8B-B14F-4D97-AF65-F5344CB8AC3E}">
        <p14:creationId xmlns:p14="http://schemas.microsoft.com/office/powerpoint/2010/main" val="297360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427918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
        <p:nvSpPr>
          <p:cNvPr id="9" name="Title 1">
            <a:extLst>
              <a:ext uri="{FF2B5EF4-FFF2-40B4-BE49-F238E27FC236}">
                <a16:creationId xmlns:a16="http://schemas.microsoft.com/office/drawing/2014/main" id="{53B0D28E-B505-7D4B-A442-DECD3B9136CF}"/>
              </a:ext>
            </a:extLst>
          </p:cNvPr>
          <p:cNvSpPr>
            <a:spLocks noGrp="1"/>
          </p:cNvSpPr>
          <p:nvPr>
            <p:ph type="title"/>
          </p:nvPr>
        </p:nvSpPr>
        <p:spPr>
          <a:xfrm>
            <a:off x="376519" y="457200"/>
            <a:ext cx="3711388" cy="1600200"/>
          </a:xfrm>
        </p:spPr>
        <p:txBody>
          <a:bodyPr anchor="t"/>
          <a:lstStyle>
            <a:lvl1pPr>
              <a:defRPr sz="3200"/>
            </a:lvl1pPr>
          </a:lstStyle>
          <a:p>
            <a:r>
              <a:rPr lang="en-GB"/>
              <a:t>Click to edit Master title style</a:t>
            </a:r>
            <a:endParaRPr lang="en-US"/>
          </a:p>
        </p:txBody>
      </p:sp>
      <p:sp>
        <p:nvSpPr>
          <p:cNvPr id="10" name="Text Placeholder 3">
            <a:extLst>
              <a:ext uri="{FF2B5EF4-FFF2-40B4-BE49-F238E27FC236}">
                <a16:creationId xmlns:a16="http://schemas.microsoft.com/office/drawing/2014/main" id="{52689A96-C47E-3845-B6C0-CBE86D6F08D5}"/>
              </a:ext>
            </a:extLst>
          </p:cNvPr>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2" name="Content Placeholder 2">
            <a:extLst>
              <a:ext uri="{FF2B5EF4-FFF2-40B4-BE49-F238E27FC236}">
                <a16:creationId xmlns:a16="http://schemas.microsoft.com/office/drawing/2014/main" id="{CE345DEB-96F6-3D4C-9978-BE30062F5E7D}"/>
              </a:ext>
            </a:extLst>
          </p:cNvPr>
          <p:cNvSpPr>
            <a:spLocks noGrp="1"/>
          </p:cNvSpPr>
          <p:nvPr>
            <p:ph idx="1"/>
          </p:nvPr>
        </p:nvSpPr>
        <p:spPr>
          <a:xfrm>
            <a:off x="4338917" y="457201"/>
            <a:ext cx="7476563" cy="5403850"/>
          </a:xfr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300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338917" y="457201"/>
            <a:ext cx="7476563"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376519" y="2057400"/>
            <a:ext cx="37113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p:cNvSpPr>
            <a:spLocks noGrp="1"/>
          </p:cNvSpPr>
          <p:nvPr>
            <p:ph type="sldNum" sz="quarter" idx="12"/>
          </p:nvPr>
        </p:nvSpPr>
        <p:spPr>
          <a:xfrm>
            <a:off x="9072282" y="6302563"/>
            <a:ext cx="2743200" cy="365125"/>
          </a:xfrm>
        </p:spPr>
        <p:txBody>
          <a:bodyPr/>
          <a:lstStyle>
            <a:lvl1pPr>
              <a:defRPr>
                <a:solidFill>
                  <a:schemeClr val="tx2"/>
                </a:solidFill>
              </a:defRPr>
            </a:lvl1pPr>
          </a:lstStyle>
          <a:p>
            <a:fld id="{99226923-5A89-6641-B7F4-F93E4EB9EE48}" type="slidenum">
              <a:rPr lang="en-US" smtClean="0"/>
              <a:pPr/>
              <a:t>‹#›</a:t>
            </a:fld>
            <a:endParaRPr lang="en-US"/>
          </a:p>
        </p:txBody>
      </p:sp>
      <p:sp>
        <p:nvSpPr>
          <p:cNvPr id="5" name="Title 4">
            <a:extLst>
              <a:ext uri="{FF2B5EF4-FFF2-40B4-BE49-F238E27FC236}">
                <a16:creationId xmlns:a16="http://schemas.microsoft.com/office/drawing/2014/main" id="{6769A47C-6549-4363-A6E2-EA3CD95400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885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5A2EDB-CAC0-414A-8119-28CFDD34A020}"/>
              </a:ext>
            </a:extLst>
          </p:cNvPr>
          <p:cNvPicPr>
            <a:picLocks noChangeAspect="1"/>
          </p:cNvPicPr>
          <p:nvPr userDrawn="1"/>
        </p:nvPicPr>
        <p:blipFill rotWithShape="1">
          <a:blip r:embed="rId2"/>
          <a:srcRect l="24263" r="-308"/>
          <a:stretch/>
        </p:blipFill>
        <p:spPr>
          <a:xfrm>
            <a:off x="-1" y="-3409"/>
            <a:ext cx="10049435" cy="6861409"/>
          </a:xfrm>
          <a:prstGeom prst="rect">
            <a:avLst/>
          </a:prstGeom>
        </p:spPr>
      </p:pic>
      <p:sp>
        <p:nvSpPr>
          <p:cNvPr id="2" name="Title 1">
            <a:extLst>
              <a:ext uri="{FF2B5EF4-FFF2-40B4-BE49-F238E27FC236}">
                <a16:creationId xmlns:a16="http://schemas.microsoft.com/office/drawing/2014/main" id="{DD0695D8-0B27-B545-8EC7-8AB48C41838A}"/>
              </a:ext>
            </a:extLst>
          </p:cNvPr>
          <p:cNvSpPr>
            <a:spLocks noGrp="1"/>
          </p:cNvSpPr>
          <p:nvPr>
            <p:ph type="ctrTitle"/>
          </p:nvPr>
        </p:nvSpPr>
        <p:spPr>
          <a:xfrm>
            <a:off x="634999" y="1400662"/>
            <a:ext cx="5918201" cy="2387600"/>
          </a:xfrm>
        </p:spPr>
        <p:txBody>
          <a:bodyPr anchor="b">
            <a:normAutofit/>
          </a:bodyPr>
          <a:lstStyle>
            <a:lvl1pPr algn="l">
              <a:defRPr sz="5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9CF4B8C1-616E-3945-8E16-8BDC75B3C6BF}"/>
              </a:ext>
            </a:extLst>
          </p:cNvPr>
          <p:cNvSpPr>
            <a:spLocks noGrp="1"/>
          </p:cNvSpPr>
          <p:nvPr>
            <p:ph type="subTitle" idx="1"/>
          </p:nvPr>
        </p:nvSpPr>
        <p:spPr>
          <a:xfrm>
            <a:off x="634999" y="3880337"/>
            <a:ext cx="591820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C7343826-4A90-404E-8457-B6B5248D4090}"/>
              </a:ext>
            </a:extLst>
          </p:cNvPr>
          <p:cNvSpPr txBox="1">
            <a:spLocks/>
          </p:cNvSpPr>
          <p:nvPr userDrawn="1"/>
        </p:nvSpPr>
        <p:spPr>
          <a:xfrm>
            <a:off x="11408529" y="6356349"/>
            <a:ext cx="688735" cy="42691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1F3B6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937512E-8721-8A41-A08D-9D69D63FE978}" type="slidenum">
              <a:rPr lang="en-US" sz="1400" smtClean="0">
                <a:solidFill>
                  <a:schemeClr val="tx2"/>
                </a:solidFill>
              </a:rPr>
              <a:pPr algn="ctr"/>
              <a:t>‹#›</a:t>
            </a:fld>
            <a:endParaRPr lang="en-US" sz="1400">
              <a:solidFill>
                <a:schemeClr val="tx2"/>
              </a:solidFill>
            </a:endParaRPr>
          </a:p>
        </p:txBody>
      </p:sp>
    </p:spTree>
    <p:extLst>
      <p:ext uri="{BB962C8B-B14F-4D97-AF65-F5344CB8AC3E}">
        <p14:creationId xmlns:p14="http://schemas.microsoft.com/office/powerpoint/2010/main" val="225938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72749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solidFill>
                <a:schemeClr val="bg1"/>
              </a:solidFill>
            </a:endParaRPr>
          </a:p>
        </p:txBody>
      </p:sp>
    </p:spTree>
    <p:extLst>
      <p:ext uri="{BB962C8B-B14F-4D97-AF65-F5344CB8AC3E}">
        <p14:creationId xmlns:p14="http://schemas.microsoft.com/office/powerpoint/2010/main" val="41371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defRPr>
                <a:solidFill>
                  <a:schemeClr val="accent1"/>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325411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3" name="Content Placeholder 2"/>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Slide Number Placeholder 5">
            <a:extLst>
              <a:ext uri="{FF2B5EF4-FFF2-40B4-BE49-F238E27FC236}">
                <a16:creationId xmlns:a16="http://schemas.microsoft.com/office/drawing/2014/main" id="{15983489-700D-1442-AA6D-5979E2CF8C86}"/>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101939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C8C052D8-F7BA-5540-9130-86A721D9D6DB}"/>
              </a:ext>
            </a:extLst>
          </p:cNvPr>
          <p:cNvSpPr>
            <a:spLocks noGrp="1"/>
          </p:cNvSpPr>
          <p:nvPr>
            <p:ph sz="half" idx="1"/>
          </p:nvPr>
        </p:nvSpPr>
        <p:spPr>
          <a:xfrm>
            <a:off x="376518"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3">
            <a:extLst>
              <a:ext uri="{FF2B5EF4-FFF2-40B4-BE49-F238E27FC236}">
                <a16:creationId xmlns:a16="http://schemas.microsoft.com/office/drawing/2014/main" id="{C6406AB9-1C88-0B4E-8DC9-27D04C04037F}"/>
              </a:ext>
            </a:extLst>
          </p:cNvPr>
          <p:cNvSpPr>
            <a:spLocks noGrp="1"/>
          </p:cNvSpPr>
          <p:nvPr>
            <p:ph sz="half" idx="2"/>
          </p:nvPr>
        </p:nvSpPr>
        <p:spPr>
          <a:xfrm>
            <a:off x="6239435" y="1825625"/>
            <a:ext cx="557604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656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226923-5A89-6641-B7F4-F93E4EB9EE48}" type="slidenum">
              <a:rPr lang="en-US" smtClean="0"/>
              <a:pPr/>
              <a:t>‹#›</a:t>
            </a:fld>
            <a:endParaRPr lang="en-US"/>
          </a:p>
        </p:txBody>
      </p:sp>
      <p:sp>
        <p:nvSpPr>
          <p:cNvPr id="8" name="Content Placeholder 2">
            <a:extLst>
              <a:ext uri="{FF2B5EF4-FFF2-40B4-BE49-F238E27FC236}">
                <a16:creationId xmlns:a16="http://schemas.microsoft.com/office/drawing/2014/main" id="{3748E3B9-245A-AE4C-9BD2-2F6A5A8EE0C8}"/>
              </a:ext>
            </a:extLst>
          </p:cNvPr>
          <p:cNvSpPr>
            <a:spLocks noGrp="1"/>
          </p:cNvSpPr>
          <p:nvPr>
            <p:ph sz="half" idx="1"/>
          </p:nvPr>
        </p:nvSpPr>
        <p:spPr>
          <a:xfrm>
            <a:off x="376518"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3">
            <a:extLst>
              <a:ext uri="{FF2B5EF4-FFF2-40B4-BE49-F238E27FC236}">
                <a16:creationId xmlns:a16="http://schemas.microsoft.com/office/drawing/2014/main" id="{64765AF3-18D8-C641-B0B6-4742E05E02DA}"/>
              </a:ext>
            </a:extLst>
          </p:cNvPr>
          <p:cNvSpPr>
            <a:spLocks noGrp="1"/>
          </p:cNvSpPr>
          <p:nvPr>
            <p:ph sz="half" idx="2"/>
          </p:nvPr>
        </p:nvSpPr>
        <p:spPr>
          <a:xfrm>
            <a:off x="6239435" y="1825625"/>
            <a:ext cx="5576047" cy="4351338"/>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2842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
        <p:nvSpPr>
          <p:cNvPr id="6" name="Slide Number Placeholder 5">
            <a:extLst>
              <a:ext uri="{FF2B5EF4-FFF2-40B4-BE49-F238E27FC236}">
                <a16:creationId xmlns:a16="http://schemas.microsoft.com/office/drawing/2014/main" id="{66D0BAA5-A735-6F4F-B587-06A5165CA0DE}"/>
              </a:ext>
            </a:extLst>
          </p:cNvPr>
          <p:cNvSpPr txBox="1">
            <a:spLocks/>
          </p:cNvSpPr>
          <p:nvPr userDrawn="1"/>
        </p:nvSpPr>
        <p:spPr>
          <a:xfrm>
            <a:off x="376517"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i="0" kern="1200">
                <a:solidFill>
                  <a:schemeClr val="tx1">
                    <a:tint val="75000"/>
                  </a:schemeClr>
                </a:solidFill>
                <a:latin typeface="Metropolis Semi Bold"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i="0">
                <a:solidFill>
                  <a:schemeClr val="bg1"/>
                </a:solidFill>
                <a:latin typeface="Metropolis Semi Bold" pitchFamily="2" charset="77"/>
              </a:rPr>
              <a:t>RMI – Energy. Transformed.</a:t>
            </a:r>
          </a:p>
        </p:txBody>
      </p:sp>
    </p:spTree>
    <p:extLst>
      <p:ext uri="{BB962C8B-B14F-4D97-AF65-F5344CB8AC3E}">
        <p14:creationId xmlns:p14="http://schemas.microsoft.com/office/powerpoint/2010/main" val="407164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6" name="Slide Number Placeholder 4">
            <a:extLst>
              <a:ext uri="{FF2B5EF4-FFF2-40B4-BE49-F238E27FC236}">
                <a16:creationId xmlns:a16="http://schemas.microsoft.com/office/drawing/2014/main" id="{D4AEFA15-23A1-9442-8729-3E04DBA2F0E0}"/>
              </a:ext>
            </a:extLst>
          </p:cNvPr>
          <p:cNvSpPr>
            <a:spLocks noGrp="1"/>
          </p:cNvSpPr>
          <p:nvPr>
            <p:ph type="sldNum" sz="quarter" idx="12"/>
          </p:nvPr>
        </p:nvSpPr>
        <p:spPr>
          <a:xfrm>
            <a:off x="9072282" y="6310312"/>
            <a:ext cx="2743200" cy="365125"/>
          </a:xfrm>
        </p:spPr>
        <p:txBody>
          <a:bodyPr/>
          <a:lstStyle>
            <a:lvl1pPr>
              <a:defRPr>
                <a:solidFill>
                  <a:schemeClr val="bg1"/>
                </a:solidFill>
              </a:defRPr>
            </a:lvl1pPr>
          </a:lstStyle>
          <a:p>
            <a:fld id="{99226923-5A89-6641-B7F4-F93E4EB9EE48}" type="slidenum">
              <a:rPr lang="en-US" smtClean="0"/>
              <a:pPr/>
              <a:t>‹#›</a:t>
            </a:fld>
            <a:endParaRPr lang="en-US"/>
          </a:p>
        </p:txBody>
      </p:sp>
    </p:spTree>
    <p:extLst>
      <p:ext uri="{BB962C8B-B14F-4D97-AF65-F5344CB8AC3E}">
        <p14:creationId xmlns:p14="http://schemas.microsoft.com/office/powerpoint/2010/main" val="299802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18" y="365125"/>
            <a:ext cx="11456894" cy="1325563"/>
          </a:xfrm>
          <a:prstGeom prst="rect">
            <a:avLst/>
          </a:prstGeom>
          <a:noFill/>
          <a:ln>
            <a:noFill/>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76518" y="1825625"/>
            <a:ext cx="11456894" cy="4351338"/>
          </a:xfrm>
          <a:prstGeom prst="rect">
            <a:avLst/>
          </a:prstGeom>
          <a:noFill/>
          <a:ln>
            <a:noFill/>
          </a:ln>
        </p:spPr>
        <p:style>
          <a:lnRef idx="0">
            <a:scrgbClr r="0" g="0" b="0"/>
          </a:lnRef>
          <a:fillRef idx="0">
            <a:scrgbClr r="0" g="0" b="0"/>
          </a:fillRef>
          <a:effectRef idx="0">
            <a:scrgbClr r="0" g="0" b="0"/>
          </a:effectRef>
          <a:fontRef idx="minor"/>
        </p:style>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9072282"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etropolis Semi Bold" pitchFamily="2" charset="77"/>
              </a:defRPr>
            </a:lvl1pPr>
          </a:lstStyle>
          <a:p>
            <a:fld id="{99226923-5A89-6641-B7F4-F93E4EB9EE48}" type="slidenum">
              <a:rPr lang="en-US" smtClean="0"/>
              <a:pPr/>
              <a:t>‹#›</a:t>
            </a:fld>
            <a:endParaRPr lang="en-US" b="1">
              <a:latin typeface="Metropolis Semi Bold" pitchFamily="2" charset="77"/>
            </a:endParaRPr>
          </a:p>
        </p:txBody>
      </p:sp>
    </p:spTree>
    <p:extLst>
      <p:ext uri="{BB962C8B-B14F-4D97-AF65-F5344CB8AC3E}">
        <p14:creationId xmlns:p14="http://schemas.microsoft.com/office/powerpoint/2010/main" val="2848145282"/>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9" r:id="rId3"/>
    <p:sldLayoutId id="2147483662" r:id="rId4"/>
    <p:sldLayoutId id="2147483675" r:id="rId5"/>
    <p:sldLayoutId id="2147483676" r:id="rId6"/>
    <p:sldLayoutId id="2147483664" r:id="rId7"/>
    <p:sldLayoutId id="2147483673" r:id="rId8"/>
    <p:sldLayoutId id="2147483674" r:id="rId9"/>
    <p:sldLayoutId id="2147483666" r:id="rId10"/>
    <p:sldLayoutId id="2147483681" r:id="rId11"/>
    <p:sldLayoutId id="2147483682" r:id="rId12"/>
    <p:sldLayoutId id="2147483667" r:id="rId13"/>
    <p:sldLayoutId id="2147483668" r:id="rId14"/>
    <p:sldLayoutId id="2147483669" r:id="rId15"/>
    <p:sldLayoutId id="2147483683" r:id="rId16"/>
  </p:sldLayoutIdLst>
  <p:txStyles>
    <p:titleStyle>
      <a:lvl1pPr algn="l" defTabSz="914400" rtl="0" eaLnBrk="1" latinLnBrk="0" hangingPunct="1">
        <a:lnSpc>
          <a:spcPct val="90000"/>
        </a:lnSpc>
        <a:spcBef>
          <a:spcPct val="0"/>
        </a:spcBef>
        <a:buNone/>
        <a:defRPr sz="4400" b="1" i="0" kern="1200">
          <a:solidFill>
            <a:schemeClr val="tx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1"/>
          </a:solidFill>
          <a:latin typeface="Metropolis Semi 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stat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Interstate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state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0.svg"/><Relationship Id="rId11" Type="http://schemas.openxmlformats.org/officeDocument/2006/relationships/image" Target="../media/image24.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21.sv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4.svg"/><Relationship Id="rId2" Type="http://schemas.openxmlformats.org/officeDocument/2006/relationships/notesSlide" Target="../notesSlides/notesSlide11.xml"/><Relationship Id="rId16" Type="http://schemas.openxmlformats.org/officeDocument/2006/relationships/image" Target="../media/image38.svg"/><Relationship Id="rId1" Type="http://schemas.openxmlformats.org/officeDocument/2006/relationships/slideLayout" Target="../slideLayouts/slideLayout10.xml"/><Relationship Id="rId6" Type="http://schemas.openxmlformats.org/officeDocument/2006/relationships/image" Target="../media/image29.svg"/><Relationship Id="rId11" Type="http://schemas.openxmlformats.org/officeDocument/2006/relationships/image" Target="../media/image9.pn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9.png"/><Relationship Id="rId7" Type="http://schemas.openxmlformats.org/officeDocument/2006/relationships/image" Target="../media/image32.png"/><Relationship Id="rId12" Type="http://schemas.openxmlformats.org/officeDocument/2006/relationships/image" Target="../media/image46.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_B71E746D.xlsx"/><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hyperlink" Target="https://rmi.org/insight/e-bike-environment-and-economics-impact-assessment-calculator/" TargetMode="External"/><Relationship Id="rId12"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hyperlink" Target="https://greenup.rmi.org/" TargetMode="External"/><Relationship Id="rId4" Type="http://schemas.openxmlformats.org/officeDocument/2006/relationships/image" Target="../media/image8.sv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Bicycle Lanes | ddot">
            <a:extLst>
              <a:ext uri="{FF2B5EF4-FFF2-40B4-BE49-F238E27FC236}">
                <a16:creationId xmlns:a16="http://schemas.microsoft.com/office/drawing/2014/main" id="{DF66BB3E-FB84-8193-6BDB-02CA8FCD4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9266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4CEC1D4-2CD0-1242-876B-02A8BEDF9AF6}"/>
              </a:ext>
            </a:extLst>
          </p:cNvPr>
          <p:cNvSpPr/>
          <p:nvPr/>
        </p:nvSpPr>
        <p:spPr>
          <a:xfrm>
            <a:off x="0" y="4061897"/>
            <a:ext cx="10627743" cy="237766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Google Shape;94;p18">
            <a:extLst>
              <a:ext uri="{FF2B5EF4-FFF2-40B4-BE49-F238E27FC236}">
                <a16:creationId xmlns:a16="http://schemas.microsoft.com/office/drawing/2014/main" id="{F490D110-ACB4-3347-9DC0-AF19049B407E}"/>
              </a:ext>
            </a:extLst>
          </p:cNvPr>
          <p:cNvSpPr txBox="1">
            <a:spLocks noGrp="1"/>
          </p:cNvSpPr>
          <p:nvPr>
            <p:ph type="title"/>
          </p:nvPr>
        </p:nvSpPr>
        <p:spPr>
          <a:xfrm>
            <a:off x="365759" y="4123427"/>
            <a:ext cx="8709230" cy="2140680"/>
          </a:xfrm>
          <a:prstGeom prst="rect">
            <a:avLst/>
          </a:prstGeom>
          <a:noFill/>
          <a:ln>
            <a:noFill/>
          </a:ln>
        </p:spPr>
        <p:txBody>
          <a:bodyPr spcFirstLastPara="1" wrap="square" lIns="91440" tIns="45700" rIns="91425" bIns="45700" anchor="b" anchorCtr="0">
            <a:noAutofit/>
          </a:bodyPr>
          <a:lstStyle/>
          <a:p>
            <a:r>
              <a:rPr lang="en-US" sz="3600">
                <a:solidFill>
                  <a:srgbClr val="FFC000"/>
                </a:solidFill>
                <a:latin typeface="Tw Cen MT"/>
                <a:cs typeface="Arial"/>
              </a:rPr>
              <a:t>E-Bike Rebate Pitch Deck Template for Engaging with Key Partners</a:t>
            </a:r>
            <a:br>
              <a:rPr lang="en-US" sz="7200">
                <a:solidFill>
                  <a:srgbClr val="FFC000"/>
                </a:solidFill>
              </a:rPr>
            </a:br>
            <a:r>
              <a:rPr lang="en-US" sz="2400">
                <a:solidFill>
                  <a:schemeClr val="bg1"/>
                </a:solidFill>
                <a:latin typeface="Tw Cen MT"/>
                <a:cs typeface="Arial"/>
              </a:rPr>
              <a:t>Last Updated XX/XX/2025</a:t>
            </a:r>
            <a:br>
              <a:rPr lang="en-US" sz="2400">
                <a:latin typeface="Tw Cen MT" panose="020B0602020104020603" pitchFamily="34" charset="77"/>
              </a:rPr>
            </a:br>
            <a:br>
              <a:rPr lang="en-US" sz="1600">
                <a:latin typeface="Tw Cen MT" panose="020B0602020104020603" pitchFamily="34" charset="77"/>
              </a:rPr>
            </a:br>
            <a:r>
              <a:rPr lang="en-US" sz="1600">
                <a:solidFill>
                  <a:schemeClr val="bg1"/>
                </a:solidFill>
                <a:latin typeface="Tw Cen MT"/>
                <a:cs typeface="Arial"/>
              </a:rPr>
              <a:t>If you have suggestions or comments, please contact Bryn Grunwald at </a:t>
            </a:r>
            <a:r>
              <a:rPr lang="en-US" sz="1600" err="1">
                <a:solidFill>
                  <a:schemeClr val="bg1"/>
                </a:solidFill>
                <a:latin typeface="Tw Cen MT"/>
                <a:cs typeface="Arial"/>
              </a:rPr>
              <a:t>bgrunwald@rmi.org</a:t>
            </a:r>
            <a:endParaRPr lang="en-US" sz="1600" b="0">
              <a:solidFill>
                <a:schemeClr val="bg1"/>
              </a:solidFill>
              <a:latin typeface="Tw Cen MT"/>
              <a:cs typeface="Arial"/>
            </a:endParaRPr>
          </a:p>
        </p:txBody>
      </p:sp>
    </p:spTree>
    <p:extLst>
      <p:ext uri="{BB962C8B-B14F-4D97-AF65-F5344CB8AC3E}">
        <p14:creationId xmlns:p14="http://schemas.microsoft.com/office/powerpoint/2010/main" val="327141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F322-9535-4CCD-A310-30CF11773B20}"/>
              </a:ext>
            </a:extLst>
          </p:cNvPr>
          <p:cNvSpPr>
            <a:spLocks noGrp="1"/>
          </p:cNvSpPr>
          <p:nvPr>
            <p:ph type="title"/>
          </p:nvPr>
        </p:nvSpPr>
        <p:spPr>
          <a:xfrm>
            <a:off x="279418" y="281218"/>
            <a:ext cx="11684900" cy="1325563"/>
          </a:xfrm>
        </p:spPr>
        <p:txBody>
          <a:bodyPr>
            <a:normAutofit/>
          </a:bodyPr>
          <a:lstStyle/>
          <a:p>
            <a:r>
              <a:rPr lang="en-US" sz="3600"/>
              <a:t>E-bike rebate programs include many benefits potentially in line with your organization’s mission</a:t>
            </a:r>
          </a:p>
        </p:txBody>
      </p:sp>
      <p:sp>
        <p:nvSpPr>
          <p:cNvPr id="4" name="Slide Number Placeholder 3">
            <a:extLst>
              <a:ext uri="{FF2B5EF4-FFF2-40B4-BE49-F238E27FC236}">
                <a16:creationId xmlns:a16="http://schemas.microsoft.com/office/drawing/2014/main" id="{5E0C2939-EE0C-4541-9FD0-1E10BEC1CB9D}"/>
              </a:ext>
            </a:extLst>
          </p:cNvPr>
          <p:cNvSpPr>
            <a:spLocks noGrp="1"/>
          </p:cNvSpPr>
          <p:nvPr>
            <p:ph type="sldNum" sz="quarter" idx="12"/>
          </p:nvPr>
        </p:nvSpPr>
        <p:spPr/>
        <p:txBody>
          <a:bodyPr/>
          <a:lstStyle/>
          <a:p>
            <a:fld id="{E006F308-3FF6-3F4F-90C1-46C679519347}" type="slidenum">
              <a:rPr lang="en-US" smtClean="0"/>
              <a:t>10</a:t>
            </a:fld>
            <a:endParaRPr lang="en-US"/>
          </a:p>
        </p:txBody>
      </p:sp>
      <p:sp>
        <p:nvSpPr>
          <p:cNvPr id="41" name="TextBox 16">
            <a:extLst>
              <a:ext uri="{FF2B5EF4-FFF2-40B4-BE49-F238E27FC236}">
                <a16:creationId xmlns:a16="http://schemas.microsoft.com/office/drawing/2014/main" id="{D5D54AFD-EC83-460A-A46F-0ECD4C5AFA39}"/>
              </a:ext>
            </a:extLst>
          </p:cNvPr>
          <p:cNvSpPr txBox="1"/>
          <p:nvPr/>
        </p:nvSpPr>
        <p:spPr bwMode="gray">
          <a:xfrm>
            <a:off x="3282042" y="4500788"/>
            <a:ext cx="8375901" cy="816374"/>
          </a:xfrm>
          <a:prstGeom prst="rect">
            <a:avLst/>
          </a:prstGeom>
          <a:solidFill>
            <a:schemeClr val="tx2">
              <a:lumMod val="10000"/>
              <a:lumOff val="90000"/>
            </a:schemeClr>
          </a:solidFill>
        </p:spPr>
        <p:txBody>
          <a:bodyPr wrap="square" lIns="73152" tIns="0" rIns="73152" bIns="0" rtlCol="0" anchor="ctr" anchorCtr="0">
            <a:noAutofit/>
          </a:bodyPr>
          <a:lstStyle>
            <a:defPPr marR="0" lvl="0" algn="l" rtl="0">
              <a:lnSpc>
                <a:spcPct val="100000"/>
              </a:lnSpc>
              <a:spcBef>
                <a:spcPts val="0"/>
              </a:spcBef>
              <a:spcAft>
                <a:spcPts val="0"/>
              </a:spcAft>
              <a:defRPr/>
            </a:defPPr>
            <a:lvl1pPr>
              <a:defRPr sz="2400">
                <a:solidFill>
                  <a:srgbClr val="595959"/>
                </a:solidFill>
              </a:defRPr>
            </a:lvl1pPr>
          </a:lstStyle>
          <a:p>
            <a:pPr defTabSz="914400">
              <a:defRPr/>
            </a:pPr>
            <a:r>
              <a:rPr lang="en-US" sz="2000">
                <a:solidFill>
                  <a:schemeClr val="tx1"/>
                </a:solidFill>
              </a:rPr>
              <a:t>E-bikes boost health through increased physical activity and improved air quality by reducing car emissions, both from fuel and reducing particulate matter.</a:t>
            </a:r>
            <a:endParaRPr lang="en-US">
              <a:solidFill>
                <a:schemeClr val="tx1"/>
              </a:solidFill>
              <a:ea typeface="Calibri" panose="020F0502020204030204" pitchFamily="34" charset="0"/>
              <a:cs typeface="Arial"/>
            </a:endParaRPr>
          </a:p>
        </p:txBody>
      </p:sp>
      <p:sp>
        <p:nvSpPr>
          <p:cNvPr id="45" name="TextBox 16">
            <a:extLst>
              <a:ext uri="{FF2B5EF4-FFF2-40B4-BE49-F238E27FC236}">
                <a16:creationId xmlns:a16="http://schemas.microsoft.com/office/drawing/2014/main" id="{80564EE4-5369-4DD8-B26F-C1F0876A9522}"/>
              </a:ext>
            </a:extLst>
          </p:cNvPr>
          <p:cNvSpPr txBox="1"/>
          <p:nvPr/>
        </p:nvSpPr>
        <p:spPr bwMode="gray">
          <a:xfrm>
            <a:off x="3282043" y="5370748"/>
            <a:ext cx="8375901" cy="824747"/>
          </a:xfrm>
          <a:prstGeom prst="rect">
            <a:avLst/>
          </a:prstGeom>
          <a:solidFill>
            <a:schemeClr val="tx2">
              <a:lumMod val="10000"/>
              <a:lumOff val="90000"/>
            </a:schemeClr>
          </a:solidFill>
          <a:ln>
            <a:solidFill>
              <a:srgbClr val="F0F0F0"/>
            </a:solidFill>
          </a:ln>
        </p:spPr>
        <p:txBody>
          <a:bodyPr wrap="square" lIns="73152" tIns="0" rIns="73152" bIns="0" rtlCol="0" anchor="ctr" anchorCtr="0">
            <a:noAutofit/>
          </a:bodyPr>
          <a:lstStyle>
            <a:defPPr marR="0" lvl="0" algn="l" rtl="0">
              <a:lnSpc>
                <a:spcPct val="100000"/>
              </a:lnSpc>
              <a:spcBef>
                <a:spcPts val="0"/>
              </a:spcBef>
              <a:spcAft>
                <a:spcPts val="0"/>
              </a:spcAft>
              <a:defRPr/>
            </a:defPPr>
            <a:lvl1pPr>
              <a:defRPr sz="2400">
                <a:solidFill>
                  <a:srgbClr val="595959"/>
                </a:solidFill>
              </a:defRPr>
            </a:lvl1pPr>
          </a:lstStyle>
          <a:p>
            <a:pPr defTabSz="914400">
              <a:defRPr/>
            </a:pPr>
            <a:r>
              <a:rPr lang="en-US" sz="2000">
                <a:solidFill>
                  <a:schemeClr val="tx1"/>
                </a:solidFill>
              </a:rPr>
              <a:t>E-bikes cut transportation costs by replacing cars for short trips and daily commutes, </a:t>
            </a:r>
            <a:r>
              <a:rPr lang="en-US" sz="2000">
                <a:solidFill>
                  <a:schemeClr val="tx1"/>
                </a:solidFill>
                <a:latin typeface="TW Cen MT"/>
              </a:rPr>
              <a:t>reducing fuel use and maintenance</a:t>
            </a:r>
            <a:r>
              <a:rPr lang="en-US" sz="2000">
                <a:solidFill>
                  <a:schemeClr val="tx1"/>
                </a:solidFill>
              </a:rPr>
              <a:t>.</a:t>
            </a:r>
            <a:endParaRPr lang="en-US" sz="2000">
              <a:solidFill>
                <a:schemeClr val="tx1"/>
              </a:solidFill>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F52C4B6-A370-4C8B-9196-2EB51A9D4CB7}"/>
              </a:ext>
            </a:extLst>
          </p:cNvPr>
          <p:cNvSpPr txBox="1"/>
          <p:nvPr/>
        </p:nvSpPr>
        <p:spPr bwMode="gray">
          <a:xfrm>
            <a:off x="3282042" y="3628460"/>
            <a:ext cx="8375901" cy="818742"/>
          </a:xfrm>
          <a:prstGeom prst="rect">
            <a:avLst/>
          </a:prstGeom>
          <a:solidFill>
            <a:schemeClr val="tx2">
              <a:lumMod val="10000"/>
              <a:lumOff val="90000"/>
            </a:schemeClr>
          </a:solidFill>
        </p:spPr>
        <p:txBody>
          <a:bodyPr wrap="square" lIns="73152" tIns="0" rIns="73152" bIns="0" rtlCol="0" anchor="ctr" anchorCtr="0">
            <a:noAutofit/>
          </a:bodyPr>
          <a:lstStyle>
            <a:defPPr marR="0" lvl="0" algn="l" rtl="0">
              <a:lnSpc>
                <a:spcPct val="100000"/>
              </a:lnSpc>
              <a:spcBef>
                <a:spcPts val="0"/>
              </a:spcBef>
              <a:spcAft>
                <a:spcPts val="0"/>
              </a:spcAft>
              <a:defRPr/>
            </a:defPPr>
            <a:lvl1pPr>
              <a:defRPr sz="2400">
                <a:solidFill>
                  <a:srgbClr val="595959"/>
                </a:solidFill>
              </a:defRPr>
            </a:lvl1pPr>
          </a:lstStyle>
          <a:p>
            <a:pPr lvl="0" defTabSz="914400">
              <a:defRPr/>
            </a:pPr>
            <a:r>
              <a:rPr lang="en-US" sz="2000">
                <a:solidFill>
                  <a:schemeClr val="tx1"/>
                </a:solidFill>
                <a:ea typeface="Calibri" panose="020F0502020204030204" pitchFamily="34" charset="0"/>
                <a:cs typeface="Arial" panose="020B0604020202020204" pitchFamily="34" charset="0"/>
              </a:rPr>
              <a:t>E-bikes can ensure meaningful access to mobility for low-income, BIPOC, and other underserved communities. </a:t>
            </a:r>
          </a:p>
        </p:txBody>
      </p:sp>
      <p:sp>
        <p:nvSpPr>
          <p:cNvPr id="30" name="TextBox 16">
            <a:extLst>
              <a:ext uri="{FF2B5EF4-FFF2-40B4-BE49-F238E27FC236}">
                <a16:creationId xmlns:a16="http://schemas.microsoft.com/office/drawing/2014/main" id="{4068571C-18FA-45CC-A968-09A41B49EB21}"/>
              </a:ext>
            </a:extLst>
          </p:cNvPr>
          <p:cNvSpPr txBox="1"/>
          <p:nvPr/>
        </p:nvSpPr>
        <p:spPr bwMode="gray">
          <a:xfrm>
            <a:off x="3259269" y="1883042"/>
            <a:ext cx="8375900" cy="799965"/>
          </a:xfrm>
          <a:prstGeom prst="rect">
            <a:avLst/>
          </a:prstGeom>
          <a:solidFill>
            <a:schemeClr val="tx2">
              <a:lumMod val="10000"/>
              <a:lumOff val="90000"/>
            </a:schemeClr>
          </a:solidFill>
        </p:spPr>
        <p:txBody>
          <a:bodyPr wrap="square" lIns="73152" tIns="0" rIns="73152" bIns="0" rtlCol="0" anchor="ctr" anchorCtr="0">
            <a:noAutofit/>
          </a:bodyPr>
          <a:lstStyle>
            <a:defPPr marR="0" lvl="0" algn="l" rtl="0">
              <a:lnSpc>
                <a:spcPct val="100000"/>
              </a:lnSpc>
              <a:spcBef>
                <a:spcPts val="0"/>
              </a:spcBef>
              <a:spcAft>
                <a:spcPts val="0"/>
              </a:spcAft>
              <a:defRPr/>
            </a:defPPr>
            <a:lvl1pPr>
              <a:defRPr sz="2400">
                <a:solidFill>
                  <a:srgbClr val="595959"/>
                </a:solidFill>
              </a:defRPr>
            </a:lvl1pPr>
          </a:lstStyle>
          <a:p>
            <a:pPr lvl="0" defTabSz="914400">
              <a:defRPr/>
            </a:pPr>
            <a:r>
              <a:rPr lang="en-US" sz="2000">
                <a:solidFill>
                  <a:schemeClr val="tx1"/>
                </a:solidFill>
                <a:ea typeface="Calibri"/>
                <a:cs typeface="Arial"/>
              </a:rPr>
              <a:t>Reduce vehicle miles traveled by encouraging mode shift from single-occupancy vehicles to e-bikes for short trips and commutes.</a:t>
            </a:r>
            <a:endParaRPr lang="en-US">
              <a:solidFill>
                <a:schemeClr val="tx1"/>
              </a:solidFill>
              <a:ea typeface="Calibri"/>
              <a:cs typeface="Arial"/>
            </a:endParaRPr>
          </a:p>
        </p:txBody>
      </p:sp>
      <p:sp>
        <p:nvSpPr>
          <p:cNvPr id="18" name="TextBox 17">
            <a:extLst>
              <a:ext uri="{FF2B5EF4-FFF2-40B4-BE49-F238E27FC236}">
                <a16:creationId xmlns:a16="http://schemas.microsoft.com/office/drawing/2014/main" id="{EABF93B0-BDCE-4286-AF83-1D92C9F14433}"/>
              </a:ext>
            </a:extLst>
          </p:cNvPr>
          <p:cNvSpPr txBox="1"/>
          <p:nvPr/>
        </p:nvSpPr>
        <p:spPr bwMode="gray">
          <a:xfrm>
            <a:off x="733914" y="1870194"/>
            <a:ext cx="2525355" cy="799752"/>
          </a:xfrm>
          <a:prstGeom prst="rect">
            <a:avLst/>
          </a:prstGeom>
          <a:solidFill>
            <a:schemeClr val="accent2"/>
          </a:solidFill>
        </p:spPr>
        <p:txBody>
          <a:bodyPr wrap="square" lIns="73152" tIns="0" rIns="73152" bIns="0" rtlCol="0" anchor="ctr" anchorCtr="0">
            <a:noAutofit/>
          </a:bodyPr>
          <a:lstStyle>
            <a:defPPr marR="0" lvl="0" algn="l" rtl="0">
              <a:lnSpc>
                <a:spcPct val="100000"/>
              </a:lnSpc>
              <a:spcBef>
                <a:spcPts val="0"/>
              </a:spcBef>
              <a:spcAft>
                <a:spcPts val="0"/>
              </a:spcAft>
              <a:defRPr/>
            </a:defPPr>
            <a:lvl1pPr>
              <a:defRPr sz="2400" b="1">
                <a:solidFill>
                  <a:schemeClr val="bg1"/>
                </a:solidFill>
              </a:defRPr>
            </a:lvl1pPr>
          </a:lstStyle>
          <a:p>
            <a:r>
              <a:rPr lang="en-US" sz="1800">
                <a:cs typeface="Arial"/>
              </a:rPr>
              <a:t>Reduce vehicle        miles traveled</a:t>
            </a:r>
            <a:endParaRPr lang="en-US" sz="1800">
              <a:cs typeface="Arial" panose="020B0604020202020204" pitchFamily="34" charset="0"/>
            </a:endParaRPr>
          </a:p>
        </p:txBody>
      </p:sp>
      <p:sp>
        <p:nvSpPr>
          <p:cNvPr id="44" name="Rounded Rectangle 2">
            <a:extLst>
              <a:ext uri="{FF2B5EF4-FFF2-40B4-BE49-F238E27FC236}">
                <a16:creationId xmlns:a16="http://schemas.microsoft.com/office/drawing/2014/main" id="{BE6811F1-5008-4B2A-AD99-3DC2A428EC9B}"/>
              </a:ext>
            </a:extLst>
          </p:cNvPr>
          <p:cNvSpPr/>
          <p:nvPr/>
        </p:nvSpPr>
        <p:spPr>
          <a:xfrm>
            <a:off x="10198675" y="-420548"/>
            <a:ext cx="2897352" cy="1869521"/>
          </a:xfrm>
          <a:prstGeom prst="roundRect">
            <a:avLst/>
          </a:prstGeom>
          <a:solidFill>
            <a:schemeClr val="bg1">
              <a:lumMod val="5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Instructions: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Edit the benefits points with </a:t>
            </a:r>
            <a:r>
              <a:rPr kumimoji="0" lang="en-US" sz="1200" b="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aspects t</a:t>
            </a: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hat relate to the mission or priority </a:t>
            </a: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of the group you are speaking to.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Update the icons at the top as necessary to match with your selected bullet point.</a:t>
            </a:r>
          </a:p>
        </p:txBody>
      </p:sp>
      <p:sp>
        <p:nvSpPr>
          <p:cNvPr id="40" name="TextBox 16">
            <a:extLst>
              <a:ext uri="{FF2B5EF4-FFF2-40B4-BE49-F238E27FC236}">
                <a16:creationId xmlns:a16="http://schemas.microsoft.com/office/drawing/2014/main" id="{08D5F47E-D0E5-4032-9A6B-937F3118139D}"/>
              </a:ext>
            </a:extLst>
          </p:cNvPr>
          <p:cNvSpPr txBox="1"/>
          <p:nvPr/>
        </p:nvSpPr>
        <p:spPr bwMode="gray">
          <a:xfrm>
            <a:off x="3270655" y="2752843"/>
            <a:ext cx="8375901" cy="799965"/>
          </a:xfrm>
          <a:prstGeom prst="rect">
            <a:avLst/>
          </a:prstGeom>
          <a:solidFill>
            <a:schemeClr val="tx2">
              <a:lumMod val="10000"/>
              <a:lumOff val="90000"/>
            </a:schemeClr>
          </a:solidFill>
        </p:spPr>
        <p:txBody>
          <a:bodyPr wrap="square" lIns="73152" tIns="0" rIns="73152" bIns="0" rtlCol="0" anchor="ctr" anchorCtr="0">
            <a:noAutofit/>
          </a:bodyPr>
          <a:lstStyle>
            <a:defPPr marR="0" lvl="0" algn="l" rtl="0">
              <a:lnSpc>
                <a:spcPct val="100000"/>
              </a:lnSpc>
              <a:spcBef>
                <a:spcPts val="0"/>
              </a:spcBef>
              <a:spcAft>
                <a:spcPts val="0"/>
              </a:spcAft>
              <a:defRPr/>
            </a:defPPr>
            <a:lvl1pPr>
              <a:defRPr sz="2400">
                <a:solidFill>
                  <a:srgbClr val="595959"/>
                </a:solidFill>
              </a:defRPr>
            </a:lvl1pPr>
          </a:lstStyle>
          <a:p>
            <a:pPr defTabSz="914400">
              <a:defRPr/>
            </a:pPr>
            <a:r>
              <a:rPr lang="en-US" sz="2000">
                <a:solidFill>
                  <a:schemeClr val="tx1"/>
                </a:solidFill>
                <a:ea typeface="Calibri"/>
                <a:cs typeface="Arial"/>
              </a:rPr>
              <a:t>E-bike use can reduce greenhouse gas emissions by encouraging mode shift to a lower emissions form of transportation. </a:t>
            </a:r>
          </a:p>
        </p:txBody>
      </p:sp>
      <p:sp>
        <p:nvSpPr>
          <p:cNvPr id="43" name="TextBox 42">
            <a:extLst>
              <a:ext uri="{FF2B5EF4-FFF2-40B4-BE49-F238E27FC236}">
                <a16:creationId xmlns:a16="http://schemas.microsoft.com/office/drawing/2014/main" id="{ED05140B-AC04-4A13-A34D-F9755CBFF7EB}"/>
              </a:ext>
            </a:extLst>
          </p:cNvPr>
          <p:cNvSpPr txBox="1"/>
          <p:nvPr/>
        </p:nvSpPr>
        <p:spPr bwMode="gray">
          <a:xfrm>
            <a:off x="733923" y="2752894"/>
            <a:ext cx="2536733" cy="796673"/>
          </a:xfrm>
          <a:prstGeom prst="rect">
            <a:avLst/>
          </a:prstGeom>
          <a:solidFill>
            <a:schemeClr val="accent2"/>
          </a:solidFill>
        </p:spPr>
        <p:txBody>
          <a:bodyPr wrap="square" lIns="73152" tIns="0" rIns="73152" bIns="0" rtlCol="0" anchor="ctr" anchorCtr="0">
            <a:noAutofit/>
          </a:bodyPr>
          <a:lstStyle>
            <a:defPPr marR="0" lvl="0" algn="l" rtl="0">
              <a:lnSpc>
                <a:spcPct val="100000"/>
              </a:lnSpc>
              <a:spcBef>
                <a:spcPts val="0"/>
              </a:spcBef>
              <a:spcAft>
                <a:spcPts val="0"/>
              </a:spcAft>
              <a:defRPr/>
            </a:defPPr>
            <a:lvl1pPr>
              <a:defRPr sz="2400" b="1">
                <a:solidFill>
                  <a:schemeClr val="bg1"/>
                </a:solidFill>
              </a:defRPr>
            </a:lvl1pPr>
          </a:lstStyle>
          <a:p>
            <a:r>
              <a:rPr lang="en-US" sz="1800">
                <a:cs typeface="Arial" panose="020B0604020202020204" pitchFamily="34" charset="0"/>
              </a:rPr>
              <a:t>Improve                       air quality</a:t>
            </a:r>
          </a:p>
        </p:txBody>
      </p:sp>
      <p:sp>
        <p:nvSpPr>
          <p:cNvPr id="17" name="TextBox 16">
            <a:extLst>
              <a:ext uri="{FF2B5EF4-FFF2-40B4-BE49-F238E27FC236}">
                <a16:creationId xmlns:a16="http://schemas.microsoft.com/office/drawing/2014/main" id="{B7C69114-2AA4-4A3B-86DB-B2FB772934B3}"/>
              </a:ext>
            </a:extLst>
          </p:cNvPr>
          <p:cNvSpPr txBox="1"/>
          <p:nvPr/>
        </p:nvSpPr>
        <p:spPr bwMode="gray">
          <a:xfrm>
            <a:off x="745310" y="3626091"/>
            <a:ext cx="2536734" cy="817546"/>
          </a:xfrm>
          <a:prstGeom prst="rect">
            <a:avLst/>
          </a:prstGeom>
          <a:solidFill>
            <a:schemeClr val="accent2"/>
          </a:solidFill>
        </p:spPr>
        <p:txBody>
          <a:bodyPr wrap="square" lIns="73152" tIns="0" rIns="73152" bIns="0" rtlCol="0" anchor="ctr" anchorCtr="0">
            <a:noAutofit/>
          </a:bodyPr>
          <a:lstStyle>
            <a:defPPr marR="0" lvl="0" algn="l" rtl="0">
              <a:lnSpc>
                <a:spcPct val="100000"/>
              </a:lnSpc>
              <a:spcBef>
                <a:spcPts val="0"/>
              </a:spcBef>
              <a:spcAft>
                <a:spcPts val="0"/>
              </a:spcAft>
              <a:defRPr/>
            </a:defPPr>
            <a:lvl1pPr>
              <a:defRPr sz="2400" b="1">
                <a:solidFill>
                  <a:schemeClr val="bg1"/>
                </a:solidFill>
              </a:defRPr>
            </a:lvl1pPr>
          </a:lstStyle>
          <a:p>
            <a:r>
              <a:rPr lang="en-US" sz="1800">
                <a:cs typeface="Arial" panose="020B0604020202020204" pitchFamily="34" charset="0"/>
              </a:rPr>
              <a:t>Increase access to transportation</a:t>
            </a:r>
          </a:p>
        </p:txBody>
      </p:sp>
      <p:grpSp>
        <p:nvGrpSpPr>
          <p:cNvPr id="53" name="Group 52">
            <a:extLst>
              <a:ext uri="{FF2B5EF4-FFF2-40B4-BE49-F238E27FC236}">
                <a16:creationId xmlns:a16="http://schemas.microsoft.com/office/drawing/2014/main" id="{FBEAE4F7-A9CD-42A5-B00D-0F2F2F034E58}"/>
              </a:ext>
            </a:extLst>
          </p:cNvPr>
          <p:cNvGrpSpPr/>
          <p:nvPr/>
        </p:nvGrpSpPr>
        <p:grpSpPr>
          <a:xfrm>
            <a:off x="745310" y="4499480"/>
            <a:ext cx="2536732" cy="817874"/>
            <a:chOff x="733923" y="4741156"/>
            <a:chExt cx="2044773" cy="817874"/>
          </a:xfrm>
        </p:grpSpPr>
        <p:sp>
          <p:nvSpPr>
            <p:cNvPr id="19" name="TextBox 18">
              <a:extLst>
                <a:ext uri="{FF2B5EF4-FFF2-40B4-BE49-F238E27FC236}">
                  <a16:creationId xmlns:a16="http://schemas.microsoft.com/office/drawing/2014/main" id="{53E24B51-722F-4217-848E-0355A5C5CE0B}"/>
                </a:ext>
              </a:extLst>
            </p:cNvPr>
            <p:cNvSpPr txBox="1"/>
            <p:nvPr/>
          </p:nvSpPr>
          <p:spPr bwMode="gray">
            <a:xfrm>
              <a:off x="733923" y="4741156"/>
              <a:ext cx="2044773" cy="817874"/>
            </a:xfrm>
            <a:prstGeom prst="rect">
              <a:avLst/>
            </a:prstGeom>
            <a:solidFill>
              <a:schemeClr val="accent2"/>
            </a:solidFill>
          </p:spPr>
          <p:txBody>
            <a:bodyPr wrap="square" lIns="73152" tIns="0" rIns="73152" bIns="0" rtlCol="0" anchor="ctr" anchorCtr="0">
              <a:noAutofit/>
            </a:bodyPr>
            <a:lstStyle>
              <a:defPPr marR="0" lvl="0" algn="l" rtl="0">
                <a:lnSpc>
                  <a:spcPct val="100000"/>
                </a:lnSpc>
                <a:spcBef>
                  <a:spcPts val="0"/>
                </a:spcBef>
                <a:spcAft>
                  <a:spcPts val="0"/>
                </a:spcAft>
                <a:defRPr/>
              </a:defPPr>
              <a:lvl1pPr>
                <a:defRPr sz="2400" b="1">
                  <a:solidFill>
                    <a:schemeClr val="bg1"/>
                  </a:solidFill>
                </a:defRPr>
              </a:lvl1pPr>
            </a:lstStyle>
            <a:p>
              <a:r>
                <a:rPr lang="en-US" sz="1800">
                  <a:cs typeface="Arial" panose="020B0604020202020204" pitchFamily="34" charset="0"/>
                </a:rPr>
                <a:t>Improve health</a:t>
              </a:r>
            </a:p>
          </p:txBody>
        </p:sp>
        <p:pic>
          <p:nvPicPr>
            <p:cNvPr id="52" name="Graphic 51" descr="Heart with pulse with solid fill">
              <a:extLst>
                <a:ext uri="{FF2B5EF4-FFF2-40B4-BE49-F238E27FC236}">
                  <a16:creationId xmlns:a16="http://schemas.microsoft.com/office/drawing/2014/main" id="{971B5780-9ABA-46B1-AC2C-F1BCFB14C8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8354" y="4773762"/>
              <a:ext cx="772744" cy="772744"/>
            </a:xfrm>
            <a:prstGeom prst="rect">
              <a:avLst/>
            </a:prstGeom>
          </p:spPr>
        </p:pic>
      </p:grpSp>
      <p:grpSp>
        <p:nvGrpSpPr>
          <p:cNvPr id="56" name="Group 55">
            <a:extLst>
              <a:ext uri="{FF2B5EF4-FFF2-40B4-BE49-F238E27FC236}">
                <a16:creationId xmlns:a16="http://schemas.microsoft.com/office/drawing/2014/main" id="{033CAB9C-EF6A-4812-AD20-1ED42BACBC6E}"/>
              </a:ext>
            </a:extLst>
          </p:cNvPr>
          <p:cNvGrpSpPr/>
          <p:nvPr/>
        </p:nvGrpSpPr>
        <p:grpSpPr>
          <a:xfrm>
            <a:off x="745310" y="5366386"/>
            <a:ext cx="2536732" cy="817546"/>
            <a:chOff x="733923" y="5612103"/>
            <a:chExt cx="2044773" cy="817546"/>
          </a:xfrm>
        </p:grpSpPr>
        <p:sp>
          <p:nvSpPr>
            <p:cNvPr id="21" name="TextBox 20">
              <a:extLst>
                <a:ext uri="{FF2B5EF4-FFF2-40B4-BE49-F238E27FC236}">
                  <a16:creationId xmlns:a16="http://schemas.microsoft.com/office/drawing/2014/main" id="{4C092CDD-7255-4EB6-9578-F0D1C9316DBD}"/>
                </a:ext>
              </a:extLst>
            </p:cNvPr>
            <p:cNvSpPr txBox="1"/>
            <p:nvPr/>
          </p:nvSpPr>
          <p:spPr bwMode="gray">
            <a:xfrm>
              <a:off x="733923" y="5612103"/>
              <a:ext cx="2044773" cy="817546"/>
            </a:xfrm>
            <a:prstGeom prst="rect">
              <a:avLst/>
            </a:prstGeom>
            <a:solidFill>
              <a:schemeClr val="accent2"/>
            </a:solidFill>
          </p:spPr>
          <p:txBody>
            <a:bodyPr wrap="square" lIns="73152" tIns="0" rIns="73152" bIns="0" rtlCol="0" anchor="ctr" anchorCtr="0">
              <a:noAutofit/>
            </a:bodyPr>
            <a:lstStyle>
              <a:defPPr marR="0" lvl="0" algn="l" rtl="0">
                <a:lnSpc>
                  <a:spcPct val="100000"/>
                </a:lnSpc>
                <a:spcBef>
                  <a:spcPts val="0"/>
                </a:spcBef>
                <a:spcAft>
                  <a:spcPts val="0"/>
                </a:spcAft>
                <a:defRPr/>
              </a:defPPr>
              <a:lvl1pPr>
                <a:defRPr sz="2400" b="1">
                  <a:solidFill>
                    <a:schemeClr val="bg1"/>
                  </a:solidFill>
                </a:defRPr>
              </a:lvl1pPr>
            </a:lstStyle>
            <a:p>
              <a:r>
                <a:rPr lang="en-US" sz="1800">
                  <a:ea typeface="Calibri" panose="020F0502020204030204" pitchFamily="34" charset="0"/>
                  <a:cs typeface="Arial" panose="020B0604020202020204" pitchFamily="34" charset="0"/>
                </a:rPr>
                <a:t>Lower</a:t>
              </a:r>
              <a:br>
                <a:rPr lang="en-US" sz="1800">
                  <a:ea typeface="Calibri" panose="020F0502020204030204" pitchFamily="34" charset="0"/>
                  <a:cs typeface="Arial" panose="020B0604020202020204" pitchFamily="34" charset="0"/>
                </a:rPr>
              </a:br>
              <a:r>
                <a:rPr lang="en-US" sz="1800">
                  <a:ea typeface="Calibri" panose="020F0502020204030204" pitchFamily="34" charset="0"/>
                  <a:cs typeface="Arial" panose="020B0604020202020204" pitchFamily="34" charset="0"/>
                </a:rPr>
                <a:t>transportation</a:t>
              </a:r>
            </a:p>
            <a:p>
              <a:r>
                <a:rPr lang="en-US" sz="1800">
                  <a:ea typeface="Calibri" panose="020F0502020204030204" pitchFamily="34" charset="0"/>
                  <a:cs typeface="Arial" panose="020B0604020202020204" pitchFamily="34" charset="0"/>
                </a:rPr>
                <a:t>costs</a:t>
              </a:r>
              <a:endParaRPr lang="en-US" sz="1800">
                <a:cs typeface="Arial" panose="020B0604020202020204" pitchFamily="34" charset="0"/>
              </a:endParaRPr>
            </a:p>
          </p:txBody>
        </p:sp>
        <p:pic>
          <p:nvPicPr>
            <p:cNvPr id="55" name="Graphic 54" descr="Dollar with solid fill">
              <a:extLst>
                <a:ext uri="{FF2B5EF4-FFF2-40B4-BE49-F238E27FC236}">
                  <a16:creationId xmlns:a16="http://schemas.microsoft.com/office/drawing/2014/main" id="{5E60FB4B-1DB3-419D-A433-B5A34BF9E5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9111" y="5684560"/>
              <a:ext cx="688556" cy="688556"/>
            </a:xfrm>
            <a:prstGeom prst="rect">
              <a:avLst/>
            </a:prstGeom>
          </p:spPr>
        </p:pic>
      </p:grpSp>
      <p:pic>
        <p:nvPicPr>
          <p:cNvPr id="6" name="Picture 5" descr="Car with solid fill">
            <a:extLst>
              <a:ext uri="{FF2B5EF4-FFF2-40B4-BE49-F238E27FC236}">
                <a16:creationId xmlns:a16="http://schemas.microsoft.com/office/drawing/2014/main" id="{71A8B1F2-5E38-E0A5-52BC-EA253341A96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394853" y="1920716"/>
            <a:ext cx="774259" cy="774259"/>
          </a:xfrm>
          <a:prstGeom prst="rect">
            <a:avLst/>
          </a:prstGeom>
        </p:spPr>
      </p:pic>
      <p:pic>
        <p:nvPicPr>
          <p:cNvPr id="7" name="Picture 6" descr="Lungs with solid fill">
            <a:extLst>
              <a:ext uri="{FF2B5EF4-FFF2-40B4-BE49-F238E27FC236}">
                <a16:creationId xmlns:a16="http://schemas.microsoft.com/office/drawing/2014/main" id="{11A364B5-044F-0EE7-54B9-0CCEE78CB43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251925" y="2739833"/>
            <a:ext cx="774259" cy="774259"/>
          </a:xfrm>
          <a:prstGeom prst="rect">
            <a:avLst/>
          </a:prstGeom>
        </p:spPr>
      </p:pic>
      <p:pic>
        <p:nvPicPr>
          <p:cNvPr id="15" name="Picture 14" descr="Users with solid fill">
            <a:extLst>
              <a:ext uri="{FF2B5EF4-FFF2-40B4-BE49-F238E27FC236}">
                <a16:creationId xmlns:a16="http://schemas.microsoft.com/office/drawing/2014/main" id="{D60EE63A-9C9E-AF88-43DB-F09BFCC1F6A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485010" y="3717014"/>
            <a:ext cx="774259" cy="774259"/>
          </a:xfrm>
          <a:prstGeom prst="rect">
            <a:avLst/>
          </a:prstGeom>
        </p:spPr>
      </p:pic>
    </p:spTree>
    <p:extLst>
      <p:ext uri="{BB962C8B-B14F-4D97-AF65-F5344CB8AC3E}">
        <p14:creationId xmlns:p14="http://schemas.microsoft.com/office/powerpoint/2010/main" val="381004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BEF0-11AE-4B08-ABE9-82E4F93D4DB8}"/>
              </a:ext>
            </a:extLst>
          </p:cNvPr>
          <p:cNvSpPr>
            <a:spLocks noGrp="1"/>
          </p:cNvSpPr>
          <p:nvPr>
            <p:ph type="title"/>
          </p:nvPr>
        </p:nvSpPr>
        <p:spPr>
          <a:xfrm>
            <a:off x="323571" y="227547"/>
            <a:ext cx="11456894" cy="1325563"/>
          </a:xfrm>
        </p:spPr>
        <p:txBody>
          <a:bodyPr>
            <a:noAutofit/>
          </a:bodyPr>
          <a:lstStyle/>
          <a:p>
            <a:r>
              <a:rPr lang="en-US" sz="3600"/>
              <a:t>We are at the start of a </a:t>
            </a:r>
            <a:r>
              <a:rPr lang="en-US" sz="3600">
                <a:solidFill>
                  <a:srgbClr val="FFC000"/>
                </a:solidFill>
              </a:rPr>
              <a:t>[X–Y] </a:t>
            </a:r>
            <a:r>
              <a:rPr lang="en-US" sz="3600"/>
              <a:t>month process to prepare for launching our e-bike rebate program in </a:t>
            </a:r>
            <a:r>
              <a:rPr lang="en-US" sz="3600">
                <a:solidFill>
                  <a:srgbClr val="FFC000"/>
                </a:solidFill>
              </a:rPr>
              <a:t>[month]</a:t>
            </a:r>
          </a:p>
        </p:txBody>
      </p:sp>
      <p:pic>
        <p:nvPicPr>
          <p:cNvPr id="43" name="Graphic 42" descr="Construction worker female with solid fill">
            <a:extLst>
              <a:ext uri="{FF2B5EF4-FFF2-40B4-BE49-F238E27FC236}">
                <a16:creationId xmlns:a16="http://schemas.microsoft.com/office/drawing/2014/main" id="{DD0983EB-91BA-4637-9416-7FBD286E03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625" y="1954338"/>
            <a:ext cx="914400" cy="914400"/>
          </a:xfrm>
          <a:prstGeom prst="rect">
            <a:avLst/>
          </a:prstGeom>
        </p:spPr>
      </p:pic>
      <p:cxnSp>
        <p:nvCxnSpPr>
          <p:cNvPr id="13" name="Straight Arrow Connector 12">
            <a:extLst>
              <a:ext uri="{FF2B5EF4-FFF2-40B4-BE49-F238E27FC236}">
                <a16:creationId xmlns:a16="http://schemas.microsoft.com/office/drawing/2014/main" id="{697F083B-2326-494D-9D4D-31F828D1BCB9}"/>
              </a:ext>
            </a:extLst>
          </p:cNvPr>
          <p:cNvCxnSpPr>
            <a:cxnSpLocks/>
          </p:cNvCxnSpPr>
          <p:nvPr/>
        </p:nvCxnSpPr>
        <p:spPr>
          <a:xfrm>
            <a:off x="886792" y="2081362"/>
            <a:ext cx="10330451"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1985700-2B27-4D84-B586-861D39B3F65B}"/>
              </a:ext>
            </a:extLst>
          </p:cNvPr>
          <p:cNvSpPr txBox="1"/>
          <p:nvPr/>
        </p:nvSpPr>
        <p:spPr>
          <a:xfrm>
            <a:off x="711940" y="2127191"/>
            <a:ext cx="9870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[Start Month]</a:t>
            </a: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 name="TextBox 55">
            <a:extLst>
              <a:ext uri="{FF2B5EF4-FFF2-40B4-BE49-F238E27FC236}">
                <a16:creationId xmlns:a16="http://schemas.microsoft.com/office/drawing/2014/main" id="{DBDEAE27-F005-4BC8-98C9-A2B943DD09F7}"/>
              </a:ext>
            </a:extLst>
          </p:cNvPr>
          <p:cNvSpPr txBox="1"/>
          <p:nvPr/>
        </p:nvSpPr>
        <p:spPr>
          <a:xfrm>
            <a:off x="10230183" y="2230604"/>
            <a:ext cx="9870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[Launch Month]</a:t>
            </a: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Rounded Rectangle 2">
            <a:extLst>
              <a:ext uri="{FF2B5EF4-FFF2-40B4-BE49-F238E27FC236}">
                <a16:creationId xmlns:a16="http://schemas.microsoft.com/office/drawing/2014/main" id="{81207A98-66B1-4F0C-BB77-48EBDFDD45C0}"/>
              </a:ext>
            </a:extLst>
          </p:cNvPr>
          <p:cNvSpPr/>
          <p:nvPr/>
        </p:nvSpPr>
        <p:spPr>
          <a:xfrm>
            <a:off x="10160075" y="-196005"/>
            <a:ext cx="2403370" cy="1289058"/>
          </a:xfrm>
          <a:prstGeom prst="roundRect">
            <a:avLst/>
          </a:prstGeom>
          <a:solidFill>
            <a:schemeClr val="bg1">
              <a:lumMod val="5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a:cs typeface="Arial"/>
              </a:rPr>
              <a:t>Instructions:</a:t>
            </a:r>
          </a:p>
          <a:p>
            <a:pPr marL="228600" indent="-228600" defTabSz="914400">
              <a:buFontTx/>
              <a:buAutoNum type="arabicPeriod"/>
              <a:defRPr/>
            </a:pPr>
            <a:r>
              <a:rPr kumimoji="0" lang="en-US" sz="1200" b="0" i="0" u="none" strike="noStrike" kern="1200" cap="none" spc="0" normalizeH="0" baseline="0" noProof="0">
                <a:ln>
                  <a:noFill/>
                </a:ln>
                <a:solidFill>
                  <a:srgbClr val="FFFFFF"/>
                </a:solidFill>
                <a:effectLst/>
                <a:uLnTx/>
                <a:uFillTx/>
                <a:latin typeface="Arial"/>
                <a:cs typeface="Arial"/>
              </a:rPr>
              <a:t>Edit the text in yellow to </a:t>
            </a:r>
            <a:r>
              <a:rPr lang="en-US" sz="1200">
                <a:solidFill>
                  <a:srgbClr val="FFFFFF"/>
                </a:solidFill>
                <a:latin typeface="Arial"/>
                <a:cs typeface="Arial"/>
              </a:rPr>
              <a:t>match the</a:t>
            </a:r>
            <a:r>
              <a:rPr kumimoji="0" lang="en-US" sz="1200" b="0" i="0" u="none" strike="noStrike" kern="1200" cap="none" spc="0" normalizeH="0" baseline="0" noProof="0">
                <a:ln>
                  <a:noFill/>
                </a:ln>
                <a:solidFill>
                  <a:srgbClr val="FFFFFF"/>
                </a:solidFill>
                <a:effectLst/>
                <a:uLnTx/>
                <a:uFillTx/>
                <a:latin typeface="Arial"/>
                <a:cs typeface="Arial"/>
              </a:rPr>
              <a:t> timeline for your community’s campaign.</a:t>
            </a:r>
            <a:endParaRPr lang="en-US" sz="1200" b="0" i="0" u="none" strike="noStrike" kern="1200" cap="none" spc="0" normalizeH="0" baseline="0" noProof="0">
              <a:ln>
                <a:noFill/>
              </a:ln>
              <a:solidFill>
                <a:srgbClr val="FFFFFF"/>
              </a:solidFill>
              <a:effectLst/>
              <a:uLnTx/>
              <a:uFillTx/>
              <a:latin typeface="Arial"/>
              <a:cs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solidFill>
                  <a:srgbClr val="FFFFFF"/>
                </a:solidFill>
                <a:latin typeface="Arial"/>
                <a:cs typeface="Arial"/>
              </a:rPr>
              <a:t>Read through and edit the speaker’s notes.</a:t>
            </a:r>
            <a:endParaRPr lang="en-US" sz="1200" b="0" i="0" u="none" strike="noStrike" kern="1200" cap="none" spc="0" normalizeH="0" baseline="0" noProof="0">
              <a:ln>
                <a:noFill/>
              </a:ln>
              <a:solidFill>
                <a:srgbClr val="FFFFFF"/>
              </a:solidFill>
              <a:effectLst/>
              <a:uLnTx/>
              <a:uFillTx/>
              <a:latin typeface="Arial"/>
              <a:cs typeface="Arial"/>
            </a:endParaRPr>
          </a:p>
        </p:txBody>
      </p:sp>
      <p:grpSp>
        <p:nvGrpSpPr>
          <p:cNvPr id="15" name="Group 14">
            <a:extLst>
              <a:ext uri="{FF2B5EF4-FFF2-40B4-BE49-F238E27FC236}">
                <a16:creationId xmlns:a16="http://schemas.microsoft.com/office/drawing/2014/main" id="{686ABD01-599A-449A-B2CD-742C79F4AD3C}"/>
              </a:ext>
            </a:extLst>
          </p:cNvPr>
          <p:cNvGrpSpPr/>
          <p:nvPr/>
        </p:nvGrpSpPr>
        <p:grpSpPr>
          <a:xfrm>
            <a:off x="7964487" y="2762968"/>
            <a:ext cx="1703906" cy="2373638"/>
            <a:chOff x="6444799" y="3144978"/>
            <a:chExt cx="1645920" cy="2146020"/>
          </a:xfrm>
        </p:grpSpPr>
        <p:grpSp>
          <p:nvGrpSpPr>
            <p:cNvPr id="29" name="Group 28">
              <a:extLst>
                <a:ext uri="{FF2B5EF4-FFF2-40B4-BE49-F238E27FC236}">
                  <a16:creationId xmlns:a16="http://schemas.microsoft.com/office/drawing/2014/main" id="{7FA5FA57-509A-4EC4-8635-B1C3F70D5E87}"/>
                </a:ext>
              </a:extLst>
            </p:cNvPr>
            <p:cNvGrpSpPr/>
            <p:nvPr/>
          </p:nvGrpSpPr>
          <p:grpSpPr>
            <a:xfrm>
              <a:off x="6444799" y="3144978"/>
              <a:ext cx="1645920" cy="2146020"/>
              <a:chOff x="517539" y="2354729"/>
              <a:chExt cx="1783080" cy="1995737"/>
            </a:xfrm>
          </p:grpSpPr>
          <p:sp>
            <p:nvSpPr>
              <p:cNvPr id="31" name="Chevron 23">
                <a:extLst>
                  <a:ext uri="{FF2B5EF4-FFF2-40B4-BE49-F238E27FC236}">
                    <a16:creationId xmlns:a16="http://schemas.microsoft.com/office/drawing/2014/main" id="{13D6678F-C6CC-4A9D-9AC5-4C32BAED081B}"/>
                  </a:ext>
                </a:extLst>
              </p:cNvPr>
              <p:cNvSpPr/>
              <p:nvPr/>
            </p:nvSpPr>
            <p:spPr>
              <a:xfrm>
                <a:off x="517539" y="2354729"/>
                <a:ext cx="1783080" cy="1053755"/>
              </a:xfrm>
              <a:prstGeom prst="chevron">
                <a:avLst>
                  <a:gd name="adj" fmla="val 33383"/>
                </a:avLst>
              </a:prstGeom>
              <a:solidFill>
                <a:srgbClr val="278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B63"/>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E44488C-B2EC-48FA-BDC1-1EB819972AA9}"/>
                  </a:ext>
                </a:extLst>
              </p:cNvPr>
              <p:cNvSpPr txBox="1"/>
              <p:nvPr/>
            </p:nvSpPr>
            <p:spPr>
              <a:xfrm>
                <a:off x="517539" y="3496504"/>
                <a:ext cx="1499477" cy="8539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Plan Outreach Strategy and Create Materials</a:t>
                </a:r>
              </a:p>
            </p:txBody>
          </p:sp>
        </p:grpSp>
        <p:pic>
          <p:nvPicPr>
            <p:cNvPr id="47" name="Graphic 46" descr="Marketing with solid fill">
              <a:extLst>
                <a:ext uri="{FF2B5EF4-FFF2-40B4-BE49-F238E27FC236}">
                  <a16:creationId xmlns:a16="http://schemas.microsoft.com/office/drawing/2014/main" id="{335A6119-8E11-429E-AF44-581A30E73A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5672" y="3266418"/>
              <a:ext cx="914400" cy="914400"/>
            </a:xfrm>
            <a:prstGeom prst="rect">
              <a:avLst/>
            </a:prstGeom>
          </p:spPr>
        </p:pic>
      </p:grpSp>
      <p:grpSp>
        <p:nvGrpSpPr>
          <p:cNvPr id="3" name="Group 2">
            <a:extLst>
              <a:ext uri="{FF2B5EF4-FFF2-40B4-BE49-F238E27FC236}">
                <a16:creationId xmlns:a16="http://schemas.microsoft.com/office/drawing/2014/main" id="{B2FE2123-CADB-4465-9DD8-43CD02931FE2}"/>
              </a:ext>
            </a:extLst>
          </p:cNvPr>
          <p:cNvGrpSpPr/>
          <p:nvPr/>
        </p:nvGrpSpPr>
        <p:grpSpPr>
          <a:xfrm>
            <a:off x="1119746" y="2762970"/>
            <a:ext cx="1703906" cy="2142804"/>
            <a:chOff x="178611" y="2824606"/>
            <a:chExt cx="1833149" cy="1937322"/>
          </a:xfrm>
        </p:grpSpPr>
        <p:grpSp>
          <p:nvGrpSpPr>
            <p:cNvPr id="4" name="Group 3">
              <a:extLst>
                <a:ext uri="{FF2B5EF4-FFF2-40B4-BE49-F238E27FC236}">
                  <a16:creationId xmlns:a16="http://schemas.microsoft.com/office/drawing/2014/main" id="{FC807460-09A1-4AC5-B2F8-FD4DFFC8BF28}"/>
                </a:ext>
              </a:extLst>
            </p:cNvPr>
            <p:cNvGrpSpPr/>
            <p:nvPr/>
          </p:nvGrpSpPr>
          <p:grpSpPr>
            <a:xfrm>
              <a:off x="178611" y="2824606"/>
              <a:ext cx="1833149" cy="1937322"/>
              <a:chOff x="517539" y="2354729"/>
              <a:chExt cx="1783080" cy="1801654"/>
            </a:xfrm>
          </p:grpSpPr>
          <p:sp>
            <p:nvSpPr>
              <p:cNvPr id="6" name="Chevron 23">
                <a:extLst>
                  <a:ext uri="{FF2B5EF4-FFF2-40B4-BE49-F238E27FC236}">
                    <a16:creationId xmlns:a16="http://schemas.microsoft.com/office/drawing/2014/main" id="{9DCA60EC-362F-4776-AD12-5723D456C14F}"/>
                  </a:ext>
                </a:extLst>
              </p:cNvPr>
              <p:cNvSpPr/>
              <p:nvPr/>
            </p:nvSpPr>
            <p:spPr>
              <a:xfrm>
                <a:off x="517539" y="2354729"/>
                <a:ext cx="1783080" cy="1053755"/>
              </a:xfrm>
              <a:prstGeom prst="chevron">
                <a:avLst>
                  <a:gd name="adj" fmla="val 33383"/>
                </a:avLst>
              </a:prstGeom>
              <a:solidFill>
                <a:srgbClr val="003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B6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27A0FF8-B591-4260-922B-AE192A4A6E01}"/>
                  </a:ext>
                </a:extLst>
              </p:cNvPr>
              <p:cNvSpPr txBox="1"/>
              <p:nvPr/>
            </p:nvSpPr>
            <p:spPr>
              <a:xfrm>
                <a:off x="517539" y="3496504"/>
                <a:ext cx="1499477" cy="659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Identify the Program Team and Goals</a:t>
                </a:r>
              </a:p>
            </p:txBody>
          </p:sp>
        </p:grpSp>
        <p:pic>
          <p:nvPicPr>
            <p:cNvPr id="5" name="Graphic 4" descr="Meeting with solid fill">
              <a:extLst>
                <a:ext uri="{FF2B5EF4-FFF2-40B4-BE49-F238E27FC236}">
                  <a16:creationId xmlns:a16="http://schemas.microsoft.com/office/drawing/2014/main" id="{8B456F97-CF9A-4CC0-821E-2DCB3293B2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7443" y="2872690"/>
              <a:ext cx="940077" cy="983254"/>
            </a:xfrm>
            <a:prstGeom prst="rect">
              <a:avLst/>
            </a:prstGeom>
          </p:spPr>
        </p:pic>
      </p:grpSp>
      <p:grpSp>
        <p:nvGrpSpPr>
          <p:cNvPr id="8" name="Group 7">
            <a:extLst>
              <a:ext uri="{FF2B5EF4-FFF2-40B4-BE49-F238E27FC236}">
                <a16:creationId xmlns:a16="http://schemas.microsoft.com/office/drawing/2014/main" id="{EB6BEF92-A731-4EEE-841B-CA8BC659A5DF}"/>
              </a:ext>
            </a:extLst>
          </p:cNvPr>
          <p:cNvGrpSpPr/>
          <p:nvPr/>
        </p:nvGrpSpPr>
        <p:grpSpPr>
          <a:xfrm>
            <a:off x="2813558" y="2762977"/>
            <a:ext cx="1703906" cy="2373640"/>
            <a:chOff x="1874877" y="3144980"/>
            <a:chExt cx="1645920" cy="2146018"/>
          </a:xfrm>
        </p:grpSpPr>
        <p:grpSp>
          <p:nvGrpSpPr>
            <p:cNvPr id="9" name="Group 8">
              <a:extLst>
                <a:ext uri="{FF2B5EF4-FFF2-40B4-BE49-F238E27FC236}">
                  <a16:creationId xmlns:a16="http://schemas.microsoft.com/office/drawing/2014/main" id="{EEAF5772-489F-44E9-9770-8E8283B32A0C}"/>
                </a:ext>
              </a:extLst>
            </p:cNvPr>
            <p:cNvGrpSpPr/>
            <p:nvPr/>
          </p:nvGrpSpPr>
          <p:grpSpPr>
            <a:xfrm>
              <a:off x="1874877" y="3144980"/>
              <a:ext cx="1645920" cy="2146018"/>
              <a:chOff x="517539" y="2354729"/>
              <a:chExt cx="1783080" cy="1995735"/>
            </a:xfrm>
          </p:grpSpPr>
          <p:sp>
            <p:nvSpPr>
              <p:cNvPr id="11" name="Chevron 23">
                <a:extLst>
                  <a:ext uri="{FF2B5EF4-FFF2-40B4-BE49-F238E27FC236}">
                    <a16:creationId xmlns:a16="http://schemas.microsoft.com/office/drawing/2014/main" id="{8A30AC7B-5099-45A1-B87B-4802385057CC}"/>
                  </a:ext>
                </a:extLst>
              </p:cNvPr>
              <p:cNvSpPr/>
              <p:nvPr/>
            </p:nvSpPr>
            <p:spPr>
              <a:xfrm>
                <a:off x="517539" y="2354729"/>
                <a:ext cx="1783080" cy="1053755"/>
              </a:xfrm>
              <a:prstGeom prst="chevron">
                <a:avLst>
                  <a:gd name="adj" fmla="val 33383"/>
                </a:avLst>
              </a:prstGeom>
              <a:solidFill>
                <a:srgbClr val="084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B63"/>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12F90EF-AD05-45B0-94FF-2AEE25970A75}"/>
                  </a:ext>
                </a:extLst>
              </p:cNvPr>
              <p:cNvSpPr txBox="1"/>
              <p:nvPr/>
            </p:nvSpPr>
            <p:spPr>
              <a:xfrm>
                <a:off x="517539" y="3496504"/>
                <a:ext cx="1499477" cy="8539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olidFill>
                      <a:srgbClr val="000000"/>
                    </a:solidFill>
                    <a:latin typeface="Arial" panose="020B0604020202020204" pitchFamily="34" charset="0"/>
                    <a:cs typeface="Arial" panose="020B0604020202020204" pitchFamily="34" charset="0"/>
                  </a:rPr>
                  <a:t>Identify Program Funding Sources</a:t>
                </a: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39" name="Graphic 38" descr="Checklist with solid fill">
              <a:extLst>
                <a:ext uri="{FF2B5EF4-FFF2-40B4-BE49-F238E27FC236}">
                  <a16:creationId xmlns:a16="http://schemas.microsoft.com/office/drawing/2014/main" id="{DB20B1E9-3531-4115-B004-5AEC4D79DB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91243" y="3274461"/>
              <a:ext cx="914400" cy="914400"/>
            </a:xfrm>
            <a:prstGeom prst="rect">
              <a:avLst/>
            </a:prstGeom>
          </p:spPr>
        </p:pic>
      </p:grpSp>
      <p:grpSp>
        <p:nvGrpSpPr>
          <p:cNvPr id="10" name="Group 9">
            <a:extLst>
              <a:ext uri="{FF2B5EF4-FFF2-40B4-BE49-F238E27FC236}">
                <a16:creationId xmlns:a16="http://schemas.microsoft.com/office/drawing/2014/main" id="{EFC053A4-3648-408F-841E-95A0BCCE2C38}"/>
              </a:ext>
            </a:extLst>
          </p:cNvPr>
          <p:cNvGrpSpPr/>
          <p:nvPr/>
        </p:nvGrpSpPr>
        <p:grpSpPr>
          <a:xfrm>
            <a:off x="4507370" y="2762963"/>
            <a:ext cx="1703906" cy="2373636"/>
            <a:chOff x="3398324" y="3144979"/>
            <a:chExt cx="1645920" cy="2146020"/>
          </a:xfrm>
        </p:grpSpPr>
        <p:grpSp>
          <p:nvGrpSpPr>
            <p:cNvPr id="14" name="Group 13">
              <a:extLst>
                <a:ext uri="{FF2B5EF4-FFF2-40B4-BE49-F238E27FC236}">
                  <a16:creationId xmlns:a16="http://schemas.microsoft.com/office/drawing/2014/main" id="{B6DE5969-99C9-4A1E-9C2A-128E1C621C92}"/>
                </a:ext>
              </a:extLst>
            </p:cNvPr>
            <p:cNvGrpSpPr/>
            <p:nvPr/>
          </p:nvGrpSpPr>
          <p:grpSpPr>
            <a:xfrm>
              <a:off x="3398324" y="3144979"/>
              <a:ext cx="1645920" cy="2146020"/>
              <a:chOff x="517539" y="2354729"/>
              <a:chExt cx="1783080" cy="1995737"/>
            </a:xfrm>
          </p:grpSpPr>
          <p:sp>
            <p:nvSpPr>
              <p:cNvPr id="16" name="Chevron 23">
                <a:extLst>
                  <a:ext uri="{FF2B5EF4-FFF2-40B4-BE49-F238E27FC236}">
                    <a16:creationId xmlns:a16="http://schemas.microsoft.com/office/drawing/2014/main" id="{4A43D52F-0A70-4DD5-93FB-9C79307C6312}"/>
                  </a:ext>
                </a:extLst>
              </p:cNvPr>
              <p:cNvSpPr/>
              <p:nvPr/>
            </p:nvSpPr>
            <p:spPr>
              <a:xfrm>
                <a:off x="517539" y="2354729"/>
                <a:ext cx="1783080" cy="1053755"/>
              </a:xfrm>
              <a:prstGeom prst="chevron">
                <a:avLst>
                  <a:gd name="adj" fmla="val 33383"/>
                </a:avLst>
              </a:prstGeom>
              <a:solidFill>
                <a:srgbClr val="116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B63"/>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26B1BBB-F8FB-45B5-9145-390A67DA29EB}"/>
                  </a:ext>
                </a:extLst>
              </p:cNvPr>
              <p:cNvSpPr txBox="1"/>
              <p:nvPr/>
            </p:nvSpPr>
            <p:spPr>
              <a:xfrm>
                <a:off x="517539" y="3496504"/>
                <a:ext cx="1499477" cy="8539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solidFill>
                      <a:srgbClr val="000000"/>
                    </a:solidFill>
                    <a:latin typeface="Arial" panose="020B0604020202020204" pitchFamily="34" charset="0"/>
                    <a:cs typeface="Arial" panose="020B0604020202020204" pitchFamily="34" charset="0"/>
                  </a:rPr>
                  <a:t>Design Incentive Structure and Eligibility</a:t>
                </a: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41" name="Graphic 40" descr="Dollar with solid fill">
              <a:extLst>
                <a:ext uri="{FF2B5EF4-FFF2-40B4-BE49-F238E27FC236}">
                  <a16:creationId xmlns:a16="http://schemas.microsoft.com/office/drawing/2014/main" id="{33652414-18AC-4D6E-A808-FC2F74DBE7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64084" y="3266419"/>
              <a:ext cx="914400" cy="914400"/>
            </a:xfrm>
            <a:prstGeom prst="rect">
              <a:avLst/>
            </a:prstGeom>
          </p:spPr>
        </p:pic>
      </p:grpSp>
      <p:grpSp>
        <p:nvGrpSpPr>
          <p:cNvPr id="25" name="Group 24">
            <a:extLst>
              <a:ext uri="{FF2B5EF4-FFF2-40B4-BE49-F238E27FC236}">
                <a16:creationId xmlns:a16="http://schemas.microsoft.com/office/drawing/2014/main" id="{637DDA29-0C06-4F6E-8CBA-EE3960ACD2B7}"/>
              </a:ext>
            </a:extLst>
          </p:cNvPr>
          <p:cNvGrpSpPr/>
          <p:nvPr/>
        </p:nvGrpSpPr>
        <p:grpSpPr>
          <a:xfrm>
            <a:off x="6201182" y="2762973"/>
            <a:ext cx="1773399" cy="1911974"/>
            <a:chOff x="4862322" y="3144982"/>
            <a:chExt cx="1713048" cy="1728627"/>
          </a:xfrm>
        </p:grpSpPr>
        <p:grpSp>
          <p:nvGrpSpPr>
            <p:cNvPr id="19" name="Group 18">
              <a:extLst>
                <a:ext uri="{FF2B5EF4-FFF2-40B4-BE49-F238E27FC236}">
                  <a16:creationId xmlns:a16="http://schemas.microsoft.com/office/drawing/2014/main" id="{5C65475F-44C1-4507-9AA2-6BEF869676EF}"/>
                </a:ext>
              </a:extLst>
            </p:cNvPr>
            <p:cNvGrpSpPr/>
            <p:nvPr/>
          </p:nvGrpSpPr>
          <p:grpSpPr>
            <a:xfrm>
              <a:off x="4862322" y="3144982"/>
              <a:ext cx="1713048" cy="1728627"/>
              <a:chOff x="444817" y="2354729"/>
              <a:chExt cx="1855802" cy="1607573"/>
            </a:xfrm>
          </p:grpSpPr>
          <p:sp>
            <p:nvSpPr>
              <p:cNvPr id="21" name="Chevron 23">
                <a:extLst>
                  <a:ext uri="{FF2B5EF4-FFF2-40B4-BE49-F238E27FC236}">
                    <a16:creationId xmlns:a16="http://schemas.microsoft.com/office/drawing/2014/main" id="{CE0C85C7-A020-414E-83EA-2C1C98C8AF00}"/>
                  </a:ext>
                </a:extLst>
              </p:cNvPr>
              <p:cNvSpPr/>
              <p:nvPr/>
            </p:nvSpPr>
            <p:spPr>
              <a:xfrm>
                <a:off x="517539" y="2354729"/>
                <a:ext cx="1783080" cy="1053755"/>
              </a:xfrm>
              <a:prstGeom prst="chevron">
                <a:avLst>
                  <a:gd name="adj" fmla="val 33383"/>
                </a:avLst>
              </a:prstGeom>
              <a:solidFill>
                <a:srgbClr val="16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B63"/>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AD48F85-4245-47C1-9A2B-7B52E4132670}"/>
                  </a:ext>
                </a:extLst>
              </p:cNvPr>
              <p:cNvSpPr txBox="1"/>
              <p:nvPr/>
            </p:nvSpPr>
            <p:spPr>
              <a:xfrm>
                <a:off x="444817" y="3496504"/>
                <a:ext cx="1572199" cy="4657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Partner with Bike Shops</a:t>
                </a:r>
              </a:p>
            </p:txBody>
          </p:sp>
        </p:grpSp>
        <p:pic>
          <p:nvPicPr>
            <p:cNvPr id="23" name="Graphic 22" descr="Electrician female with solid fill">
              <a:extLst>
                <a:ext uri="{FF2B5EF4-FFF2-40B4-BE49-F238E27FC236}">
                  <a16:creationId xmlns:a16="http://schemas.microsoft.com/office/drawing/2014/main" id="{C1631E2B-6751-469D-8758-97A4E18973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89503" y="3254329"/>
              <a:ext cx="914400" cy="914400"/>
            </a:xfrm>
            <a:prstGeom prst="rect">
              <a:avLst/>
            </a:prstGeom>
          </p:spPr>
        </p:pic>
      </p:grpSp>
      <p:grpSp>
        <p:nvGrpSpPr>
          <p:cNvPr id="38" name="Group 37">
            <a:extLst>
              <a:ext uri="{FF2B5EF4-FFF2-40B4-BE49-F238E27FC236}">
                <a16:creationId xmlns:a16="http://schemas.microsoft.com/office/drawing/2014/main" id="{583222B6-F5F6-4F3A-AE39-287AB526CA9D}"/>
              </a:ext>
            </a:extLst>
          </p:cNvPr>
          <p:cNvGrpSpPr/>
          <p:nvPr/>
        </p:nvGrpSpPr>
        <p:grpSpPr>
          <a:xfrm>
            <a:off x="9658298" y="2762967"/>
            <a:ext cx="1703906" cy="1911971"/>
            <a:chOff x="9494163" y="3144980"/>
            <a:chExt cx="1645920" cy="1728624"/>
          </a:xfrm>
        </p:grpSpPr>
        <p:grpSp>
          <p:nvGrpSpPr>
            <p:cNvPr id="48" name="Group 47">
              <a:extLst>
                <a:ext uri="{FF2B5EF4-FFF2-40B4-BE49-F238E27FC236}">
                  <a16:creationId xmlns:a16="http://schemas.microsoft.com/office/drawing/2014/main" id="{ED09E338-65FA-4703-9AA5-4DCE6B18747B}"/>
                </a:ext>
              </a:extLst>
            </p:cNvPr>
            <p:cNvGrpSpPr/>
            <p:nvPr/>
          </p:nvGrpSpPr>
          <p:grpSpPr>
            <a:xfrm>
              <a:off x="9494163" y="3144980"/>
              <a:ext cx="1645920" cy="1728624"/>
              <a:chOff x="517539" y="2354730"/>
              <a:chExt cx="1783080" cy="1607572"/>
            </a:xfrm>
          </p:grpSpPr>
          <p:sp>
            <p:nvSpPr>
              <p:cNvPr id="60" name="Chevron 23">
                <a:extLst>
                  <a:ext uri="{FF2B5EF4-FFF2-40B4-BE49-F238E27FC236}">
                    <a16:creationId xmlns:a16="http://schemas.microsoft.com/office/drawing/2014/main" id="{53267FAB-8C93-44B5-9D4E-44F8C9DECAB2}"/>
                  </a:ext>
                </a:extLst>
              </p:cNvPr>
              <p:cNvSpPr/>
              <p:nvPr/>
            </p:nvSpPr>
            <p:spPr>
              <a:xfrm>
                <a:off x="517539" y="2354730"/>
                <a:ext cx="1783080" cy="1053755"/>
              </a:xfrm>
              <a:prstGeom prst="chevron">
                <a:avLst>
                  <a:gd name="adj" fmla="val 3338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B63"/>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31F971AA-AE1C-41F3-82C8-82E2FB954B22}"/>
                  </a:ext>
                </a:extLst>
              </p:cNvPr>
              <p:cNvSpPr txBox="1"/>
              <p:nvPr/>
            </p:nvSpPr>
            <p:spPr>
              <a:xfrm>
                <a:off x="517539" y="3496504"/>
                <a:ext cx="1499477" cy="4657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Launch Program </a:t>
                </a:r>
              </a:p>
            </p:txBody>
          </p:sp>
        </p:grpSp>
        <p:pic>
          <p:nvPicPr>
            <p:cNvPr id="30" name="Graphic 29" descr="Business Growth with solid fill">
              <a:extLst>
                <a:ext uri="{FF2B5EF4-FFF2-40B4-BE49-F238E27FC236}">
                  <a16:creationId xmlns:a16="http://schemas.microsoft.com/office/drawing/2014/main" id="{F44B2881-C457-4314-8ECD-2EE5947911E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15875" y="3266418"/>
              <a:ext cx="914400" cy="914400"/>
            </a:xfrm>
            <a:prstGeom prst="rect">
              <a:avLst/>
            </a:prstGeom>
          </p:spPr>
        </p:pic>
      </p:grpSp>
    </p:spTree>
    <p:extLst>
      <p:ext uri="{BB962C8B-B14F-4D97-AF65-F5344CB8AC3E}">
        <p14:creationId xmlns:p14="http://schemas.microsoft.com/office/powerpoint/2010/main" val="169088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F1F1EEF-35D0-4FB8-A9BA-A5C931F2FE3A}"/>
              </a:ext>
            </a:extLst>
          </p:cNvPr>
          <p:cNvGrpSpPr/>
          <p:nvPr/>
        </p:nvGrpSpPr>
        <p:grpSpPr>
          <a:xfrm>
            <a:off x="1099685" y="2311874"/>
            <a:ext cx="9992627" cy="837083"/>
            <a:chOff x="1099686" y="2278789"/>
            <a:chExt cx="9992627" cy="837083"/>
          </a:xfrm>
        </p:grpSpPr>
        <p:sp>
          <p:nvSpPr>
            <p:cNvPr id="20" name="TextBox 17">
              <a:extLst>
                <a:ext uri="{FF2B5EF4-FFF2-40B4-BE49-F238E27FC236}">
                  <a16:creationId xmlns:a16="http://schemas.microsoft.com/office/drawing/2014/main" id="{A948FCB1-2107-4B3D-9211-C317D1DFC848}"/>
                </a:ext>
              </a:extLst>
            </p:cNvPr>
            <p:cNvSpPr txBox="1"/>
            <p:nvPr/>
          </p:nvSpPr>
          <p:spPr bwMode="gray">
            <a:xfrm>
              <a:off x="1099686" y="2278790"/>
              <a:ext cx="129818" cy="837082"/>
            </a:xfrm>
            <a:prstGeom prst="rect">
              <a:avLst/>
            </a:prstGeom>
            <a:solidFill>
              <a:schemeClr val="bg1">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16">
              <a:extLst>
                <a:ext uri="{FF2B5EF4-FFF2-40B4-BE49-F238E27FC236}">
                  <a16:creationId xmlns:a16="http://schemas.microsoft.com/office/drawing/2014/main" id="{0DF023F4-6F1D-4ADA-AAC0-E33125C8A016}"/>
                </a:ext>
              </a:extLst>
            </p:cNvPr>
            <p:cNvSpPr txBox="1"/>
            <p:nvPr/>
          </p:nvSpPr>
          <p:spPr bwMode="gray">
            <a:xfrm>
              <a:off x="1305399" y="2278789"/>
              <a:ext cx="9786914" cy="837083"/>
            </a:xfrm>
            <a:prstGeom prst="rect">
              <a:avLst/>
            </a:prstGeom>
            <a:solidFill>
              <a:schemeClr val="bg1">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a:ea typeface="+mn-ea"/>
                  <a:cs typeface="Arial"/>
                </a:rPr>
                <a:t>Local Government’s Heat Pump Priority</a:t>
              </a:r>
            </a:p>
          </p:txBody>
        </p:sp>
      </p:grpSp>
      <p:sp>
        <p:nvSpPr>
          <p:cNvPr id="2" name="Title 1">
            <a:extLst>
              <a:ext uri="{FF2B5EF4-FFF2-40B4-BE49-F238E27FC236}">
                <a16:creationId xmlns:a16="http://schemas.microsoft.com/office/drawing/2014/main" id="{4B9216B4-64F5-4147-8DFF-8E1EEF92DB52}"/>
              </a:ext>
            </a:extLst>
          </p:cNvPr>
          <p:cNvSpPr>
            <a:spLocks noGrp="1"/>
          </p:cNvSpPr>
          <p:nvPr>
            <p:ph type="title"/>
          </p:nvPr>
        </p:nvSpPr>
        <p:spPr/>
        <p:txBody>
          <a:bodyPr/>
          <a:lstStyle/>
          <a:p>
            <a:r>
              <a:rPr lang="en-US">
                <a:solidFill>
                  <a:srgbClr val="003B63"/>
                </a:solidFill>
              </a:rPr>
              <a:t>Agenda</a:t>
            </a:r>
          </a:p>
        </p:txBody>
      </p:sp>
      <p:grpSp>
        <p:nvGrpSpPr>
          <p:cNvPr id="5" name="Group 4">
            <a:extLst>
              <a:ext uri="{FF2B5EF4-FFF2-40B4-BE49-F238E27FC236}">
                <a16:creationId xmlns:a16="http://schemas.microsoft.com/office/drawing/2014/main" id="{286B9CD8-0E84-438A-9FE3-140CC872B4ED}"/>
              </a:ext>
            </a:extLst>
          </p:cNvPr>
          <p:cNvGrpSpPr/>
          <p:nvPr/>
        </p:nvGrpSpPr>
        <p:grpSpPr>
          <a:xfrm>
            <a:off x="1099686" y="3235638"/>
            <a:ext cx="9992626" cy="840770"/>
            <a:chOff x="1099686" y="3235638"/>
            <a:chExt cx="9992626" cy="840770"/>
          </a:xfrm>
        </p:grpSpPr>
        <p:sp>
          <p:nvSpPr>
            <p:cNvPr id="7" name="TextBox 13">
              <a:extLst>
                <a:ext uri="{FF2B5EF4-FFF2-40B4-BE49-F238E27FC236}">
                  <a16:creationId xmlns:a16="http://schemas.microsoft.com/office/drawing/2014/main" id="{7A6DD063-9759-4001-B98A-F7A988578753}"/>
                </a:ext>
              </a:extLst>
            </p:cNvPr>
            <p:cNvSpPr txBox="1"/>
            <p:nvPr/>
          </p:nvSpPr>
          <p:spPr bwMode="gray">
            <a:xfrm>
              <a:off x="1099686" y="3235638"/>
              <a:ext cx="129818" cy="840770"/>
            </a:xfrm>
            <a:prstGeom prst="rect">
              <a:avLst/>
            </a:prstGeom>
            <a:solidFill>
              <a:schemeClr val="bg2">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A8FD0C7-5E8D-429C-BC7E-FA35BCC36443}"/>
                </a:ext>
              </a:extLst>
            </p:cNvPr>
            <p:cNvSpPr txBox="1"/>
            <p:nvPr/>
          </p:nvSpPr>
          <p:spPr bwMode="gray">
            <a:xfrm>
              <a:off x="1305399" y="3235638"/>
              <a:ext cx="9786913" cy="840770"/>
            </a:xfrm>
            <a:prstGeom prst="rect">
              <a:avLst/>
            </a:prstGeom>
            <a:solidFill>
              <a:schemeClr val="bg2">
                <a:lumMod val="95000"/>
              </a:schemeClr>
            </a:solidFill>
            <a:ln>
              <a:noFill/>
            </a:ln>
          </p:spPr>
          <p:txBody>
            <a:bodyPr wrap="square" lIns="73152" tIns="0" rIns="73152" bIns="0" rtlCol="0" anchor="ctr" anchorCtr="0">
              <a:noAutofit/>
            </a:bodyPr>
            <a:lstStyle>
              <a:defPPr marR="0" lvl="0" algn="l" rtl="0">
                <a:lnSpc>
                  <a:spcPct val="100000"/>
                </a:lnSpc>
                <a:spcBef>
                  <a:spcPts val="0"/>
                </a:spcBef>
                <a:spcAft>
                  <a:spcPts val="0"/>
                </a:spcAft>
              </a:defPPr>
              <a:lvl1pPr>
                <a:defRPr sz="24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Benefits and Challenges of E-Bike Incentive Programs</a:t>
              </a:r>
            </a:p>
          </p:txBody>
        </p:sp>
      </p:grpSp>
      <p:grpSp>
        <p:nvGrpSpPr>
          <p:cNvPr id="3" name="Group 2">
            <a:extLst>
              <a:ext uri="{FF2B5EF4-FFF2-40B4-BE49-F238E27FC236}">
                <a16:creationId xmlns:a16="http://schemas.microsoft.com/office/drawing/2014/main" id="{0648B81A-D300-410B-A3B3-D89C29DC67DF}"/>
              </a:ext>
            </a:extLst>
          </p:cNvPr>
          <p:cNvGrpSpPr/>
          <p:nvPr/>
        </p:nvGrpSpPr>
        <p:grpSpPr>
          <a:xfrm>
            <a:off x="1099685" y="2314198"/>
            <a:ext cx="9992627" cy="837083"/>
            <a:chOff x="1099686" y="2278789"/>
            <a:chExt cx="9992627" cy="837083"/>
          </a:xfrm>
          <a:solidFill>
            <a:schemeClr val="accent2"/>
          </a:solidFill>
        </p:grpSpPr>
        <p:sp>
          <p:nvSpPr>
            <p:cNvPr id="11" name="TextBox 17">
              <a:extLst>
                <a:ext uri="{FF2B5EF4-FFF2-40B4-BE49-F238E27FC236}">
                  <a16:creationId xmlns:a16="http://schemas.microsoft.com/office/drawing/2014/main" id="{31665263-4993-4430-83D1-2E4DFB561A4B}"/>
                </a:ext>
              </a:extLst>
            </p:cNvPr>
            <p:cNvSpPr txBox="1"/>
            <p:nvPr/>
          </p:nvSpPr>
          <p:spPr bwMode="gray">
            <a:xfrm>
              <a:off x="1099686" y="2278790"/>
              <a:ext cx="129818" cy="837082"/>
            </a:xfrm>
            <a:prstGeom prst="rect">
              <a:avLst/>
            </a:prstGeom>
            <a:solidFill>
              <a:schemeClr val="bg2">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12" name="TextBox 16">
              <a:extLst>
                <a:ext uri="{FF2B5EF4-FFF2-40B4-BE49-F238E27FC236}">
                  <a16:creationId xmlns:a16="http://schemas.microsoft.com/office/drawing/2014/main" id="{A5940861-7A5F-45EA-8507-32EA741E1340}"/>
                </a:ext>
              </a:extLst>
            </p:cNvPr>
            <p:cNvSpPr txBox="1"/>
            <p:nvPr/>
          </p:nvSpPr>
          <p:spPr bwMode="gray">
            <a:xfrm>
              <a:off x="1305399" y="2278789"/>
              <a:ext cx="9786914" cy="837083"/>
            </a:xfrm>
            <a:prstGeom prst="rect">
              <a:avLst/>
            </a:prstGeom>
            <a:solidFill>
              <a:schemeClr val="bg2">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effectLst/>
                  <a:uLnTx/>
                  <a:uFillTx/>
                  <a:latin typeface="Arial"/>
                  <a:ea typeface="+mn-ea"/>
                  <a:cs typeface="Arial"/>
                </a:rPr>
                <a:t>Local Government’s E-Bike Program Priority</a:t>
              </a:r>
            </a:p>
          </p:txBody>
        </p:sp>
      </p:grpSp>
      <p:grpSp>
        <p:nvGrpSpPr>
          <p:cNvPr id="6" name="Group 5">
            <a:extLst>
              <a:ext uri="{FF2B5EF4-FFF2-40B4-BE49-F238E27FC236}">
                <a16:creationId xmlns:a16="http://schemas.microsoft.com/office/drawing/2014/main" id="{7AA81BBA-58B5-4711-9C0C-45E17A22A544}"/>
              </a:ext>
            </a:extLst>
          </p:cNvPr>
          <p:cNvGrpSpPr/>
          <p:nvPr/>
        </p:nvGrpSpPr>
        <p:grpSpPr>
          <a:xfrm>
            <a:off x="1099687" y="4196174"/>
            <a:ext cx="9992626" cy="840770"/>
            <a:chOff x="1099687" y="4196174"/>
            <a:chExt cx="9992626" cy="840770"/>
          </a:xfrm>
        </p:grpSpPr>
        <p:sp>
          <p:nvSpPr>
            <p:cNvPr id="9" name="TextBox 13">
              <a:extLst>
                <a:ext uri="{FF2B5EF4-FFF2-40B4-BE49-F238E27FC236}">
                  <a16:creationId xmlns:a16="http://schemas.microsoft.com/office/drawing/2014/main" id="{47D8EC92-68EF-4514-B16C-2C2FF702960D}"/>
                </a:ext>
              </a:extLst>
            </p:cNvPr>
            <p:cNvSpPr txBox="1"/>
            <p:nvPr/>
          </p:nvSpPr>
          <p:spPr bwMode="gray">
            <a:xfrm>
              <a:off x="1099687" y="4196174"/>
              <a:ext cx="129818" cy="840770"/>
            </a:xfrm>
            <a:prstGeom prst="rect">
              <a:avLst/>
            </a:prstGeom>
            <a:solidFill>
              <a:schemeClr val="tx2"/>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8075ED8F-2470-4F40-B68F-A915D22814C0}"/>
                </a:ext>
              </a:extLst>
            </p:cNvPr>
            <p:cNvSpPr txBox="1"/>
            <p:nvPr/>
          </p:nvSpPr>
          <p:spPr bwMode="gray">
            <a:xfrm>
              <a:off x="1305400" y="4196174"/>
              <a:ext cx="9786913" cy="840770"/>
            </a:xfrm>
            <a:prstGeom prst="rect">
              <a:avLst/>
            </a:prstGeom>
            <a:solidFill>
              <a:schemeClr val="tx2"/>
            </a:solidFill>
            <a:ln>
              <a:noFill/>
            </a:ln>
          </p:spPr>
          <p:txBody>
            <a:bodyPr wrap="square" lIns="73152" tIns="0" rIns="73152" bIns="0" rtlCol="0" anchor="ctr" anchorCtr="0">
              <a:noAutofit/>
            </a:bodyPr>
            <a:lstStyle>
              <a:defPPr marR="0" lvl="0" algn="l" rtl="0">
                <a:lnSpc>
                  <a:spcPct val="100000"/>
                </a:lnSpc>
                <a:spcBef>
                  <a:spcPts val="0"/>
                </a:spcBef>
                <a:spcAft>
                  <a:spcPts val="0"/>
                </a:spcAft>
              </a:defPPr>
              <a:lvl1pPr>
                <a:defRPr sz="24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Discussing Potential Partner Roles</a:t>
              </a:r>
            </a:p>
          </p:txBody>
        </p:sp>
      </p:grpSp>
    </p:spTree>
    <p:extLst>
      <p:ext uri="{BB962C8B-B14F-4D97-AF65-F5344CB8AC3E}">
        <p14:creationId xmlns:p14="http://schemas.microsoft.com/office/powerpoint/2010/main" val="25528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AB97-AE72-4FB4-A849-5C77FAA63747}"/>
              </a:ext>
            </a:extLst>
          </p:cNvPr>
          <p:cNvSpPr>
            <a:spLocks noGrp="1"/>
          </p:cNvSpPr>
          <p:nvPr>
            <p:ph type="title"/>
          </p:nvPr>
        </p:nvSpPr>
        <p:spPr>
          <a:xfrm>
            <a:off x="304108" y="223634"/>
            <a:ext cx="11526287" cy="1325563"/>
          </a:xfrm>
        </p:spPr>
        <p:txBody>
          <a:bodyPr>
            <a:normAutofit fontScale="90000"/>
          </a:bodyPr>
          <a:lstStyle/>
          <a:p>
            <a:r>
              <a:rPr lang="en-US" sz="4000"/>
              <a:t>There are various roles your </a:t>
            </a:r>
            <a:r>
              <a:rPr lang="en-US" sz="4000">
                <a:solidFill>
                  <a:srgbClr val="FFC000"/>
                </a:solidFill>
              </a:rPr>
              <a:t>[organization/department] </a:t>
            </a:r>
            <a:r>
              <a:rPr lang="en-US" sz="4000"/>
              <a:t>could play, depending on your interest and capacity</a:t>
            </a:r>
            <a:endParaRPr lang="en-US" sz="4000">
              <a:latin typeface="Arial"/>
              <a:cs typeface="Arial"/>
            </a:endParaRPr>
          </a:p>
        </p:txBody>
      </p:sp>
      <p:sp>
        <p:nvSpPr>
          <p:cNvPr id="31" name="Rounded Rectangle 2">
            <a:extLst>
              <a:ext uri="{FF2B5EF4-FFF2-40B4-BE49-F238E27FC236}">
                <a16:creationId xmlns:a16="http://schemas.microsoft.com/office/drawing/2014/main" id="{EBFE13DB-346F-4CC7-B5F9-336EC3945B62}"/>
              </a:ext>
            </a:extLst>
          </p:cNvPr>
          <p:cNvSpPr/>
          <p:nvPr/>
        </p:nvSpPr>
        <p:spPr>
          <a:xfrm>
            <a:off x="10215486" y="-596820"/>
            <a:ext cx="2499681" cy="2313121"/>
          </a:xfrm>
          <a:prstGeom prst="roundRect">
            <a:avLst/>
          </a:prstGeom>
          <a:solidFill>
            <a:schemeClr val="bg1">
              <a:lumMod val="5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a:cs typeface="Arial"/>
              </a:rPr>
              <a:t>Instructions:</a:t>
            </a:r>
          </a:p>
          <a:p>
            <a:pPr marL="228600" indent="-228600" defTabSz="914400">
              <a:buFontTx/>
              <a:buAutoNum type="arabicPeriod"/>
              <a:defRPr/>
            </a:pPr>
            <a:r>
              <a:rPr kumimoji="0" lang="en-US" sz="1200" b="0" i="0" u="none" strike="noStrike" kern="1200" cap="none" spc="0" normalizeH="0" baseline="0" noProof="0">
                <a:ln>
                  <a:noFill/>
                </a:ln>
                <a:solidFill>
                  <a:srgbClr val="FFFFFF"/>
                </a:solidFill>
                <a:effectLst/>
                <a:uLnTx/>
                <a:uFillTx/>
                <a:latin typeface="Arial"/>
                <a:cs typeface="Arial"/>
              </a:rPr>
              <a:t>Edit the text in yellow to </a:t>
            </a:r>
            <a:r>
              <a:rPr lang="en-US" sz="1200">
                <a:solidFill>
                  <a:srgbClr val="FFFFFF"/>
                </a:solidFill>
                <a:latin typeface="Arial"/>
                <a:cs typeface="Arial"/>
              </a:rPr>
              <a:t>explain </a:t>
            </a:r>
            <a:r>
              <a:rPr kumimoji="0" lang="en-US" sz="1200" b="0" i="0" u="none" strike="noStrike" kern="1200" cap="none" spc="0" normalizeH="0" baseline="0" noProof="0">
                <a:ln>
                  <a:noFill/>
                </a:ln>
                <a:solidFill>
                  <a:srgbClr val="FFFFFF"/>
                </a:solidFill>
                <a:effectLst/>
                <a:uLnTx/>
                <a:uFillTx/>
                <a:latin typeface="Arial"/>
                <a:cs typeface="Arial"/>
              </a:rPr>
              <a:t>your points on how the stakeholder could participate in the campaign. Update the icons as necessary. </a:t>
            </a:r>
            <a:endParaRPr lang="en-US" sz="1200" b="0" i="0" u="none" strike="noStrike" kern="1200" cap="none" spc="0" normalizeH="0" baseline="0" noProof="0">
              <a:ln>
                <a:noFill/>
              </a:ln>
              <a:solidFill>
                <a:srgbClr val="FFFFFF"/>
              </a:solidFill>
              <a:effectLst/>
              <a:uLnTx/>
              <a:uFillTx/>
              <a:latin typeface="Arial"/>
              <a:cs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solidFill>
                  <a:srgbClr val="FFFFFF"/>
                </a:solidFill>
                <a:latin typeface="Arial"/>
                <a:cs typeface="Arial"/>
              </a:rPr>
              <a:t>Review the different role suggestions in the speakers notes to adjust tasks by stakeholder.</a:t>
            </a:r>
            <a:endParaRPr lang="en-US" sz="1200" b="0" i="0" u="none" strike="noStrike" kern="1200" cap="none" spc="0" normalizeH="0" baseline="0" noProof="0">
              <a:ln>
                <a:noFill/>
              </a:ln>
              <a:solidFill>
                <a:srgbClr val="FFFFFF"/>
              </a:solidFill>
              <a:effectLst/>
              <a:uLnTx/>
              <a:uFillTx/>
              <a:latin typeface="Arial"/>
              <a:cs typeface="Arial"/>
            </a:endParaRPr>
          </a:p>
        </p:txBody>
      </p:sp>
      <p:grpSp>
        <p:nvGrpSpPr>
          <p:cNvPr id="4" name="Group 3">
            <a:extLst>
              <a:ext uri="{FF2B5EF4-FFF2-40B4-BE49-F238E27FC236}">
                <a16:creationId xmlns:a16="http://schemas.microsoft.com/office/drawing/2014/main" id="{8C3DD530-083B-1FE1-E58B-0C85A2A69204}"/>
              </a:ext>
            </a:extLst>
          </p:cNvPr>
          <p:cNvGrpSpPr/>
          <p:nvPr/>
        </p:nvGrpSpPr>
        <p:grpSpPr>
          <a:xfrm>
            <a:off x="304109" y="2214882"/>
            <a:ext cx="11671104" cy="3449662"/>
            <a:chOff x="304109" y="2214882"/>
            <a:chExt cx="11671104" cy="3449662"/>
          </a:xfrm>
        </p:grpSpPr>
        <p:sp>
          <p:nvSpPr>
            <p:cNvPr id="10" name="Rounded Rectangle 16">
              <a:extLst>
                <a:ext uri="{FF2B5EF4-FFF2-40B4-BE49-F238E27FC236}">
                  <a16:creationId xmlns:a16="http://schemas.microsoft.com/office/drawing/2014/main" id="{CCC67455-0EA9-46D7-BA9F-09A1BC04626A}"/>
                </a:ext>
              </a:extLst>
            </p:cNvPr>
            <p:cNvSpPr/>
            <p:nvPr/>
          </p:nvSpPr>
          <p:spPr>
            <a:xfrm>
              <a:off x="304109" y="2220683"/>
              <a:ext cx="5763144" cy="164547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7" name="Rounded Rectangle 18">
              <a:extLst>
                <a:ext uri="{FF2B5EF4-FFF2-40B4-BE49-F238E27FC236}">
                  <a16:creationId xmlns:a16="http://schemas.microsoft.com/office/drawing/2014/main" id="{A0DD2D93-289D-45AD-A7D1-14FB189FD009}"/>
                </a:ext>
              </a:extLst>
            </p:cNvPr>
            <p:cNvSpPr/>
            <p:nvPr/>
          </p:nvSpPr>
          <p:spPr>
            <a:xfrm>
              <a:off x="304109" y="4019068"/>
              <a:ext cx="5763144" cy="164547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5" name="Rounded Rectangle 20">
              <a:extLst>
                <a:ext uri="{FF2B5EF4-FFF2-40B4-BE49-F238E27FC236}">
                  <a16:creationId xmlns:a16="http://schemas.microsoft.com/office/drawing/2014/main" id="{1B1C3DD4-875C-4C69-BD08-8006E35C29B3}"/>
                </a:ext>
              </a:extLst>
            </p:cNvPr>
            <p:cNvSpPr/>
            <p:nvPr/>
          </p:nvSpPr>
          <p:spPr>
            <a:xfrm>
              <a:off x="6212069" y="4018936"/>
              <a:ext cx="5763144" cy="164547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6" name="TextBox 2">
              <a:extLst>
                <a:ext uri="{FF2B5EF4-FFF2-40B4-BE49-F238E27FC236}">
                  <a16:creationId xmlns:a16="http://schemas.microsoft.com/office/drawing/2014/main" id="{C2FF6A0A-F066-4DE2-ADE1-A459E43E1CE7}"/>
                </a:ext>
              </a:extLst>
            </p:cNvPr>
            <p:cNvSpPr txBox="1"/>
            <p:nvPr/>
          </p:nvSpPr>
          <p:spPr>
            <a:xfrm>
              <a:off x="7819477" y="4042852"/>
              <a:ext cx="4010919" cy="16055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1000"/>
                </a:spcAft>
                <a:defRPr/>
              </a:pPr>
              <a:r>
                <a:rPr lang="en-US" b="1">
                  <a:solidFill>
                    <a:srgbClr val="FFC000"/>
                  </a:solidFill>
                  <a:latin typeface="Arial"/>
                  <a:cs typeface="Arial"/>
                </a:rPr>
                <a:t>[</a:t>
              </a:r>
              <a:r>
                <a:rPr kumimoji="0" lang="en-US" sz="1800" b="1" i="0" u="none" strike="noStrike" kern="1200" cap="none" spc="0" normalizeH="0" baseline="0" noProof="0">
                  <a:ln>
                    <a:noFill/>
                  </a:ln>
                  <a:solidFill>
                    <a:srgbClr val="FFC000"/>
                  </a:solidFill>
                  <a:effectLst/>
                  <a:uLnTx/>
                  <a:uFillTx/>
                  <a:latin typeface="Arial"/>
                  <a:cs typeface="Arial"/>
                </a:rPr>
                <a:t>Financial Solutions</a:t>
              </a:r>
              <a:br>
                <a:rPr lang="en-US" sz="1800" b="1" i="0" u="none" strike="noStrike" kern="1200" cap="none" spc="0" normalizeH="0" baseline="0" noProof="0">
                  <a:ln>
                    <a:noFill/>
                  </a:ln>
                  <a:effectLst/>
                  <a:uLnTx/>
                  <a:uFillTx/>
                  <a:latin typeface="Arial" panose="020B0604020202020204" pitchFamily="34" charset="0"/>
                  <a:cs typeface="Arial" panose="020B0604020202020204" pitchFamily="34" charset="0"/>
                </a:rPr>
              </a:br>
              <a:r>
                <a:rPr lang="en-US" b="1" i="1">
                  <a:solidFill>
                    <a:srgbClr val="FFC000"/>
                  </a:solidFill>
                  <a:latin typeface="Arial"/>
                  <a:cs typeface="Arial"/>
                </a:rPr>
                <a:t>X–Y</a:t>
              </a:r>
              <a:r>
                <a:rPr kumimoji="0" lang="en-US" sz="1800" b="1" i="1" u="none" strike="noStrike" kern="1200" cap="none" spc="0" normalizeH="0" baseline="0" noProof="0">
                  <a:ln>
                    <a:noFill/>
                  </a:ln>
                  <a:solidFill>
                    <a:srgbClr val="FFC000"/>
                  </a:solidFill>
                  <a:effectLst/>
                  <a:uLnTx/>
                  <a:uFillTx/>
                  <a:latin typeface="Arial"/>
                  <a:cs typeface="Arial"/>
                </a:rPr>
                <a:t> hours/week for Z months</a:t>
              </a:r>
            </a:p>
            <a:p>
              <a:pPr marL="0" marR="0" lvl="0" indent="0" algn="r" defTabSz="914400" rtl="0" eaLnBrk="1" fontAlgn="auto" latinLnBrk="0" hangingPunct="1">
                <a:lnSpc>
                  <a:spcPct val="100000"/>
                </a:lnSpc>
                <a:spcBef>
                  <a:spcPts val="0"/>
                </a:spcBef>
                <a:spcAft>
                  <a:spcPts val="1000"/>
                </a:spcAft>
                <a:buClrTx/>
                <a:buSzTx/>
                <a:buFontTx/>
                <a:buNone/>
                <a:tabLst/>
                <a:defRPr/>
              </a:pPr>
              <a:r>
                <a:rPr kumimoji="0" lang="en-US" sz="1800" i="0" u="none" strike="noStrike" kern="1200" cap="none" spc="0" normalizeH="0" baseline="0" noProof="0">
                  <a:ln>
                    <a:noFill/>
                  </a:ln>
                  <a:solidFill>
                    <a:srgbClr val="FFC000"/>
                  </a:solidFill>
                  <a:effectLst/>
                  <a:uLnTx/>
                  <a:uFillTx/>
                  <a:latin typeface="Arial"/>
                  <a:cs typeface="Arial"/>
                </a:rPr>
                <a:t>Identify solutions to expand LMI financing solutions and identify funding sources</a:t>
              </a:r>
              <a:r>
                <a:rPr lang="en-US">
                  <a:solidFill>
                    <a:srgbClr val="FFC000"/>
                  </a:solidFill>
                  <a:latin typeface="Arial"/>
                  <a:cs typeface="Arial"/>
                </a:rPr>
                <a:t>]</a:t>
              </a:r>
              <a:endParaRPr lang="en-US" sz="1800" i="0" u="none" strike="noStrike" kern="1200" cap="none" spc="0" normalizeH="0" baseline="0" noProof="0">
                <a:ln>
                  <a:noFill/>
                </a:ln>
                <a:solidFill>
                  <a:srgbClr val="FFC000"/>
                </a:solidFill>
                <a:effectLst/>
                <a:uLnTx/>
                <a:uFillTx/>
                <a:latin typeface="Arial"/>
                <a:cs typeface="Arial"/>
              </a:endParaRPr>
            </a:p>
          </p:txBody>
        </p:sp>
        <p:sp>
          <p:nvSpPr>
            <p:cNvPr id="8" name="TextBox 4">
              <a:extLst>
                <a:ext uri="{FF2B5EF4-FFF2-40B4-BE49-F238E27FC236}">
                  <a16:creationId xmlns:a16="http://schemas.microsoft.com/office/drawing/2014/main" id="{0D7E8B25-82DC-42C5-8AF9-3C698F074C0E}"/>
                </a:ext>
              </a:extLst>
            </p:cNvPr>
            <p:cNvSpPr txBox="1"/>
            <p:nvPr/>
          </p:nvSpPr>
          <p:spPr>
            <a:xfrm>
              <a:off x="408077" y="4042852"/>
              <a:ext cx="4615492" cy="16055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a:ln>
                    <a:noFill/>
                  </a:ln>
                  <a:solidFill>
                    <a:srgbClr val="FFC000"/>
                  </a:solidFill>
                  <a:effectLst/>
                  <a:uLnTx/>
                  <a:uFillTx/>
                  <a:latin typeface="Arial"/>
                  <a:cs typeface="Arial"/>
                </a:rPr>
                <a:t>[Program Development </a:t>
              </a:r>
              <a:br>
                <a:rPr lang="en-US" sz="1800" b="1" i="0" u="none" strike="noStrike" kern="1200" cap="none" spc="0" normalizeH="0" baseline="0" noProof="0">
                  <a:ln>
                    <a:noFill/>
                  </a:ln>
                  <a:effectLst/>
                  <a:uLnTx/>
                  <a:uFillTx/>
                  <a:latin typeface="Arial" panose="020B0604020202020204" pitchFamily="34" charset="0"/>
                  <a:cs typeface="Arial" panose="020B0604020202020204" pitchFamily="34" charset="0"/>
                </a:rPr>
              </a:br>
              <a:r>
                <a:rPr lang="en-US" b="1" i="1">
                  <a:solidFill>
                    <a:srgbClr val="FFC000"/>
                  </a:solidFill>
                  <a:latin typeface="Arial"/>
                  <a:cs typeface="Arial"/>
                </a:rPr>
                <a:t>X–Y</a:t>
              </a:r>
              <a:r>
                <a:rPr kumimoji="0" lang="en-US" sz="1800" b="1" i="1" u="none" strike="noStrike" kern="1200" cap="none" spc="0" normalizeH="0" baseline="0" noProof="0">
                  <a:ln>
                    <a:noFill/>
                  </a:ln>
                  <a:solidFill>
                    <a:srgbClr val="FFC000"/>
                  </a:solidFill>
                  <a:effectLst/>
                  <a:uLnTx/>
                  <a:uFillTx/>
                  <a:latin typeface="Arial"/>
                  <a:cs typeface="Arial"/>
                </a:rPr>
                <a:t> hours/week for Z months</a:t>
              </a:r>
            </a:p>
            <a:p>
              <a:pPr marL="0" marR="0" lvl="0" indent="0" algn="l" defTabSz="914400" rtl="0" eaLnBrk="1" fontAlgn="auto" latinLnBrk="0" hangingPunct="1">
                <a:lnSpc>
                  <a:spcPct val="100000"/>
                </a:lnSpc>
                <a:spcBef>
                  <a:spcPts val="0"/>
                </a:spcBef>
                <a:spcAft>
                  <a:spcPts val="1000"/>
                </a:spcAft>
                <a:buClrTx/>
                <a:buSzTx/>
                <a:buFontTx/>
                <a:buNone/>
                <a:tabLst/>
                <a:defRPr/>
              </a:pPr>
              <a:r>
                <a:rPr lang="en-US">
                  <a:solidFill>
                    <a:srgbClr val="FFC000"/>
                  </a:solidFill>
                  <a:latin typeface="Arial"/>
                  <a:cs typeface="Arial"/>
                </a:rPr>
                <a:t>Be involved in the development of the e-bike incentive program structure, goals, planning, and implementation]</a:t>
              </a:r>
              <a:endParaRPr lang="en-US" sz="1800" i="0" u="none" strike="noStrike" kern="1200" cap="none" spc="0" normalizeH="0" baseline="0" noProof="0">
                <a:ln>
                  <a:noFill/>
                </a:ln>
                <a:solidFill>
                  <a:srgbClr val="FFC000"/>
                </a:solidFill>
                <a:effectLst/>
                <a:uLnTx/>
                <a:uFillTx/>
                <a:latin typeface="Arial"/>
                <a:cs typeface="Arial"/>
              </a:endParaRPr>
            </a:p>
          </p:txBody>
        </p:sp>
        <p:sp>
          <p:nvSpPr>
            <p:cNvPr id="9" name="Rounded Rectangle 17">
              <a:extLst>
                <a:ext uri="{FF2B5EF4-FFF2-40B4-BE49-F238E27FC236}">
                  <a16:creationId xmlns:a16="http://schemas.microsoft.com/office/drawing/2014/main" id="{B9C9EB56-000A-4C9A-9E91-F59234E89FCF}"/>
                </a:ext>
              </a:extLst>
            </p:cNvPr>
            <p:cNvSpPr/>
            <p:nvPr/>
          </p:nvSpPr>
          <p:spPr>
            <a:xfrm>
              <a:off x="6212069" y="2214882"/>
              <a:ext cx="5763144" cy="164547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1" name="Pie 8">
              <a:extLst>
                <a:ext uri="{FF2B5EF4-FFF2-40B4-BE49-F238E27FC236}">
                  <a16:creationId xmlns:a16="http://schemas.microsoft.com/office/drawing/2014/main" id="{E1C4F535-69C7-4BD2-8164-3D17D3862C9F}"/>
                </a:ext>
              </a:extLst>
            </p:cNvPr>
            <p:cNvSpPr/>
            <p:nvPr/>
          </p:nvSpPr>
          <p:spPr>
            <a:xfrm>
              <a:off x="4604658" y="2220686"/>
              <a:ext cx="2925194" cy="3290946"/>
            </a:xfrm>
            <a:prstGeom prst="pie">
              <a:avLst>
                <a:gd name="adj1" fmla="val 10800000"/>
                <a:gd name="adj2" fmla="val 16200000"/>
              </a:avLst>
            </a:prstGeom>
            <a:gradFill flip="none" rotWithShape="1">
              <a:gsLst>
                <a:gs pos="100000">
                  <a:srgbClr val="003A63"/>
                </a:gs>
                <a:gs pos="0">
                  <a:srgbClr val="003A6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602020104020603"/>
                <a:ea typeface="+mn-ea"/>
                <a:cs typeface="+mn-cs"/>
              </a:endParaRPr>
            </a:p>
          </p:txBody>
        </p:sp>
        <p:sp>
          <p:nvSpPr>
            <p:cNvPr id="13" name="Pie 12">
              <a:extLst>
                <a:ext uri="{FF2B5EF4-FFF2-40B4-BE49-F238E27FC236}">
                  <a16:creationId xmlns:a16="http://schemas.microsoft.com/office/drawing/2014/main" id="{4D3D7349-E8E8-4309-A515-9A4D3FDB2641}"/>
                </a:ext>
              </a:extLst>
            </p:cNvPr>
            <p:cNvSpPr/>
            <p:nvPr/>
          </p:nvSpPr>
          <p:spPr>
            <a:xfrm flipH="1" flipV="1">
              <a:off x="4749471" y="2373598"/>
              <a:ext cx="2925194" cy="3290946"/>
            </a:xfrm>
            <a:prstGeom prst="pie">
              <a:avLst>
                <a:gd name="adj1" fmla="val 10800000"/>
                <a:gd name="adj2" fmla="val 16200000"/>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602020104020603"/>
                <a:ea typeface="+mn-ea"/>
                <a:cs typeface="+mn-cs"/>
              </a:endParaRPr>
            </a:p>
          </p:txBody>
        </p:sp>
        <p:sp>
          <p:nvSpPr>
            <p:cNvPr id="14" name="Pie 13">
              <a:extLst>
                <a:ext uri="{FF2B5EF4-FFF2-40B4-BE49-F238E27FC236}">
                  <a16:creationId xmlns:a16="http://schemas.microsoft.com/office/drawing/2014/main" id="{D597090E-5F33-4950-BC03-B8442CBD1449}"/>
                </a:ext>
              </a:extLst>
            </p:cNvPr>
            <p:cNvSpPr/>
            <p:nvPr/>
          </p:nvSpPr>
          <p:spPr>
            <a:xfrm flipV="1">
              <a:off x="4604657" y="2373597"/>
              <a:ext cx="2925194" cy="3290946"/>
            </a:xfrm>
            <a:prstGeom prst="pie">
              <a:avLst>
                <a:gd name="adj1" fmla="val 10800000"/>
                <a:gd name="adj2" fmla="val 16200000"/>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602020104020603"/>
                <a:ea typeface="+mn-ea"/>
                <a:cs typeface="+mn-cs"/>
              </a:endParaRPr>
            </a:p>
          </p:txBody>
        </p:sp>
        <p:sp>
          <p:nvSpPr>
            <p:cNvPr id="15" name="TextBox 11">
              <a:extLst>
                <a:ext uri="{FF2B5EF4-FFF2-40B4-BE49-F238E27FC236}">
                  <a16:creationId xmlns:a16="http://schemas.microsoft.com/office/drawing/2014/main" id="{805F2643-D576-47DF-9CB0-ADD9CB338D66}"/>
                </a:ext>
              </a:extLst>
            </p:cNvPr>
            <p:cNvSpPr txBox="1"/>
            <p:nvPr/>
          </p:nvSpPr>
          <p:spPr>
            <a:xfrm>
              <a:off x="423891" y="2266973"/>
              <a:ext cx="3778460" cy="16055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a:ln>
                    <a:noFill/>
                  </a:ln>
                  <a:solidFill>
                    <a:srgbClr val="FFC000"/>
                  </a:solidFill>
                  <a:effectLst/>
                  <a:uLnTx/>
                  <a:uFillTx/>
                  <a:latin typeface="Arial"/>
                  <a:cs typeface="Arial"/>
                </a:rPr>
                <a:t>[Outreach</a:t>
              </a:r>
              <a:br>
                <a:rPr lang="en-US" sz="1800" b="1" i="0" u="none" strike="noStrike" kern="1200" cap="none" spc="0" normalizeH="0" baseline="0" noProof="0">
                  <a:ln>
                    <a:noFill/>
                  </a:ln>
                  <a:effectLst/>
                  <a:uLnTx/>
                  <a:uFillTx/>
                  <a:latin typeface="Arial" panose="020B0604020202020204" pitchFamily="34" charset="0"/>
                  <a:cs typeface="Arial" panose="020B0604020202020204" pitchFamily="34" charset="0"/>
                </a:rPr>
              </a:br>
              <a:r>
                <a:rPr lang="en-US" b="1" i="1">
                  <a:solidFill>
                    <a:srgbClr val="FFC000"/>
                  </a:solidFill>
                  <a:latin typeface="Arial"/>
                  <a:cs typeface="Arial"/>
                </a:rPr>
                <a:t>X–Y</a:t>
              </a:r>
              <a:r>
                <a:rPr kumimoji="0" lang="en-US" sz="1800" b="1" i="1" u="none" strike="noStrike" kern="1200" cap="none" spc="0" normalizeH="0" baseline="0" noProof="0">
                  <a:ln>
                    <a:noFill/>
                  </a:ln>
                  <a:solidFill>
                    <a:srgbClr val="FFC000"/>
                  </a:solidFill>
                  <a:effectLst/>
                  <a:uLnTx/>
                  <a:uFillTx/>
                  <a:latin typeface="Arial"/>
                  <a:cs typeface="Arial"/>
                </a:rPr>
                <a:t> hours/week for Z months</a:t>
              </a:r>
            </a:p>
            <a:p>
              <a:pPr marL="0" marR="0" lvl="0" indent="0" algn="l" defTabSz="914400" rtl="0" eaLnBrk="1" fontAlgn="auto" latinLnBrk="0" hangingPunct="1">
                <a:lnSpc>
                  <a:spcPct val="100000"/>
                </a:lnSpc>
                <a:spcBef>
                  <a:spcPts val="0"/>
                </a:spcBef>
                <a:spcAft>
                  <a:spcPts val="1000"/>
                </a:spcAft>
                <a:buClrTx/>
                <a:buSzTx/>
                <a:buFontTx/>
                <a:buNone/>
                <a:tabLst/>
                <a:defRPr/>
              </a:pPr>
              <a:r>
                <a:rPr lang="en-US" noProof="0">
                  <a:solidFill>
                    <a:srgbClr val="FFC000"/>
                  </a:solidFill>
                  <a:latin typeface="Arial"/>
                  <a:cs typeface="Arial"/>
                </a:rPr>
                <a:t>Conduct outreach to the prioritized communities to spread word of the campaign]</a:t>
              </a:r>
              <a:endParaRPr lang="en-US" i="0" u="none" strike="noStrike" kern="1200" cap="none" spc="0" normalizeH="0" baseline="0" noProof="0">
                <a:ln>
                  <a:noFill/>
                </a:ln>
                <a:solidFill>
                  <a:srgbClr val="FFC000"/>
                </a:solidFill>
                <a:effectLst/>
                <a:uLnTx/>
                <a:uFillTx/>
                <a:latin typeface="Arial"/>
                <a:cs typeface="Arial"/>
              </a:endParaRPr>
            </a:p>
          </p:txBody>
        </p:sp>
        <p:sp>
          <p:nvSpPr>
            <p:cNvPr id="16" name="TextBox 12">
              <a:extLst>
                <a:ext uri="{FF2B5EF4-FFF2-40B4-BE49-F238E27FC236}">
                  <a16:creationId xmlns:a16="http://schemas.microsoft.com/office/drawing/2014/main" id="{4E6706B5-AB9B-4F8C-A681-69F154D189C7}"/>
                </a:ext>
              </a:extLst>
            </p:cNvPr>
            <p:cNvSpPr txBox="1"/>
            <p:nvPr/>
          </p:nvSpPr>
          <p:spPr>
            <a:xfrm>
              <a:off x="7969955" y="2266973"/>
              <a:ext cx="3860442" cy="16055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1000"/>
                </a:spcAft>
                <a:defRPr/>
              </a:pPr>
              <a:r>
                <a:rPr kumimoji="0" lang="en-US" sz="1800" b="1" i="0" u="none" strike="noStrike" kern="1200" cap="none" spc="0" normalizeH="0" baseline="0" noProof="0">
                  <a:ln>
                    <a:noFill/>
                  </a:ln>
                  <a:solidFill>
                    <a:srgbClr val="FFC000"/>
                  </a:solidFill>
                  <a:effectLst/>
                  <a:uLnTx/>
                  <a:uFillTx/>
                  <a:latin typeface="Arial"/>
                  <a:cs typeface="Arial"/>
                </a:rPr>
                <a:t>[Bike Shop Engagement</a:t>
              </a:r>
              <a:br>
                <a:rPr lang="en-US" sz="1800" b="1" i="0" u="none" strike="noStrike" kern="1200" cap="none" spc="0" normalizeH="0" baseline="0" noProof="0">
                  <a:ln>
                    <a:noFill/>
                  </a:ln>
                  <a:effectLst/>
                  <a:uLnTx/>
                  <a:uFillTx/>
                  <a:latin typeface="Arial" panose="020B0604020202020204" pitchFamily="34" charset="0"/>
                  <a:cs typeface="Arial" panose="020B0604020202020204" pitchFamily="34" charset="0"/>
                </a:rPr>
              </a:br>
              <a:r>
                <a:rPr lang="en-US" b="1" i="1">
                  <a:solidFill>
                    <a:srgbClr val="FFC000"/>
                  </a:solidFill>
                  <a:latin typeface="Arial"/>
                  <a:cs typeface="Arial"/>
                </a:rPr>
                <a:t>X–Y</a:t>
              </a:r>
              <a:r>
                <a:rPr kumimoji="0" lang="en-US" sz="1800" b="1" i="1" u="none" strike="noStrike" kern="1200" cap="none" spc="0" normalizeH="0" baseline="0" noProof="0">
                  <a:ln>
                    <a:noFill/>
                  </a:ln>
                  <a:solidFill>
                    <a:srgbClr val="FFC000"/>
                  </a:solidFill>
                  <a:effectLst/>
                  <a:uLnTx/>
                  <a:uFillTx/>
                  <a:latin typeface="Arial"/>
                  <a:cs typeface="Arial"/>
                </a:rPr>
                <a:t> hours/week for Z months</a:t>
              </a:r>
            </a:p>
            <a:p>
              <a:pPr marL="0" marR="0" lvl="0" indent="0" algn="r" defTabSz="914400" rtl="0" eaLnBrk="1" fontAlgn="auto" latinLnBrk="0" hangingPunct="1">
                <a:lnSpc>
                  <a:spcPct val="100000"/>
                </a:lnSpc>
                <a:spcBef>
                  <a:spcPts val="0"/>
                </a:spcBef>
                <a:spcAft>
                  <a:spcPts val="1000"/>
                </a:spcAft>
                <a:buClrTx/>
                <a:buSzTx/>
                <a:buFontTx/>
                <a:buNone/>
                <a:tabLst/>
                <a:defRPr/>
              </a:pPr>
              <a:r>
                <a:rPr lang="en-US">
                  <a:solidFill>
                    <a:srgbClr val="FFC000"/>
                  </a:solidFill>
                  <a:latin typeface="Arial"/>
                  <a:cs typeface="Arial"/>
                </a:rPr>
                <a:t>Working with bike shops to understand their interest, concerns, and participation in the program</a:t>
              </a:r>
              <a:r>
                <a:rPr lang="en-US" noProof="0">
                  <a:solidFill>
                    <a:srgbClr val="FFC000"/>
                  </a:solidFill>
                  <a:latin typeface="Arial"/>
                  <a:cs typeface="Arial"/>
                </a:rPr>
                <a:t>]</a:t>
              </a:r>
              <a:endParaRPr kumimoji="0" lang="en-US" i="0" u="none" strike="noStrike" kern="1200" cap="none" spc="0" normalizeH="0" baseline="0" noProof="0">
                <a:ln>
                  <a:noFill/>
                </a:ln>
                <a:solidFill>
                  <a:srgbClr val="FFC000"/>
                </a:solidFill>
                <a:effectLst/>
                <a:uLnTx/>
                <a:uFillTx/>
                <a:latin typeface="Arial" panose="020B0604020202020204" pitchFamily="34" charset="0"/>
                <a:cs typeface="Arial" panose="020B0604020202020204" pitchFamily="34" charset="0"/>
              </a:endParaRPr>
            </a:p>
          </p:txBody>
        </p:sp>
        <p:pic>
          <p:nvPicPr>
            <p:cNvPr id="18" name="Graphic 14" descr="Folder Search with solid fill">
              <a:extLst>
                <a:ext uri="{FF2B5EF4-FFF2-40B4-BE49-F238E27FC236}">
                  <a16:creationId xmlns:a16="http://schemas.microsoft.com/office/drawing/2014/main" id="{FCA4FD94-3A93-4B91-8474-455CE6374E2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9063" y="2623467"/>
              <a:ext cx="1046912" cy="1177812"/>
            </a:xfrm>
            <a:prstGeom prst="rect">
              <a:avLst/>
            </a:prstGeom>
          </p:spPr>
        </p:pic>
        <p:sp>
          <p:nvSpPr>
            <p:cNvPr id="12" name="Pie 11">
              <a:extLst>
                <a:ext uri="{FF2B5EF4-FFF2-40B4-BE49-F238E27FC236}">
                  <a16:creationId xmlns:a16="http://schemas.microsoft.com/office/drawing/2014/main" id="{B3A1DAE1-1E38-4D34-8162-F150421C62BC}"/>
                </a:ext>
              </a:extLst>
            </p:cNvPr>
            <p:cNvSpPr/>
            <p:nvPr/>
          </p:nvSpPr>
          <p:spPr>
            <a:xfrm flipH="1">
              <a:off x="4749471" y="2220685"/>
              <a:ext cx="2925194" cy="3290946"/>
            </a:xfrm>
            <a:prstGeom prst="pie">
              <a:avLst>
                <a:gd name="adj1" fmla="val 10800000"/>
                <a:gd name="adj2" fmla="val 16200000"/>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w Cen MT" panose="020B0602020104020603"/>
                <a:ea typeface="+mn-ea"/>
                <a:cs typeface="+mn-cs"/>
              </a:endParaRPr>
            </a:p>
          </p:txBody>
        </p:sp>
        <p:pic>
          <p:nvPicPr>
            <p:cNvPr id="17" name="Graphic 16" descr="Megaphone with solid fill">
              <a:extLst>
                <a:ext uri="{FF2B5EF4-FFF2-40B4-BE49-F238E27FC236}">
                  <a16:creationId xmlns:a16="http://schemas.microsoft.com/office/drawing/2014/main" id="{6DC00431-C12C-49A2-B834-65BA827750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06056" y="2645698"/>
              <a:ext cx="914400" cy="914400"/>
            </a:xfrm>
            <a:prstGeom prst="rect">
              <a:avLst/>
            </a:prstGeom>
          </p:spPr>
        </p:pic>
        <p:pic>
          <p:nvPicPr>
            <p:cNvPr id="29" name="Graphic 28" descr="Checklist with solid fill">
              <a:extLst>
                <a:ext uri="{FF2B5EF4-FFF2-40B4-BE49-F238E27FC236}">
                  <a16:creationId xmlns:a16="http://schemas.microsoft.com/office/drawing/2014/main" id="{3365223E-295C-4EE7-9FA5-7A68A7DDAA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03066" y="4249933"/>
              <a:ext cx="914400" cy="914400"/>
            </a:xfrm>
            <a:prstGeom prst="rect">
              <a:avLst/>
            </a:prstGeom>
          </p:spPr>
        </p:pic>
        <p:pic>
          <p:nvPicPr>
            <p:cNvPr id="19" name="Graphic 18" descr="Decision chart with solid fill">
              <a:extLst>
                <a:ext uri="{FF2B5EF4-FFF2-40B4-BE49-F238E27FC236}">
                  <a16:creationId xmlns:a16="http://schemas.microsoft.com/office/drawing/2014/main" id="{90A8260A-B34E-462E-B43D-83A911902E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23570" y="4188102"/>
              <a:ext cx="914400" cy="914400"/>
            </a:xfrm>
            <a:prstGeom prst="rect">
              <a:avLst/>
            </a:prstGeom>
          </p:spPr>
        </p:pic>
        <p:pic>
          <p:nvPicPr>
            <p:cNvPr id="20" name="Graphic 19" descr="Store with solid fill">
              <a:extLst>
                <a:ext uri="{FF2B5EF4-FFF2-40B4-BE49-F238E27FC236}">
                  <a16:creationId xmlns:a16="http://schemas.microsoft.com/office/drawing/2014/main" id="{AC26F7E9-EEE9-6D27-E2CD-1243C63653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4400" y="2662400"/>
              <a:ext cx="914400" cy="914400"/>
            </a:xfrm>
            <a:prstGeom prst="rect">
              <a:avLst/>
            </a:prstGeom>
          </p:spPr>
        </p:pic>
      </p:grpSp>
    </p:spTree>
    <p:extLst>
      <p:ext uri="{BB962C8B-B14F-4D97-AF65-F5344CB8AC3E}">
        <p14:creationId xmlns:p14="http://schemas.microsoft.com/office/powerpoint/2010/main" val="270899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f You Build It, They Will Bike: Pop-Up Lanes Increased Cycling During  Pandemic - The New York Times">
            <a:extLst>
              <a:ext uri="{FF2B5EF4-FFF2-40B4-BE49-F238E27FC236}">
                <a16:creationId xmlns:a16="http://schemas.microsoft.com/office/drawing/2014/main" id="{4585DBE4-0F89-E4A9-0658-613F2688D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63" y="13026"/>
            <a:ext cx="6865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868D2DF-1BD2-AD4D-B28B-3F9A9867C25D}"/>
              </a:ext>
            </a:extLst>
          </p:cNvPr>
          <p:cNvSpPr/>
          <p:nvPr/>
        </p:nvSpPr>
        <p:spPr>
          <a:xfrm>
            <a:off x="0" y="-3516"/>
            <a:ext cx="7139110" cy="683194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itle 13">
            <a:extLst>
              <a:ext uri="{FF2B5EF4-FFF2-40B4-BE49-F238E27FC236}">
                <a16:creationId xmlns:a16="http://schemas.microsoft.com/office/drawing/2014/main" id="{D304500F-C17A-334D-B76E-8694325654D5}"/>
              </a:ext>
            </a:extLst>
          </p:cNvPr>
          <p:cNvSpPr>
            <a:spLocks noGrp="1"/>
          </p:cNvSpPr>
          <p:nvPr>
            <p:ph type="ctrTitle"/>
          </p:nvPr>
        </p:nvSpPr>
        <p:spPr>
          <a:xfrm>
            <a:off x="596900" y="1178972"/>
            <a:ext cx="7139110" cy="1655762"/>
          </a:xfrm>
        </p:spPr>
        <p:txBody>
          <a:bodyPr>
            <a:noAutofit/>
          </a:bodyPr>
          <a:lstStyle/>
          <a:p>
            <a:r>
              <a:rPr lang="en-US" sz="6000">
                <a:solidFill>
                  <a:srgbClr val="45CFCC"/>
                </a:solidFill>
                <a:latin typeface="Tw Cen MT"/>
                <a:cs typeface="Arial"/>
              </a:rPr>
              <a:t>Questions?</a:t>
            </a:r>
          </a:p>
        </p:txBody>
      </p:sp>
      <p:sp>
        <p:nvSpPr>
          <p:cNvPr id="6" name="Rounded Rectangle 2">
            <a:extLst>
              <a:ext uri="{FF2B5EF4-FFF2-40B4-BE49-F238E27FC236}">
                <a16:creationId xmlns:a16="http://schemas.microsoft.com/office/drawing/2014/main" id="{96E43A89-6029-C848-B12A-2042B4A0B112}"/>
              </a:ext>
            </a:extLst>
          </p:cNvPr>
          <p:cNvSpPr/>
          <p:nvPr/>
        </p:nvSpPr>
        <p:spPr>
          <a:xfrm>
            <a:off x="10011350" y="-168451"/>
            <a:ext cx="2310863" cy="1580991"/>
          </a:xfrm>
          <a:prstGeom prst="roundRect">
            <a:avLst/>
          </a:prstGeom>
          <a:solidFill>
            <a:schemeClr val="bg1">
              <a:lumMod val="65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chemeClr val="bg1"/>
                </a:solidFill>
                <a:effectLst/>
                <a:uLnTx/>
                <a:uFillTx/>
                <a:latin typeface="Arial"/>
                <a:ea typeface="+mn-ea"/>
                <a:cs typeface="Arial"/>
              </a:rPr>
              <a:t>Instructions: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chemeClr val="bg1"/>
                </a:solidFill>
                <a:effectLst/>
                <a:uLnTx/>
                <a:uFillTx/>
                <a:latin typeface="Arial"/>
                <a:ea typeface="+mn-ea"/>
                <a:cs typeface="Arial"/>
              </a:rPr>
              <a:t>Add your </a:t>
            </a:r>
            <a:r>
              <a:rPr kumimoji="0" lang="en-US" sz="1200" b="1" i="0" u="sng" strike="noStrike" kern="1200" cap="none" spc="0" normalizeH="0" baseline="0" noProof="0">
                <a:ln>
                  <a:noFill/>
                </a:ln>
                <a:solidFill>
                  <a:schemeClr val="bg1"/>
                </a:solidFill>
                <a:effectLst/>
                <a:uLnTx/>
                <a:uFillTx/>
                <a:latin typeface="Arial"/>
                <a:ea typeface="+mn-ea"/>
                <a:cs typeface="Arial"/>
              </a:rPr>
              <a:t>logo</a:t>
            </a:r>
            <a:r>
              <a:rPr kumimoji="0" lang="en-US" sz="1200" b="0" i="0" u="none" strike="noStrike" kern="1200" cap="none" spc="0" normalizeH="0" baseline="0" noProof="0">
                <a:ln>
                  <a:noFill/>
                </a:ln>
                <a:solidFill>
                  <a:schemeClr val="bg1"/>
                </a:solidFill>
                <a:effectLst/>
                <a:uLnTx/>
                <a:uFillTx/>
                <a:latin typeface="Arial"/>
                <a:ea typeface="+mn-ea"/>
                <a:cs typeface="Arial"/>
              </a:rPr>
              <a:t> to bottom left of this slide. </a:t>
            </a:r>
          </a:p>
        </p:txBody>
      </p:sp>
      <p:sp>
        <p:nvSpPr>
          <p:cNvPr id="3" name="Title 13">
            <a:extLst>
              <a:ext uri="{FF2B5EF4-FFF2-40B4-BE49-F238E27FC236}">
                <a16:creationId xmlns:a16="http://schemas.microsoft.com/office/drawing/2014/main" id="{33CC58B5-03A6-4B5C-A846-86AA9A075061}"/>
              </a:ext>
            </a:extLst>
          </p:cNvPr>
          <p:cNvSpPr txBox="1">
            <a:spLocks/>
          </p:cNvSpPr>
          <p:nvPr/>
        </p:nvSpPr>
        <p:spPr>
          <a:xfrm>
            <a:off x="592418" y="2765725"/>
            <a:ext cx="7139110" cy="16557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b="1" kern="1200">
                <a:solidFill>
                  <a:schemeClr val="accent1"/>
                </a:solidFill>
                <a:latin typeface="Tw Cen MT" panose="020B0602020104020603" pitchFamily="34" charset="77"/>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45CFCC"/>
                </a:solidFill>
                <a:effectLst/>
                <a:uLnTx/>
                <a:uFillTx/>
                <a:latin typeface="Tw Cen MT"/>
                <a:ea typeface="+mj-ea"/>
                <a:cs typeface="Arial"/>
              </a:rPr>
              <a:t>Thank you!</a:t>
            </a:r>
            <a:endParaRPr kumimoji="0" lang="en-US" sz="5000" b="1" i="0" u="none" strike="noStrike" kern="1200" cap="none" spc="0" normalizeH="0" baseline="0" noProof="0">
              <a:ln>
                <a:noFill/>
              </a:ln>
              <a:solidFill>
                <a:srgbClr val="45CFCC"/>
              </a:solidFill>
              <a:effectLst/>
              <a:uLnTx/>
              <a:uFillTx/>
              <a:latin typeface="Tw Cen MT" panose="020B0602020104020603" pitchFamily="34" charset="77"/>
              <a:ea typeface="+mj-ea"/>
              <a:cs typeface="Arial" panose="020B0604020202020204" pitchFamily="34" charset="0"/>
            </a:endParaRPr>
          </a:p>
        </p:txBody>
      </p:sp>
    </p:spTree>
    <p:extLst>
      <p:ext uri="{BB962C8B-B14F-4D97-AF65-F5344CB8AC3E}">
        <p14:creationId xmlns:p14="http://schemas.microsoft.com/office/powerpoint/2010/main" val="330331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BF7E-E9DA-DA4C-8B8C-4AB37BAF164B}"/>
              </a:ext>
            </a:extLst>
          </p:cNvPr>
          <p:cNvSpPr>
            <a:spLocks noGrp="1"/>
          </p:cNvSpPr>
          <p:nvPr>
            <p:ph type="title"/>
          </p:nvPr>
        </p:nvSpPr>
        <p:spPr/>
        <p:txBody>
          <a:bodyPr>
            <a:noAutofit/>
          </a:bodyPr>
          <a:lstStyle/>
          <a:p>
            <a:r>
              <a:rPr lang="en-US" sz="3600"/>
              <a:t>Pitch Deck Template Guidance</a:t>
            </a:r>
          </a:p>
        </p:txBody>
      </p:sp>
      <p:sp>
        <p:nvSpPr>
          <p:cNvPr id="5" name="Chevron 4">
            <a:extLst>
              <a:ext uri="{FF2B5EF4-FFF2-40B4-BE49-F238E27FC236}">
                <a16:creationId xmlns:a16="http://schemas.microsoft.com/office/drawing/2014/main" id="{7EE30E43-23E9-414B-97F9-E1528E4B4063}"/>
              </a:ext>
            </a:extLst>
          </p:cNvPr>
          <p:cNvSpPr/>
          <p:nvPr/>
        </p:nvSpPr>
        <p:spPr>
          <a:xfrm>
            <a:off x="9598811"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Chevron 6">
            <a:extLst>
              <a:ext uri="{FF2B5EF4-FFF2-40B4-BE49-F238E27FC236}">
                <a16:creationId xmlns:a16="http://schemas.microsoft.com/office/drawing/2014/main" id="{0AA7BC03-671A-1647-BEE4-C1C03F24F9AB}"/>
              </a:ext>
            </a:extLst>
          </p:cNvPr>
          <p:cNvSpPr/>
          <p:nvPr/>
        </p:nvSpPr>
        <p:spPr>
          <a:xfrm>
            <a:off x="10041508"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Chevron 7">
            <a:extLst>
              <a:ext uri="{FF2B5EF4-FFF2-40B4-BE49-F238E27FC236}">
                <a16:creationId xmlns:a16="http://schemas.microsoft.com/office/drawing/2014/main" id="{973A907C-3471-1447-95AA-E660059F08C5}"/>
              </a:ext>
            </a:extLst>
          </p:cNvPr>
          <p:cNvSpPr/>
          <p:nvPr/>
        </p:nvSpPr>
        <p:spPr>
          <a:xfrm>
            <a:off x="10484205"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Chevron 8">
            <a:extLst>
              <a:ext uri="{FF2B5EF4-FFF2-40B4-BE49-F238E27FC236}">
                <a16:creationId xmlns:a16="http://schemas.microsoft.com/office/drawing/2014/main" id="{621A0056-0411-224F-96D5-D9F912F42309}"/>
              </a:ext>
            </a:extLst>
          </p:cNvPr>
          <p:cNvSpPr/>
          <p:nvPr/>
        </p:nvSpPr>
        <p:spPr>
          <a:xfrm>
            <a:off x="10926902"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Chevron 10">
            <a:extLst>
              <a:ext uri="{FF2B5EF4-FFF2-40B4-BE49-F238E27FC236}">
                <a16:creationId xmlns:a16="http://schemas.microsoft.com/office/drawing/2014/main" id="{EB84BAFB-9EDC-BE4F-97DA-7746B09C5657}"/>
              </a:ext>
            </a:extLst>
          </p:cNvPr>
          <p:cNvSpPr/>
          <p:nvPr/>
        </p:nvSpPr>
        <p:spPr>
          <a:xfrm>
            <a:off x="11369601"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Chevron 11">
            <a:extLst>
              <a:ext uri="{FF2B5EF4-FFF2-40B4-BE49-F238E27FC236}">
                <a16:creationId xmlns:a16="http://schemas.microsoft.com/office/drawing/2014/main" id="{CCFC31E4-A78A-D649-81B7-85BB34A6F84C}"/>
              </a:ext>
            </a:extLst>
          </p:cNvPr>
          <p:cNvSpPr/>
          <p:nvPr/>
        </p:nvSpPr>
        <p:spPr>
          <a:xfrm>
            <a:off x="6942629"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Chevron 12">
            <a:extLst>
              <a:ext uri="{FF2B5EF4-FFF2-40B4-BE49-F238E27FC236}">
                <a16:creationId xmlns:a16="http://schemas.microsoft.com/office/drawing/2014/main" id="{B276D48E-3C3D-FD47-B61B-2DF4FB527AE7}"/>
              </a:ext>
            </a:extLst>
          </p:cNvPr>
          <p:cNvSpPr/>
          <p:nvPr/>
        </p:nvSpPr>
        <p:spPr>
          <a:xfrm>
            <a:off x="7385326"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Chevron 13">
            <a:extLst>
              <a:ext uri="{FF2B5EF4-FFF2-40B4-BE49-F238E27FC236}">
                <a16:creationId xmlns:a16="http://schemas.microsoft.com/office/drawing/2014/main" id="{EE4C0667-890B-7A4D-9622-1AEC1A1533FD}"/>
              </a:ext>
            </a:extLst>
          </p:cNvPr>
          <p:cNvSpPr/>
          <p:nvPr/>
        </p:nvSpPr>
        <p:spPr>
          <a:xfrm>
            <a:off x="7828023"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Chevron 14">
            <a:extLst>
              <a:ext uri="{FF2B5EF4-FFF2-40B4-BE49-F238E27FC236}">
                <a16:creationId xmlns:a16="http://schemas.microsoft.com/office/drawing/2014/main" id="{ED8ABA91-B30A-6743-B5BF-2929FFA3B815}"/>
              </a:ext>
            </a:extLst>
          </p:cNvPr>
          <p:cNvSpPr/>
          <p:nvPr/>
        </p:nvSpPr>
        <p:spPr>
          <a:xfrm>
            <a:off x="8270720"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Chevron 15">
            <a:extLst>
              <a:ext uri="{FF2B5EF4-FFF2-40B4-BE49-F238E27FC236}">
                <a16:creationId xmlns:a16="http://schemas.microsoft.com/office/drawing/2014/main" id="{C5C1AE86-B940-BD43-B564-FF253D5962E4}"/>
              </a:ext>
            </a:extLst>
          </p:cNvPr>
          <p:cNvSpPr/>
          <p:nvPr/>
        </p:nvSpPr>
        <p:spPr>
          <a:xfrm>
            <a:off x="8713417"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Chevron 16">
            <a:extLst>
              <a:ext uri="{FF2B5EF4-FFF2-40B4-BE49-F238E27FC236}">
                <a16:creationId xmlns:a16="http://schemas.microsoft.com/office/drawing/2014/main" id="{B897D8E7-5077-4A4D-A95D-89601DAE0C59}"/>
              </a:ext>
            </a:extLst>
          </p:cNvPr>
          <p:cNvSpPr/>
          <p:nvPr/>
        </p:nvSpPr>
        <p:spPr>
          <a:xfrm>
            <a:off x="9156114" y="742042"/>
            <a:ext cx="499655" cy="696685"/>
          </a:xfrm>
          <a:prstGeom prst="chevr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9FF3947-751A-1A4B-8A16-E6AA8A2A6909}"/>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D20207A-1922-2C4D-8755-A8497DB86CF8}"/>
              </a:ext>
            </a:extLst>
          </p:cNvPr>
          <p:cNvSpPr txBox="1"/>
          <p:nvPr/>
        </p:nvSpPr>
        <p:spPr>
          <a:xfrm>
            <a:off x="466183" y="1830361"/>
            <a:ext cx="4339063" cy="3631763"/>
          </a:xfrm>
          <a:prstGeom prst="rect">
            <a:avLst/>
          </a:prstGeom>
          <a:noFill/>
        </p:spPr>
        <p:txBody>
          <a:bodyPr wrap="square" lIns="91440" tIns="45720" rIns="91440" bIns="45720" rtlCol="0" anchor="t">
            <a:spAutoFit/>
          </a:bodyPr>
          <a:lstStyle/>
          <a:p>
            <a:pPr marL="102870" marR="0" lvl="0" algn="l" defTabSz="914400" rtl="0" eaLnBrk="1" fontAlgn="auto" latinLnBrk="0" hangingPunct="1">
              <a:spcBef>
                <a:spcPts val="0"/>
              </a:spcBef>
              <a:spcAft>
                <a:spcPts val="2000"/>
              </a:spcAft>
              <a:buClrTx/>
              <a:buSzTx/>
              <a:tabLst/>
              <a:defRPr/>
            </a:pPr>
            <a:r>
              <a:rPr kumimoji="0" lang="en-US" b="1" i="1" u="none" strike="noStrike" kern="1200" cap="none" spc="0" normalizeH="0" baseline="0" noProof="0">
                <a:ln>
                  <a:noFill/>
                </a:ln>
                <a:solidFill>
                  <a:srgbClr val="003B63"/>
                </a:solidFill>
                <a:effectLst/>
                <a:uLnTx/>
                <a:uFillTx/>
                <a:latin typeface="Tw Cen MT"/>
                <a:ea typeface="+mn-ea"/>
                <a:cs typeface="Arial"/>
              </a:rPr>
              <a:t>What is the purpose of this pitch deck?</a:t>
            </a:r>
          </a:p>
          <a:p>
            <a:pPr marL="388620" marR="0" lvl="0" indent="-285750" algn="l" defTabSz="914400" rtl="0" eaLnBrk="1" fontAlgn="auto" latinLnBrk="0" hangingPunct="1">
              <a:spcBef>
                <a:spcPts val="0"/>
              </a:spcBef>
              <a:spcAft>
                <a:spcPts val="2000"/>
              </a:spcAft>
              <a:buClrTx/>
              <a:buSzTx/>
              <a:buFont typeface="Arial" panose="020B0604020202020204" pitchFamily="34" charset="0"/>
              <a:buChar char="•"/>
              <a:tabLst/>
              <a:defRPr/>
            </a:pPr>
            <a:r>
              <a:rPr lang="en-US">
                <a:solidFill>
                  <a:srgbClr val="000000">
                    <a:lumMod val="65000"/>
                    <a:lumOff val="35000"/>
                  </a:srgbClr>
                </a:solidFill>
                <a:latin typeface="Tw Cen MT"/>
                <a:cs typeface="Arial"/>
              </a:rPr>
              <a:t>To provide government staff a customizable resource when engaging with partners on an e-bike incentive program.</a:t>
            </a:r>
            <a:endParaRPr kumimoji="0" lang="en-US" b="0" i="0" u="none" strike="noStrike" kern="1200" cap="none" spc="0" normalizeH="0" baseline="0">
              <a:ln>
                <a:noFill/>
              </a:ln>
              <a:solidFill>
                <a:srgbClr val="000000">
                  <a:lumMod val="65000"/>
                  <a:lumOff val="35000"/>
                </a:srgbClr>
              </a:solidFill>
              <a:effectLst/>
              <a:uLnTx/>
              <a:uFillTx/>
              <a:latin typeface="Tw Cen MT"/>
              <a:ea typeface="+mn-ea"/>
              <a:cs typeface="Arial"/>
            </a:endParaRPr>
          </a:p>
          <a:p>
            <a:pPr marL="102870" marR="0" lvl="0" algn="l" defTabSz="914400" rtl="0" eaLnBrk="1" fontAlgn="auto" latinLnBrk="0" hangingPunct="1">
              <a:spcBef>
                <a:spcPts val="0"/>
              </a:spcBef>
              <a:spcAft>
                <a:spcPts val="2000"/>
              </a:spcAft>
              <a:buClrTx/>
              <a:buSzTx/>
              <a:tabLst/>
              <a:defRPr/>
            </a:pPr>
            <a:r>
              <a:rPr kumimoji="0" lang="en-US" b="1" i="1" u="none" strike="noStrike" kern="1200" cap="none" spc="0" normalizeH="0" baseline="0" noProof="0">
                <a:ln>
                  <a:noFill/>
                </a:ln>
                <a:solidFill>
                  <a:srgbClr val="003B63"/>
                </a:solidFill>
                <a:effectLst/>
                <a:uLnTx/>
                <a:uFillTx/>
                <a:latin typeface="Tw Cen MT"/>
                <a:ea typeface="+mn-ea"/>
                <a:cs typeface="Arial"/>
              </a:rPr>
              <a:t>What does this pitch deck include?</a:t>
            </a:r>
          </a:p>
          <a:p>
            <a:pPr marL="285750" marR="0" lvl="0" indent="-182880" algn="l" defTabSz="914400" rtl="0" eaLnBrk="1" fontAlgn="auto" latinLnBrk="0" hangingPunct="1">
              <a:spcBef>
                <a:spcPts val="0"/>
              </a:spcBef>
              <a:spcAft>
                <a:spcPts val="1200"/>
              </a:spcAft>
              <a:buClrTx/>
              <a:buSzTx/>
              <a:buFont typeface="Arial" panose="020B0604020202020204" pitchFamily="34" charset="0"/>
              <a:buChar char="•"/>
              <a:tabLst/>
              <a:defRPr/>
            </a:pPr>
            <a:r>
              <a:rPr lang="en-US">
                <a:solidFill>
                  <a:srgbClr val="000000">
                    <a:lumMod val="65000"/>
                    <a:lumOff val="35000"/>
                  </a:srgbClr>
                </a:solidFill>
                <a:latin typeface="Tw Cen MT"/>
                <a:cs typeface="Arial"/>
              </a:rPr>
              <a:t>Easily modifiable slide</a:t>
            </a:r>
            <a:r>
              <a:rPr kumimoji="0" lang="en-US" b="0" i="0" u="none" strike="noStrike" kern="1200" cap="none" spc="0" normalizeH="0" baseline="0" noProof="0">
                <a:ln>
                  <a:noFill/>
                </a:ln>
                <a:solidFill>
                  <a:srgbClr val="000000">
                    <a:lumMod val="65000"/>
                    <a:lumOff val="35000"/>
                  </a:srgbClr>
                </a:solidFill>
                <a:effectLst/>
                <a:uLnTx/>
                <a:uFillTx/>
                <a:latin typeface="Tw Cen MT"/>
                <a:ea typeface="+mn-ea"/>
                <a:cs typeface="Arial"/>
              </a:rPr>
              <a:t> templates with helpful information needed to structure conversations with key </a:t>
            </a:r>
            <a:r>
              <a:rPr lang="en-US">
                <a:solidFill>
                  <a:srgbClr val="000000">
                    <a:lumMod val="65000"/>
                    <a:lumOff val="35000"/>
                  </a:srgbClr>
                </a:solidFill>
                <a:latin typeface="Tw Cen MT"/>
                <a:cs typeface="Arial"/>
              </a:rPr>
              <a:t>e-bike incentive program </a:t>
            </a:r>
            <a:r>
              <a:rPr kumimoji="0" lang="en-US" b="0" i="0" u="none" strike="noStrike" kern="1200" cap="none" spc="0" normalizeH="0" baseline="0" noProof="0">
                <a:ln>
                  <a:noFill/>
                </a:ln>
                <a:solidFill>
                  <a:srgbClr val="000000">
                    <a:lumMod val="65000"/>
                    <a:lumOff val="35000"/>
                  </a:srgbClr>
                </a:solidFill>
                <a:effectLst/>
                <a:uLnTx/>
                <a:uFillTx/>
                <a:latin typeface="Tw Cen MT"/>
                <a:ea typeface="+mn-ea"/>
                <a:cs typeface="Arial"/>
              </a:rPr>
              <a:t>partners.</a:t>
            </a:r>
            <a:endParaRPr kumimoji="0" lang="en-US" b="0" i="0" u="none" strike="noStrike" kern="1200" cap="none" spc="0" normalizeH="0" baseline="0" noProof="0">
              <a:ln>
                <a:noFill/>
              </a:ln>
              <a:solidFill>
                <a:srgbClr val="000000">
                  <a:lumMod val="65000"/>
                  <a:lumOff val="35000"/>
                </a:srgbClr>
              </a:solidFill>
              <a:effectLst/>
              <a:uLnTx/>
              <a:uFillTx/>
              <a:latin typeface="Tw Cen MT"/>
              <a:ea typeface="+mn-ea"/>
              <a:cs typeface="Arial" panose="020B0604020202020204" pitchFamily="34" charset="0"/>
            </a:endParaRPr>
          </a:p>
        </p:txBody>
      </p:sp>
      <p:sp>
        <p:nvSpPr>
          <p:cNvPr id="21" name="Rectangle 20">
            <a:extLst>
              <a:ext uri="{FF2B5EF4-FFF2-40B4-BE49-F238E27FC236}">
                <a16:creationId xmlns:a16="http://schemas.microsoft.com/office/drawing/2014/main" id="{D3ACBB6C-D370-7348-8275-DAB11019E29A}"/>
              </a:ext>
            </a:extLst>
          </p:cNvPr>
          <p:cNvSpPr/>
          <p:nvPr/>
        </p:nvSpPr>
        <p:spPr>
          <a:xfrm>
            <a:off x="5950456" y="3011109"/>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w Cen MT" panose="020B0602020104020603" pitchFamily="34" charset="77"/>
                <a:ea typeface="+mn-ea"/>
                <a:cs typeface="+mn-cs"/>
              </a:rPr>
              <a:t> </a:t>
            </a:r>
          </a:p>
        </p:txBody>
      </p:sp>
      <p:sp>
        <p:nvSpPr>
          <p:cNvPr id="22" name="Rectangle 21">
            <a:extLst>
              <a:ext uri="{FF2B5EF4-FFF2-40B4-BE49-F238E27FC236}">
                <a16:creationId xmlns:a16="http://schemas.microsoft.com/office/drawing/2014/main" id="{4499AF59-1351-4C41-ACF1-8D38EAEAD33B}"/>
              </a:ext>
            </a:extLst>
          </p:cNvPr>
          <p:cNvSpPr/>
          <p:nvPr/>
        </p:nvSpPr>
        <p:spPr>
          <a:xfrm>
            <a:off x="5204801" y="1830361"/>
            <a:ext cx="6748614" cy="3706977"/>
          </a:xfrm>
          <a:prstGeom prst="rect">
            <a:avLst/>
          </a:prstGeom>
        </p:spPr>
        <p:txBody>
          <a:bodyPr wrap="square" lIns="91440" tIns="45720" rIns="91440" bIns="4572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1" u="none" strike="noStrike" kern="1200" cap="none" spc="0" normalizeH="0" baseline="0" noProof="0">
                <a:ln>
                  <a:noFill/>
                </a:ln>
                <a:solidFill>
                  <a:srgbClr val="003B63"/>
                </a:solidFill>
                <a:effectLst/>
                <a:uLnTx/>
                <a:uFillTx/>
                <a:latin typeface="Tw Cen MT"/>
                <a:ea typeface="+mn-ea"/>
                <a:cs typeface="Arial"/>
              </a:rPr>
              <a:t>How do you use this pitch deck?</a:t>
            </a:r>
            <a:br>
              <a:rPr kumimoji="0" lang="en-US" b="1" i="1" u="none" strike="noStrike" kern="1200" cap="none" spc="0" normalizeH="0" baseline="0" noProof="0">
                <a:ln>
                  <a:noFill/>
                </a:ln>
                <a:solidFill>
                  <a:srgbClr val="003B63"/>
                </a:solidFill>
                <a:effectLst/>
                <a:uLnTx/>
                <a:uFillTx/>
                <a:latin typeface="Tw Cen MT"/>
                <a:ea typeface="+mn-ea"/>
                <a:cs typeface="Arial"/>
              </a:rPr>
            </a:br>
            <a:endParaRPr kumimoji="0" lang="en-US" b="1" i="1" u="none" strike="noStrike" kern="1200" cap="none" spc="0" normalizeH="0" baseline="0" noProof="0">
              <a:ln>
                <a:noFill/>
              </a:ln>
              <a:solidFill>
                <a:srgbClr val="003B63"/>
              </a:solidFill>
              <a:effectLst/>
              <a:uLnTx/>
              <a:uFillTx/>
              <a:latin typeface="Tw Cen MT"/>
              <a:ea typeface="+mn-ea"/>
              <a:cs typeface="Arial"/>
            </a:endParaRPr>
          </a:p>
          <a:p>
            <a:pPr marL="342900" marR="0" lvl="0" indent="-228600" algn="l" defTabSz="914400" rtl="0" eaLnBrk="1" fontAlgn="auto" latinLnBrk="0" hangingPunct="1">
              <a:spcBef>
                <a:spcPts val="0"/>
              </a:spcBef>
              <a:spcAft>
                <a:spcPts val="0"/>
              </a:spcAft>
              <a:buClrTx/>
              <a:buSzTx/>
              <a:buFont typeface="+mj-lt"/>
              <a:buAutoNum type="arabicPeriod"/>
              <a:tabLst/>
              <a:defRPr/>
            </a:pPr>
            <a:r>
              <a:rPr kumimoji="0" lang="en-US" i="0" u="none" strike="noStrike" kern="1200" cap="none" spc="0" normalizeH="0" baseline="0" noProof="0">
                <a:ln>
                  <a:noFill/>
                </a:ln>
                <a:solidFill>
                  <a:srgbClr val="000000">
                    <a:lumMod val="65000"/>
                    <a:lumOff val="35000"/>
                  </a:srgbClr>
                </a:solidFill>
                <a:effectLst/>
                <a:uLnTx/>
                <a:uFillTx/>
                <a:latin typeface="Tw Cen MT"/>
                <a:ea typeface="+mn-ea"/>
                <a:cs typeface="Arial"/>
              </a:rPr>
              <a:t>Identify the story you are trying to tell and the relevant slides in this deck to help you convey that message. </a:t>
            </a:r>
            <a:endParaRPr kumimoji="0" lang="en-US" i="0" u="none" strike="noStrike" kern="1200" cap="none" spc="0" normalizeH="0" baseline="0" noProof="0">
              <a:ln>
                <a:noFill/>
              </a:ln>
              <a:solidFill>
                <a:srgbClr val="000000">
                  <a:lumMod val="65000"/>
                  <a:lumOff val="35000"/>
                </a:srgbClr>
              </a:solidFill>
              <a:effectLst/>
              <a:uLnTx/>
              <a:uFillTx/>
              <a:latin typeface="Tw Cen MT" panose="020B0602020104020603" pitchFamily="34" charset="77"/>
              <a:ea typeface="+mn-ea"/>
              <a:cs typeface="Arial" panose="020B0604020202020204" pitchFamily="34" charset="0"/>
            </a:endParaRPr>
          </a:p>
          <a:p>
            <a:pPr marL="342900" marR="0" lvl="0" indent="-228600" algn="l" defTabSz="914400" rtl="0" eaLnBrk="1" fontAlgn="auto" latinLnBrk="0" hangingPunct="1">
              <a:lnSpc>
                <a:spcPct val="114000"/>
              </a:lnSpc>
              <a:spcBef>
                <a:spcPts val="0"/>
              </a:spcBef>
              <a:spcAft>
                <a:spcPts val="0"/>
              </a:spcAft>
              <a:buClrTx/>
              <a:buSzTx/>
              <a:buFont typeface="+mj-lt"/>
              <a:buAutoNum type="arabicPeriod"/>
              <a:tabLst/>
              <a:defRPr/>
            </a:pPr>
            <a:r>
              <a:rPr kumimoji="0" lang="en-US" i="0" u="none" strike="noStrike" kern="1200" cap="none" spc="0" normalizeH="0" baseline="0" noProof="0">
                <a:ln>
                  <a:noFill/>
                </a:ln>
                <a:solidFill>
                  <a:srgbClr val="000000">
                    <a:lumMod val="65000"/>
                    <a:lumOff val="35000"/>
                  </a:srgbClr>
                </a:solidFill>
                <a:effectLst/>
                <a:uLnTx/>
                <a:uFillTx/>
                <a:latin typeface="Tw Cen MT"/>
                <a:ea typeface="+mn-ea"/>
                <a:cs typeface="Arial"/>
              </a:rPr>
              <a:t>Read the instruction callout in gray on each slide, update the slide contents as needed, and then delete the callout</a:t>
            </a:r>
            <a:r>
              <a:rPr kumimoji="0" lang="en-US" b="0" i="0" u="none" strike="noStrike" kern="1200" cap="none" spc="0" normalizeH="0" baseline="0" noProof="0">
                <a:ln>
                  <a:noFill/>
                </a:ln>
                <a:solidFill>
                  <a:srgbClr val="000000">
                    <a:lumMod val="65000"/>
                    <a:lumOff val="35000"/>
                  </a:srgbClr>
                </a:solidFill>
                <a:effectLst/>
                <a:uLnTx/>
                <a:uFillTx/>
                <a:latin typeface="Tw Cen MT"/>
                <a:ea typeface="+mn-ea"/>
                <a:cs typeface="Arial"/>
              </a:rPr>
              <a:t>. </a:t>
            </a:r>
          </a:p>
          <a:p>
            <a:pPr marL="342900" marR="0" lvl="0" indent="-228600" algn="l" defTabSz="914400" rtl="0" eaLnBrk="1" fontAlgn="auto" latinLnBrk="0" hangingPunct="1">
              <a:lnSpc>
                <a:spcPct val="114000"/>
              </a:lnSpc>
              <a:spcBef>
                <a:spcPts val="0"/>
              </a:spcBef>
              <a:spcAft>
                <a:spcPts val="0"/>
              </a:spcAft>
              <a:buClrTx/>
              <a:buSzTx/>
              <a:buFont typeface="+mj-lt"/>
              <a:buAutoNum type="arabicPeriod"/>
              <a:tabLst/>
              <a:defRPr/>
            </a:pPr>
            <a:r>
              <a:rPr kumimoji="0" lang="en-US" b="0" i="0" u="none" strike="noStrike" kern="1200" cap="none" spc="0" normalizeH="0" baseline="0" noProof="0">
                <a:ln>
                  <a:noFill/>
                </a:ln>
                <a:solidFill>
                  <a:srgbClr val="000000">
                    <a:lumMod val="65000"/>
                    <a:lumOff val="35000"/>
                  </a:srgbClr>
                </a:solidFill>
                <a:effectLst/>
                <a:uLnTx/>
                <a:uFillTx/>
                <a:latin typeface="Tw Cen MT"/>
                <a:ea typeface="+mn-ea"/>
                <a:cs typeface="Arial"/>
              </a:rPr>
              <a:t>Update and add any content outside of the instructions to help convey your message.</a:t>
            </a:r>
          </a:p>
          <a:p>
            <a:pPr marL="342900" marR="0" lvl="0" indent="-228600" algn="l" defTabSz="914400" rtl="0" eaLnBrk="1" fontAlgn="auto" latinLnBrk="0" hangingPunct="1">
              <a:lnSpc>
                <a:spcPct val="114000"/>
              </a:lnSpc>
              <a:spcBef>
                <a:spcPts val="0"/>
              </a:spcBef>
              <a:spcAft>
                <a:spcPts val="0"/>
              </a:spcAft>
              <a:buClrTx/>
              <a:buSzTx/>
              <a:buFont typeface="+mj-lt"/>
              <a:buAutoNum type="arabicPeriod"/>
              <a:tabLst/>
              <a:defRPr/>
            </a:pPr>
            <a:r>
              <a:rPr kumimoji="0" lang="en-US" b="0" i="0" u="none" strike="noStrike" kern="1200" cap="none" spc="0" normalizeH="0" baseline="0" noProof="0">
                <a:ln>
                  <a:noFill/>
                </a:ln>
                <a:solidFill>
                  <a:srgbClr val="000000">
                    <a:lumMod val="65000"/>
                    <a:lumOff val="35000"/>
                  </a:srgbClr>
                </a:solidFill>
                <a:effectLst/>
                <a:uLnTx/>
                <a:uFillTx/>
                <a:latin typeface="Tw Cen MT"/>
                <a:ea typeface="+mn-ea"/>
                <a:cs typeface="Arial"/>
              </a:rPr>
              <a:t>Review speaker notes on each slide for talking points or additional information.</a:t>
            </a:r>
          </a:p>
          <a:p>
            <a:pPr marL="342900" marR="0" lvl="0" indent="-228600" algn="l" defTabSz="914400" rtl="0" eaLnBrk="1" fontAlgn="auto" latinLnBrk="0" hangingPunct="1">
              <a:lnSpc>
                <a:spcPct val="114000"/>
              </a:lnSpc>
              <a:spcBef>
                <a:spcPts val="0"/>
              </a:spcBef>
              <a:spcAft>
                <a:spcPts val="0"/>
              </a:spcAft>
              <a:buClrTx/>
              <a:buSzTx/>
              <a:buFont typeface="+mj-lt"/>
              <a:buAutoNum type="arabicPeriod"/>
              <a:tabLst/>
              <a:defRPr/>
            </a:pPr>
            <a:r>
              <a:rPr kumimoji="0" lang="en-US" b="0" i="0" u="none" strike="noStrike" kern="1200" cap="none" spc="0" normalizeH="0" baseline="0" noProof="0">
                <a:ln>
                  <a:noFill/>
                </a:ln>
                <a:solidFill>
                  <a:srgbClr val="000000">
                    <a:lumMod val="65000"/>
                    <a:lumOff val="35000"/>
                  </a:srgbClr>
                </a:solidFill>
                <a:effectLst/>
                <a:uLnTx/>
                <a:uFillTx/>
                <a:latin typeface="Tw Cen MT"/>
                <a:ea typeface="+mn-ea"/>
                <a:cs typeface="Arial"/>
              </a:rPr>
              <a:t>Put this presentation in your organization</a:t>
            </a:r>
            <a:r>
              <a:rPr kumimoji="0" lang="en-US" i="0" u="none" strike="noStrike" kern="1200" cap="none" spc="0" normalizeH="0" baseline="0" noProof="0">
                <a:ln>
                  <a:noFill/>
                </a:ln>
                <a:solidFill>
                  <a:srgbClr val="000000">
                    <a:lumMod val="65000"/>
                    <a:lumOff val="35000"/>
                  </a:srgbClr>
                </a:solidFill>
                <a:effectLst/>
                <a:uLnTx/>
                <a:uFillTx/>
                <a:latin typeface="Tw Cen MT"/>
                <a:ea typeface="+mn-ea"/>
                <a:cs typeface="Arial"/>
              </a:rPr>
              <a:t>’s standard template (if applicable) and delete this slide before presenting.</a:t>
            </a:r>
          </a:p>
        </p:txBody>
      </p:sp>
      <p:cxnSp>
        <p:nvCxnSpPr>
          <p:cNvPr id="23" name="Straight Connector 22">
            <a:extLst>
              <a:ext uri="{FF2B5EF4-FFF2-40B4-BE49-F238E27FC236}">
                <a16:creationId xmlns:a16="http://schemas.microsoft.com/office/drawing/2014/main" id="{A1D7603D-43C8-F44B-8089-0FCF50E113DF}"/>
              </a:ext>
            </a:extLst>
          </p:cNvPr>
          <p:cNvCxnSpPr>
            <a:cxnSpLocks/>
          </p:cNvCxnSpPr>
          <p:nvPr/>
        </p:nvCxnSpPr>
        <p:spPr>
          <a:xfrm>
            <a:off x="5005023" y="2018965"/>
            <a:ext cx="0" cy="441732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1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icycle Lanes | ddot">
            <a:extLst>
              <a:ext uri="{FF2B5EF4-FFF2-40B4-BE49-F238E27FC236}">
                <a16:creationId xmlns:a16="http://schemas.microsoft.com/office/drawing/2014/main" id="{6765D565-0698-C196-4947-ABABCF5E0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9266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4CEC1D4-2CD0-1242-876B-02A8BEDF9AF6}"/>
              </a:ext>
            </a:extLst>
          </p:cNvPr>
          <p:cNvSpPr/>
          <p:nvPr/>
        </p:nvSpPr>
        <p:spPr>
          <a:xfrm>
            <a:off x="0" y="4061897"/>
            <a:ext cx="10627743" cy="237766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Google Shape;94;p18">
            <a:extLst>
              <a:ext uri="{FF2B5EF4-FFF2-40B4-BE49-F238E27FC236}">
                <a16:creationId xmlns:a16="http://schemas.microsoft.com/office/drawing/2014/main" id="{F490D110-ACB4-3347-9DC0-AF19049B407E}"/>
              </a:ext>
            </a:extLst>
          </p:cNvPr>
          <p:cNvSpPr txBox="1">
            <a:spLocks noGrp="1"/>
          </p:cNvSpPr>
          <p:nvPr>
            <p:ph type="title"/>
          </p:nvPr>
        </p:nvSpPr>
        <p:spPr>
          <a:xfrm>
            <a:off x="365759" y="4123427"/>
            <a:ext cx="9329570" cy="2140680"/>
          </a:xfrm>
          <a:prstGeom prst="rect">
            <a:avLst/>
          </a:prstGeom>
          <a:noFill/>
          <a:ln>
            <a:noFill/>
          </a:ln>
        </p:spPr>
        <p:txBody>
          <a:bodyPr spcFirstLastPara="1" wrap="square" lIns="91440" tIns="45700" rIns="91425" bIns="45700" anchor="b" anchorCtr="0">
            <a:noAutofit/>
          </a:bodyPr>
          <a:lstStyle/>
          <a:p>
            <a:r>
              <a:rPr lang="en-US" sz="4000">
                <a:solidFill>
                  <a:srgbClr val="FFC000"/>
                </a:solidFill>
              </a:rPr>
              <a:t>[Stakeholder Type] </a:t>
            </a:r>
            <a:r>
              <a:rPr lang="en-US" sz="4000"/>
              <a:t>Roles in </a:t>
            </a:r>
            <a:r>
              <a:rPr lang="en-US" sz="4000">
                <a:solidFill>
                  <a:srgbClr val="FFC000"/>
                </a:solidFill>
              </a:rPr>
              <a:t>[City/County]’s </a:t>
            </a:r>
            <a:r>
              <a:rPr lang="en-US" sz="4000"/>
              <a:t>E-Bike Incentive Program</a:t>
            </a:r>
            <a:br>
              <a:rPr lang="en-US" sz="7200">
                <a:solidFill>
                  <a:srgbClr val="FFC000"/>
                </a:solidFill>
              </a:rPr>
            </a:br>
            <a:br>
              <a:rPr lang="en-US" sz="2400">
                <a:latin typeface="Tw Cen MT" panose="020B0602020104020603" pitchFamily="34" charset="77"/>
              </a:rPr>
            </a:br>
            <a:r>
              <a:rPr lang="en-US" sz="2400">
                <a:solidFill>
                  <a:srgbClr val="FFC000"/>
                </a:solidFill>
                <a:latin typeface="Tw Cen MT" panose="020B0602020104020603" pitchFamily="34" charset="77"/>
              </a:rPr>
              <a:t>[Date],[Year]</a:t>
            </a:r>
            <a:endParaRPr lang="en-US" sz="1600" b="0">
              <a:solidFill>
                <a:srgbClr val="FFC000"/>
              </a:solidFill>
              <a:latin typeface="Tw Cen MT"/>
              <a:cs typeface="Arial"/>
            </a:endParaRPr>
          </a:p>
        </p:txBody>
      </p:sp>
      <p:sp>
        <p:nvSpPr>
          <p:cNvPr id="10" name="Rounded Rectangle 2">
            <a:extLst>
              <a:ext uri="{FF2B5EF4-FFF2-40B4-BE49-F238E27FC236}">
                <a16:creationId xmlns:a16="http://schemas.microsoft.com/office/drawing/2014/main" id="{E1C0523D-99D8-4C2A-8E63-2530A1452207}"/>
              </a:ext>
            </a:extLst>
          </p:cNvPr>
          <p:cNvSpPr/>
          <p:nvPr/>
        </p:nvSpPr>
        <p:spPr>
          <a:xfrm>
            <a:off x="8887522" y="-172204"/>
            <a:ext cx="3480442" cy="2460141"/>
          </a:xfrm>
          <a:prstGeom prst="roundRect">
            <a:avLst/>
          </a:prstGeom>
          <a:solidFill>
            <a:schemeClr val="bg1">
              <a:lumMod val="5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Instructions: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Remove slides 1 &amp; 2 after reviewing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Utilize the “replace all” function to replace references to “</a:t>
            </a: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[City/County]</a:t>
            </a: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with the name of your community </a:t>
            </a:r>
            <a:r>
              <a:rPr kumimoji="0" lang="en-US" sz="1200" b="0" i="0"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throughout the deck.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a:solidFill>
                  <a:srgbClr val="FFFFFF"/>
                </a:solidFill>
                <a:latin typeface="Arial" panose="020B0604020202020204" pitchFamily="34" charset="0"/>
                <a:cs typeface="Arial" panose="020B0604020202020204" pitchFamily="34" charset="0"/>
              </a:rPr>
              <a:t>Edit the yellow “Stakeholder Type” text to reflect the stakeholder audience.</a:t>
            </a: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Edit the text in “</a:t>
            </a: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[Date], [Year]</a:t>
            </a: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to the date of this presentation.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Add your logo to all slides using the Slide Master. </a:t>
            </a:r>
          </a:p>
        </p:txBody>
      </p:sp>
    </p:spTree>
    <p:extLst>
      <p:ext uri="{BB962C8B-B14F-4D97-AF65-F5344CB8AC3E}">
        <p14:creationId xmlns:p14="http://schemas.microsoft.com/office/powerpoint/2010/main" val="340176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F1F1EEF-35D0-4FB8-A9BA-A5C931F2FE3A}"/>
              </a:ext>
            </a:extLst>
          </p:cNvPr>
          <p:cNvGrpSpPr/>
          <p:nvPr/>
        </p:nvGrpSpPr>
        <p:grpSpPr>
          <a:xfrm>
            <a:off x="1099685" y="2311874"/>
            <a:ext cx="9992627" cy="837083"/>
            <a:chOff x="1099686" y="2278789"/>
            <a:chExt cx="9992627" cy="837083"/>
          </a:xfrm>
        </p:grpSpPr>
        <p:sp>
          <p:nvSpPr>
            <p:cNvPr id="20" name="TextBox 17">
              <a:extLst>
                <a:ext uri="{FF2B5EF4-FFF2-40B4-BE49-F238E27FC236}">
                  <a16:creationId xmlns:a16="http://schemas.microsoft.com/office/drawing/2014/main" id="{A948FCB1-2107-4B3D-9211-C317D1DFC848}"/>
                </a:ext>
              </a:extLst>
            </p:cNvPr>
            <p:cNvSpPr txBox="1"/>
            <p:nvPr/>
          </p:nvSpPr>
          <p:spPr bwMode="gray">
            <a:xfrm>
              <a:off x="1099686" y="2278790"/>
              <a:ext cx="129818" cy="837082"/>
            </a:xfrm>
            <a:prstGeom prst="rect">
              <a:avLst/>
            </a:prstGeom>
            <a:solidFill>
              <a:schemeClr val="bg1">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16">
              <a:extLst>
                <a:ext uri="{FF2B5EF4-FFF2-40B4-BE49-F238E27FC236}">
                  <a16:creationId xmlns:a16="http://schemas.microsoft.com/office/drawing/2014/main" id="{0DF023F4-6F1D-4ADA-AAC0-E33125C8A016}"/>
                </a:ext>
              </a:extLst>
            </p:cNvPr>
            <p:cNvSpPr txBox="1"/>
            <p:nvPr/>
          </p:nvSpPr>
          <p:spPr bwMode="gray">
            <a:xfrm>
              <a:off x="1305399" y="2278789"/>
              <a:ext cx="9786914" cy="837083"/>
            </a:xfrm>
            <a:prstGeom prst="rect">
              <a:avLst/>
            </a:prstGeom>
            <a:solidFill>
              <a:schemeClr val="bg1">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a:ea typeface="+mn-ea"/>
                  <a:cs typeface="Arial"/>
                </a:rPr>
                <a:t>Local Government’s </a:t>
              </a:r>
              <a:r>
                <a:rPr lang="en-US" sz="2400">
                  <a:solidFill>
                    <a:srgbClr val="000000"/>
                  </a:solidFill>
                  <a:latin typeface="Arial"/>
                  <a:cs typeface="Arial"/>
                </a:rPr>
                <a:t>E-Bike Program Priority</a:t>
              </a: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grpSp>
      <p:sp>
        <p:nvSpPr>
          <p:cNvPr id="2" name="Title 1">
            <a:extLst>
              <a:ext uri="{FF2B5EF4-FFF2-40B4-BE49-F238E27FC236}">
                <a16:creationId xmlns:a16="http://schemas.microsoft.com/office/drawing/2014/main" id="{4B9216B4-64F5-4147-8DFF-8E1EEF92DB52}"/>
              </a:ext>
            </a:extLst>
          </p:cNvPr>
          <p:cNvSpPr>
            <a:spLocks noGrp="1"/>
          </p:cNvSpPr>
          <p:nvPr>
            <p:ph type="title"/>
          </p:nvPr>
        </p:nvSpPr>
        <p:spPr/>
        <p:txBody>
          <a:bodyPr/>
          <a:lstStyle/>
          <a:p>
            <a:r>
              <a:rPr lang="en-US">
                <a:solidFill>
                  <a:srgbClr val="003B63"/>
                </a:solidFill>
              </a:rPr>
              <a:t>Agenda</a:t>
            </a:r>
          </a:p>
        </p:txBody>
      </p:sp>
      <p:grpSp>
        <p:nvGrpSpPr>
          <p:cNvPr id="5" name="Group 4">
            <a:extLst>
              <a:ext uri="{FF2B5EF4-FFF2-40B4-BE49-F238E27FC236}">
                <a16:creationId xmlns:a16="http://schemas.microsoft.com/office/drawing/2014/main" id="{286B9CD8-0E84-438A-9FE3-140CC872B4ED}"/>
              </a:ext>
            </a:extLst>
          </p:cNvPr>
          <p:cNvGrpSpPr/>
          <p:nvPr/>
        </p:nvGrpSpPr>
        <p:grpSpPr>
          <a:xfrm>
            <a:off x="1099686" y="3235638"/>
            <a:ext cx="9992626" cy="840770"/>
            <a:chOff x="1099686" y="3235638"/>
            <a:chExt cx="9992626" cy="840770"/>
          </a:xfrm>
        </p:grpSpPr>
        <p:sp>
          <p:nvSpPr>
            <p:cNvPr id="7" name="TextBox 13">
              <a:extLst>
                <a:ext uri="{FF2B5EF4-FFF2-40B4-BE49-F238E27FC236}">
                  <a16:creationId xmlns:a16="http://schemas.microsoft.com/office/drawing/2014/main" id="{7A6DD063-9759-4001-B98A-F7A988578753}"/>
                </a:ext>
              </a:extLst>
            </p:cNvPr>
            <p:cNvSpPr txBox="1"/>
            <p:nvPr/>
          </p:nvSpPr>
          <p:spPr bwMode="gray">
            <a:xfrm>
              <a:off x="1099686" y="3235638"/>
              <a:ext cx="129818" cy="840770"/>
            </a:xfrm>
            <a:prstGeom prst="rect">
              <a:avLst/>
            </a:prstGeom>
            <a:solidFill>
              <a:schemeClr val="bg1">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A8FD0C7-5E8D-429C-BC7E-FA35BCC36443}"/>
                </a:ext>
              </a:extLst>
            </p:cNvPr>
            <p:cNvSpPr txBox="1"/>
            <p:nvPr/>
          </p:nvSpPr>
          <p:spPr bwMode="gray">
            <a:xfrm>
              <a:off x="1305399" y="3235638"/>
              <a:ext cx="9786913" cy="840770"/>
            </a:xfrm>
            <a:prstGeom prst="rect">
              <a:avLst/>
            </a:prstGeom>
            <a:solidFill>
              <a:schemeClr val="bg1">
                <a:lumMod val="95000"/>
              </a:schemeClr>
            </a:solidFill>
            <a:ln>
              <a:noFill/>
            </a:ln>
          </p:spPr>
          <p:txBody>
            <a:bodyPr wrap="square" lIns="73152" tIns="0" rIns="73152" bIns="0" rtlCol="0" anchor="ctr" anchorCtr="0">
              <a:noAutofit/>
            </a:bodyPr>
            <a:lstStyle>
              <a:defPPr marR="0" lvl="0" algn="l" rtl="0">
                <a:lnSpc>
                  <a:spcPct val="100000"/>
                </a:lnSpc>
                <a:spcBef>
                  <a:spcPts val="0"/>
                </a:spcBef>
                <a:spcAft>
                  <a:spcPts val="0"/>
                </a:spcAft>
              </a:defPPr>
              <a:lvl1pPr>
                <a:defRPr sz="24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Benefits and Challenges of E-Bike Incentive Programs</a:t>
              </a:r>
            </a:p>
          </p:txBody>
        </p:sp>
      </p:grpSp>
      <p:grpSp>
        <p:nvGrpSpPr>
          <p:cNvPr id="3" name="Group 2">
            <a:extLst>
              <a:ext uri="{FF2B5EF4-FFF2-40B4-BE49-F238E27FC236}">
                <a16:creationId xmlns:a16="http://schemas.microsoft.com/office/drawing/2014/main" id="{0648B81A-D300-410B-A3B3-D89C29DC67DF}"/>
              </a:ext>
            </a:extLst>
          </p:cNvPr>
          <p:cNvGrpSpPr/>
          <p:nvPr/>
        </p:nvGrpSpPr>
        <p:grpSpPr>
          <a:xfrm>
            <a:off x="1108651" y="2311873"/>
            <a:ext cx="9992627" cy="837083"/>
            <a:chOff x="1099686" y="2278789"/>
            <a:chExt cx="9992627" cy="837083"/>
          </a:xfrm>
          <a:solidFill>
            <a:schemeClr val="accent2"/>
          </a:solidFill>
        </p:grpSpPr>
        <p:sp>
          <p:nvSpPr>
            <p:cNvPr id="11" name="TextBox 17">
              <a:extLst>
                <a:ext uri="{FF2B5EF4-FFF2-40B4-BE49-F238E27FC236}">
                  <a16:creationId xmlns:a16="http://schemas.microsoft.com/office/drawing/2014/main" id="{31665263-4993-4430-83D1-2E4DFB561A4B}"/>
                </a:ext>
              </a:extLst>
            </p:cNvPr>
            <p:cNvSpPr txBox="1"/>
            <p:nvPr/>
          </p:nvSpPr>
          <p:spPr bwMode="gray">
            <a:xfrm>
              <a:off x="1099686" y="2278790"/>
              <a:ext cx="129818" cy="837082"/>
            </a:xfrm>
            <a:prstGeom prst="rect">
              <a:avLst/>
            </a:prstGeom>
            <a:grp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2" name="TextBox 16">
              <a:extLst>
                <a:ext uri="{FF2B5EF4-FFF2-40B4-BE49-F238E27FC236}">
                  <a16:creationId xmlns:a16="http://schemas.microsoft.com/office/drawing/2014/main" id="{A5940861-7A5F-45EA-8507-32EA741E1340}"/>
                </a:ext>
              </a:extLst>
            </p:cNvPr>
            <p:cNvSpPr txBox="1"/>
            <p:nvPr/>
          </p:nvSpPr>
          <p:spPr bwMode="gray">
            <a:xfrm>
              <a:off x="1305399" y="2278789"/>
              <a:ext cx="9786914" cy="837083"/>
            </a:xfrm>
            <a:prstGeom prst="rect">
              <a:avLst/>
            </a:prstGeom>
            <a:grp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Arial"/>
                  <a:ea typeface="+mn-ea"/>
                  <a:cs typeface="Arial"/>
                </a:rPr>
                <a:t>Local Government’s E-Bike Program Priority</a:t>
              </a:r>
            </a:p>
          </p:txBody>
        </p:sp>
      </p:grpSp>
      <p:grpSp>
        <p:nvGrpSpPr>
          <p:cNvPr id="6" name="Group 5">
            <a:extLst>
              <a:ext uri="{FF2B5EF4-FFF2-40B4-BE49-F238E27FC236}">
                <a16:creationId xmlns:a16="http://schemas.microsoft.com/office/drawing/2014/main" id="{7AA81BBA-58B5-4711-9C0C-45E17A22A544}"/>
              </a:ext>
            </a:extLst>
          </p:cNvPr>
          <p:cNvGrpSpPr/>
          <p:nvPr/>
        </p:nvGrpSpPr>
        <p:grpSpPr>
          <a:xfrm>
            <a:off x="1099687" y="4196174"/>
            <a:ext cx="9992626" cy="840770"/>
            <a:chOff x="1099687" y="4196174"/>
            <a:chExt cx="9992626" cy="840770"/>
          </a:xfrm>
        </p:grpSpPr>
        <p:sp>
          <p:nvSpPr>
            <p:cNvPr id="9" name="TextBox 13">
              <a:extLst>
                <a:ext uri="{FF2B5EF4-FFF2-40B4-BE49-F238E27FC236}">
                  <a16:creationId xmlns:a16="http://schemas.microsoft.com/office/drawing/2014/main" id="{47D8EC92-68EF-4514-B16C-2C2FF702960D}"/>
                </a:ext>
              </a:extLst>
            </p:cNvPr>
            <p:cNvSpPr txBox="1"/>
            <p:nvPr/>
          </p:nvSpPr>
          <p:spPr bwMode="gray">
            <a:xfrm>
              <a:off x="1099687" y="4196174"/>
              <a:ext cx="129818" cy="840770"/>
            </a:xfrm>
            <a:prstGeom prst="rect">
              <a:avLst/>
            </a:prstGeom>
            <a:solidFill>
              <a:schemeClr val="bg1">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8075ED8F-2470-4F40-B68F-A915D22814C0}"/>
                </a:ext>
              </a:extLst>
            </p:cNvPr>
            <p:cNvSpPr txBox="1"/>
            <p:nvPr/>
          </p:nvSpPr>
          <p:spPr bwMode="gray">
            <a:xfrm>
              <a:off x="1305400" y="4196174"/>
              <a:ext cx="9786913" cy="840770"/>
            </a:xfrm>
            <a:prstGeom prst="rect">
              <a:avLst/>
            </a:prstGeom>
            <a:solidFill>
              <a:schemeClr val="bg1">
                <a:lumMod val="95000"/>
              </a:schemeClr>
            </a:solidFill>
            <a:ln>
              <a:noFill/>
            </a:ln>
          </p:spPr>
          <p:txBody>
            <a:bodyPr wrap="square" lIns="73152" tIns="0" rIns="73152" bIns="0" rtlCol="0" anchor="ctr" anchorCtr="0">
              <a:noAutofit/>
            </a:bodyPr>
            <a:lstStyle>
              <a:defPPr marR="0" lvl="0" algn="l" rtl="0">
                <a:lnSpc>
                  <a:spcPct val="100000"/>
                </a:lnSpc>
                <a:spcBef>
                  <a:spcPts val="0"/>
                </a:spcBef>
                <a:spcAft>
                  <a:spcPts val="0"/>
                </a:spcAft>
              </a:defPPr>
              <a:lvl1pPr>
                <a:defRPr sz="24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Discussing Potential Partner Roles</a:t>
              </a:r>
            </a:p>
          </p:txBody>
        </p:sp>
      </p:grpSp>
    </p:spTree>
    <p:extLst>
      <p:ext uri="{BB962C8B-B14F-4D97-AF65-F5344CB8AC3E}">
        <p14:creationId xmlns:p14="http://schemas.microsoft.com/office/powerpoint/2010/main" val="16144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85EBC-0DD3-4B99-926B-BF9710D56601}"/>
              </a:ext>
            </a:extLst>
          </p:cNvPr>
          <p:cNvSpPr>
            <a:spLocks noGrp="1"/>
          </p:cNvSpPr>
          <p:nvPr>
            <p:ph type="title"/>
          </p:nvPr>
        </p:nvSpPr>
        <p:spPr>
          <a:xfrm>
            <a:off x="376518" y="365125"/>
            <a:ext cx="11595742" cy="1325563"/>
          </a:xfrm>
          <a:prstGeom prst="roundRect">
            <a:avLst/>
          </a:prstGeom>
          <a:noFill/>
        </p:spPr>
        <p:txBody>
          <a:bodyPr>
            <a:normAutofit fontScale="90000"/>
          </a:bodyPr>
          <a:lstStyle/>
          <a:p>
            <a:pPr algn="ctr"/>
            <a:r>
              <a:rPr lang="en-US">
                <a:solidFill>
                  <a:srgbClr val="FFC000"/>
                </a:solidFill>
              </a:rPr>
              <a:t>[City/County]</a:t>
            </a:r>
            <a:r>
              <a:rPr lang="en-US">
                <a:solidFill>
                  <a:schemeClr val="tx2"/>
                </a:solidFill>
              </a:rPr>
              <a:t>’s</a:t>
            </a:r>
            <a:r>
              <a:rPr lang="en-US">
                <a:solidFill>
                  <a:srgbClr val="FFC000"/>
                </a:solidFill>
              </a:rPr>
              <a:t> </a:t>
            </a:r>
            <a:r>
              <a:rPr lang="en-US"/>
              <a:t>climate action plan prioritizes transportation electrification and mode shift</a:t>
            </a:r>
          </a:p>
        </p:txBody>
      </p:sp>
      <p:sp>
        <p:nvSpPr>
          <p:cNvPr id="8" name="Rectangle: Rounded Corners 7">
            <a:extLst>
              <a:ext uri="{FF2B5EF4-FFF2-40B4-BE49-F238E27FC236}">
                <a16:creationId xmlns:a16="http://schemas.microsoft.com/office/drawing/2014/main" id="{B5A9201B-B624-4B42-BDCC-009EEA38A1DF}"/>
              </a:ext>
            </a:extLst>
          </p:cNvPr>
          <p:cNvSpPr/>
          <p:nvPr/>
        </p:nvSpPr>
        <p:spPr>
          <a:xfrm>
            <a:off x="634482" y="3429000"/>
            <a:ext cx="4699518" cy="280349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r>
              <a:rPr lang="en-US" sz="2400">
                <a:solidFill>
                  <a:srgbClr val="FFC000"/>
                </a:solidFill>
              </a:rPr>
              <a:t>XX% </a:t>
            </a:r>
            <a:r>
              <a:rPr lang="en-US" sz="2400"/>
              <a:t>of </a:t>
            </a:r>
            <a:r>
              <a:rPr lang="en-US" sz="2400">
                <a:solidFill>
                  <a:srgbClr val="FFC000"/>
                </a:solidFill>
              </a:rPr>
              <a:t>[City/County]</a:t>
            </a:r>
            <a:r>
              <a:rPr lang="en-US" sz="2400"/>
              <a:t>’s greenhouse gas emissions come from transportation</a:t>
            </a:r>
            <a:endParaRPr lang="en-US" sz="2400">
              <a:solidFill>
                <a:srgbClr val="FFC000"/>
              </a:solidFill>
            </a:endParaRPr>
          </a:p>
        </p:txBody>
      </p:sp>
      <p:sp>
        <p:nvSpPr>
          <p:cNvPr id="9" name="Rectangle: Rounded Corners 8">
            <a:extLst>
              <a:ext uri="{FF2B5EF4-FFF2-40B4-BE49-F238E27FC236}">
                <a16:creationId xmlns:a16="http://schemas.microsoft.com/office/drawing/2014/main" id="{EAF76614-8B05-4694-AEAD-04C0A86AD447}"/>
              </a:ext>
            </a:extLst>
          </p:cNvPr>
          <p:cNvSpPr/>
          <p:nvPr/>
        </p:nvSpPr>
        <p:spPr>
          <a:xfrm>
            <a:off x="634482" y="1863319"/>
            <a:ext cx="10923036" cy="125979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C000"/>
                </a:solidFill>
              </a:rPr>
              <a:t>[City/County]</a:t>
            </a:r>
            <a:r>
              <a:rPr lang="en-US" sz="2400"/>
              <a:t>’s Climate Action Plan has a goal of </a:t>
            </a:r>
            <a:r>
              <a:rPr lang="en-US" sz="2400">
                <a:solidFill>
                  <a:srgbClr val="FFC000"/>
                </a:solidFill>
              </a:rPr>
              <a:t>[reducing air pollution/reducing VMT by X% by 20XX/emissions reduction target of X% that will be aided by mode shift] </a:t>
            </a:r>
          </a:p>
        </p:txBody>
      </p:sp>
      <p:sp>
        <p:nvSpPr>
          <p:cNvPr id="7" name="Rounded Rectangle 2">
            <a:extLst>
              <a:ext uri="{FF2B5EF4-FFF2-40B4-BE49-F238E27FC236}">
                <a16:creationId xmlns:a16="http://schemas.microsoft.com/office/drawing/2014/main" id="{2FAD2158-9C7C-47F6-BF4C-2CAFA77FEC0A}"/>
              </a:ext>
            </a:extLst>
          </p:cNvPr>
          <p:cNvSpPr/>
          <p:nvPr/>
        </p:nvSpPr>
        <p:spPr>
          <a:xfrm>
            <a:off x="9772810" y="-264773"/>
            <a:ext cx="2653479" cy="2757989"/>
          </a:xfrm>
          <a:prstGeom prst="roundRect">
            <a:avLst/>
          </a:prstGeom>
          <a:solidFill>
            <a:schemeClr val="bg1">
              <a:lumMod val="5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a:cs typeface="Arial"/>
              </a:rPr>
              <a:t>Instructions: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rgbClr val="FFFFFF"/>
                </a:solidFill>
                <a:effectLst/>
                <a:uLnTx/>
                <a:uFillTx/>
                <a:latin typeface="Arial"/>
                <a:cs typeface="Arial"/>
              </a:rPr>
              <a:t>Edit the text in yellow to replace references to “</a:t>
            </a:r>
            <a:r>
              <a:rPr kumimoji="0" lang="en-US" sz="1200" b="1" i="0" u="none" strike="noStrike" kern="1200" cap="none" spc="0" normalizeH="0" baseline="0" noProof="0">
                <a:ln>
                  <a:noFill/>
                </a:ln>
                <a:solidFill>
                  <a:srgbClr val="FFFFFF"/>
                </a:solidFill>
                <a:effectLst/>
                <a:uLnTx/>
                <a:uFillTx/>
                <a:latin typeface="Arial"/>
                <a:cs typeface="Arial"/>
              </a:rPr>
              <a:t>[City/County]</a:t>
            </a:r>
            <a:r>
              <a:rPr kumimoji="0" lang="en-US" sz="1200" b="0" i="0" u="none" strike="noStrike" kern="1200" cap="none" spc="0" normalizeH="0" baseline="0" noProof="0">
                <a:ln>
                  <a:noFill/>
                </a:ln>
                <a:solidFill>
                  <a:srgbClr val="FFFFFF"/>
                </a:solidFill>
                <a:effectLst/>
                <a:uLnTx/>
                <a:uFillTx/>
                <a:latin typeface="Arial"/>
                <a:cs typeface="Arial"/>
              </a:rPr>
              <a:t>” with the name of your community.</a:t>
            </a:r>
            <a:endParaRPr lang="en-US" sz="1200" b="0" i="0" u="none" strike="noStrike" kern="1200" cap="none" spc="0" normalizeH="0" baseline="0" noProof="0">
              <a:ln>
                <a:noFill/>
              </a:ln>
              <a:solidFill>
                <a:srgbClr val="FFFFFF"/>
              </a:solidFill>
              <a:effectLst/>
              <a:uLnTx/>
              <a:uFillTx/>
              <a:latin typeface="Arial"/>
              <a:cs typeface="Arial"/>
            </a:endParaRPr>
          </a:p>
          <a:p>
            <a:pPr marL="228600" indent="-228600" defTabSz="914400">
              <a:buFontTx/>
              <a:buAutoNum type="arabicPeriod"/>
              <a:defRPr/>
            </a:pPr>
            <a:r>
              <a:rPr lang="en-US" sz="1200">
                <a:solidFill>
                  <a:srgbClr val="FFFFFF"/>
                </a:solidFill>
                <a:latin typeface="Arial"/>
                <a:cs typeface="Arial"/>
              </a:rPr>
              <a:t>Update each box with details of your community’s climate action plan — this could include specific goals or overall emissions targets that  will require transportation electrification or mode shift to reach.</a:t>
            </a:r>
            <a:endParaRPr lang="en-US" sz="1200" b="0" i="0" u="none" strike="noStrike" kern="1200" cap="none" spc="0" normalizeH="0" baseline="0" noProof="0">
              <a:ln>
                <a:noFill/>
              </a:ln>
              <a:solidFill>
                <a:srgbClr val="FFFFFF"/>
              </a:solidFill>
              <a:effectLst/>
              <a:uLnTx/>
              <a:uFillTx/>
              <a:latin typeface="Arial"/>
              <a:cs typeface="Arial"/>
            </a:endParaRPr>
          </a:p>
        </p:txBody>
      </p:sp>
      <p:sp>
        <p:nvSpPr>
          <p:cNvPr id="2" name="TextBox 1">
            <a:extLst>
              <a:ext uri="{FF2B5EF4-FFF2-40B4-BE49-F238E27FC236}">
                <a16:creationId xmlns:a16="http://schemas.microsoft.com/office/drawing/2014/main" id="{EB628D46-6CBD-42AE-9B39-5E598910321A}"/>
              </a:ext>
            </a:extLst>
          </p:cNvPr>
          <p:cNvSpPr txBox="1"/>
          <p:nvPr/>
        </p:nvSpPr>
        <p:spPr>
          <a:xfrm>
            <a:off x="6272213" y="3629025"/>
            <a:ext cx="5285305" cy="2246769"/>
          </a:xfrm>
          <a:prstGeom prst="rect">
            <a:avLst/>
          </a:prstGeom>
          <a:noFill/>
        </p:spPr>
        <p:txBody>
          <a:bodyPr wrap="square" lIns="91440" tIns="45720" rIns="91440" bIns="45720" rtlCol="0" anchor="t">
            <a:spAutoFit/>
          </a:bodyPr>
          <a:lstStyle/>
          <a:p>
            <a:r>
              <a:rPr lang="en-US" sz="2000">
                <a:solidFill>
                  <a:srgbClr val="FFC000"/>
                </a:solidFill>
              </a:rPr>
              <a:t>[Insert graph of breakdown of miles driven by miles breakdown (e.g., 0–3 miles, 3–5 miles, 5–10 miles, etc.) if available. You can open the embedded Microsoft Excel worksheet to see what the breakdown for your city/state looks like. The breakdown of data in the spreadsheet is from Fall 2023.]</a:t>
            </a:r>
          </a:p>
        </p:txBody>
      </p:sp>
      <p:graphicFrame>
        <p:nvGraphicFramePr>
          <p:cNvPr id="5" name="Object 4">
            <a:extLst>
              <a:ext uri="{FF2B5EF4-FFF2-40B4-BE49-F238E27FC236}">
                <a16:creationId xmlns:a16="http://schemas.microsoft.com/office/drawing/2014/main" id="{2DE6E0DE-64C1-E5F0-EC35-45F86F6C881A}"/>
              </a:ext>
            </a:extLst>
          </p:cNvPr>
          <p:cNvGraphicFramePr>
            <a:graphicFrameLocks noChangeAspect="1"/>
          </p:cNvGraphicFramePr>
          <p:nvPr>
            <p:extLst>
              <p:ext uri="{D42A27DB-BD31-4B8C-83A1-F6EECF244321}">
                <p14:modId xmlns:p14="http://schemas.microsoft.com/office/powerpoint/2010/main" val="1934764534"/>
              </p:ext>
            </p:extLst>
          </p:nvPr>
        </p:nvGraphicFramePr>
        <p:xfrm>
          <a:off x="8432265" y="5927690"/>
          <a:ext cx="965200" cy="609600"/>
        </p:xfrm>
        <a:graphic>
          <a:graphicData uri="http://schemas.openxmlformats.org/presentationml/2006/ole">
            <mc:AlternateContent xmlns:mc="http://schemas.openxmlformats.org/markup-compatibility/2006">
              <mc:Choice xmlns:v="urn:schemas-microsoft-com:vml" Requires="v">
                <p:oleObj name="Worksheet" showAsIcon="1" r:id="rId3" imgW="965200" imgH="609600" progId="Excel.Sheet.12">
                  <p:embed/>
                </p:oleObj>
              </mc:Choice>
              <mc:Fallback>
                <p:oleObj name="Worksheet" showAsIcon="1" r:id="rId3" imgW="965200" imgH="609600" progId="Excel.Sheet.12">
                  <p:embed/>
                  <p:pic>
                    <p:nvPicPr>
                      <p:cNvPr id="5" name="Object 4">
                        <a:extLst>
                          <a:ext uri="{FF2B5EF4-FFF2-40B4-BE49-F238E27FC236}">
                            <a16:creationId xmlns:a16="http://schemas.microsoft.com/office/drawing/2014/main" id="{2DE6E0DE-64C1-E5F0-EC35-45F86F6C881A}"/>
                          </a:ext>
                        </a:extLst>
                      </p:cNvPr>
                      <p:cNvPicPr/>
                      <p:nvPr/>
                    </p:nvPicPr>
                    <p:blipFill>
                      <a:blip r:embed="rId4"/>
                      <a:stretch>
                        <a:fillRect/>
                      </a:stretch>
                    </p:blipFill>
                    <p:spPr>
                      <a:xfrm>
                        <a:off x="8432265" y="5927690"/>
                        <a:ext cx="965200" cy="609600"/>
                      </a:xfrm>
                      <a:prstGeom prst="rect">
                        <a:avLst/>
                      </a:prstGeom>
                    </p:spPr>
                  </p:pic>
                </p:oleObj>
              </mc:Fallback>
            </mc:AlternateContent>
          </a:graphicData>
        </a:graphic>
      </p:graphicFrame>
    </p:spTree>
    <p:extLst>
      <p:ext uri="{BB962C8B-B14F-4D97-AF65-F5344CB8AC3E}">
        <p14:creationId xmlns:p14="http://schemas.microsoft.com/office/powerpoint/2010/main" val="179936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85EBC-0DD3-4B99-926B-BF9710D56601}"/>
              </a:ext>
            </a:extLst>
          </p:cNvPr>
          <p:cNvSpPr>
            <a:spLocks noGrp="1"/>
          </p:cNvSpPr>
          <p:nvPr>
            <p:ph type="title"/>
          </p:nvPr>
        </p:nvSpPr>
        <p:spPr>
          <a:xfrm>
            <a:off x="320640" y="261257"/>
            <a:ext cx="11998923" cy="1038475"/>
          </a:xfrm>
        </p:spPr>
        <p:txBody>
          <a:bodyPr>
            <a:noAutofit/>
          </a:bodyPr>
          <a:lstStyle/>
          <a:p>
            <a:r>
              <a:rPr lang="en-US" sz="3600"/>
              <a:t>E-bikes are a critical transportation electrification solution and bring many local and individual benefits</a:t>
            </a:r>
          </a:p>
        </p:txBody>
      </p:sp>
      <p:graphicFrame>
        <p:nvGraphicFramePr>
          <p:cNvPr id="6" name="Table 6">
            <a:extLst>
              <a:ext uri="{FF2B5EF4-FFF2-40B4-BE49-F238E27FC236}">
                <a16:creationId xmlns:a16="http://schemas.microsoft.com/office/drawing/2014/main" id="{2CDF2374-C31E-47C7-AC00-E8F77DA67CC8}"/>
              </a:ext>
            </a:extLst>
          </p:cNvPr>
          <p:cNvGraphicFramePr>
            <a:graphicFrameLocks noGrp="1"/>
          </p:cNvGraphicFramePr>
          <p:nvPr>
            <p:extLst>
              <p:ext uri="{D42A27DB-BD31-4B8C-83A1-F6EECF244321}">
                <p14:modId xmlns:p14="http://schemas.microsoft.com/office/powerpoint/2010/main" val="957810212"/>
              </p:ext>
            </p:extLst>
          </p:nvPr>
        </p:nvGraphicFramePr>
        <p:xfrm>
          <a:off x="367552" y="1481291"/>
          <a:ext cx="11456896" cy="4717628"/>
        </p:xfrm>
        <a:graphic>
          <a:graphicData uri="http://schemas.openxmlformats.org/drawingml/2006/table">
            <a:tbl>
              <a:tblPr firstRow="1" bandRow="1">
                <a:tableStyleId>{5C22544A-7EE6-4342-B048-85BDC9FD1C3A}</a:tableStyleId>
              </a:tblPr>
              <a:tblGrid>
                <a:gridCol w="2864224">
                  <a:extLst>
                    <a:ext uri="{9D8B030D-6E8A-4147-A177-3AD203B41FA5}">
                      <a16:colId xmlns:a16="http://schemas.microsoft.com/office/drawing/2014/main" val="985331947"/>
                    </a:ext>
                  </a:extLst>
                </a:gridCol>
                <a:gridCol w="2864224">
                  <a:extLst>
                    <a:ext uri="{9D8B030D-6E8A-4147-A177-3AD203B41FA5}">
                      <a16:colId xmlns:a16="http://schemas.microsoft.com/office/drawing/2014/main" val="1139969917"/>
                    </a:ext>
                  </a:extLst>
                </a:gridCol>
                <a:gridCol w="2864224">
                  <a:extLst>
                    <a:ext uri="{9D8B030D-6E8A-4147-A177-3AD203B41FA5}">
                      <a16:colId xmlns:a16="http://schemas.microsoft.com/office/drawing/2014/main" val="2588135417"/>
                    </a:ext>
                  </a:extLst>
                </a:gridCol>
                <a:gridCol w="2864224">
                  <a:extLst>
                    <a:ext uri="{9D8B030D-6E8A-4147-A177-3AD203B41FA5}">
                      <a16:colId xmlns:a16="http://schemas.microsoft.com/office/drawing/2014/main" val="3484354739"/>
                    </a:ext>
                  </a:extLst>
                </a:gridCol>
              </a:tblGrid>
              <a:tr h="71476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70575706"/>
                  </a:ext>
                </a:extLst>
              </a:tr>
              <a:tr h="906900">
                <a:tc>
                  <a:txBody>
                    <a:bodyPr/>
                    <a:lstStyle/>
                    <a:p>
                      <a:pPr algn="ctr"/>
                      <a:r>
                        <a:rPr lang="en-US" sz="2600" b="1">
                          <a:solidFill>
                            <a:schemeClr val="tx2"/>
                          </a:solidFill>
                        </a:rPr>
                        <a:t>Reduce GHG Emissions</a:t>
                      </a:r>
                    </a:p>
                  </a:txBody>
                  <a:tcPr/>
                </a:tc>
                <a:tc>
                  <a:txBody>
                    <a:bodyPr/>
                    <a:lstStyle/>
                    <a:p>
                      <a:pPr algn="ctr"/>
                      <a:r>
                        <a:rPr lang="en-US" sz="2600" b="1">
                          <a:solidFill>
                            <a:schemeClr val="tx2"/>
                          </a:solidFill>
                        </a:rPr>
                        <a:t>Reduce Air Pollution </a:t>
                      </a:r>
                    </a:p>
                  </a:txBody>
                  <a:tcPr/>
                </a:tc>
                <a:tc>
                  <a:txBody>
                    <a:bodyPr/>
                    <a:lstStyle/>
                    <a:p>
                      <a:pPr algn="ctr"/>
                      <a:r>
                        <a:rPr lang="en-US" sz="2600" b="1">
                          <a:solidFill>
                            <a:schemeClr val="tx2"/>
                          </a:solidFill>
                        </a:rPr>
                        <a:t>Improve Physical Health</a:t>
                      </a:r>
                    </a:p>
                  </a:txBody>
                  <a:tcPr/>
                </a:tc>
                <a:tc>
                  <a:txBody>
                    <a:bodyPr/>
                    <a:lstStyle/>
                    <a:p>
                      <a:pPr algn="ctr"/>
                      <a:r>
                        <a:rPr lang="en-US" sz="2600" b="1">
                          <a:solidFill>
                            <a:schemeClr val="tx2"/>
                          </a:solidFill>
                        </a:rPr>
                        <a:t>Improve Economic Outcomes</a:t>
                      </a:r>
                    </a:p>
                  </a:txBody>
                  <a:tcPr/>
                </a:tc>
                <a:extLst>
                  <a:ext uri="{0D108BD9-81ED-4DB2-BD59-A6C34878D82A}">
                    <a16:rowId xmlns:a16="http://schemas.microsoft.com/office/drawing/2014/main" val="667464282"/>
                  </a:ext>
                </a:extLst>
              </a:tr>
              <a:tr h="3095967">
                <a:tc>
                  <a:txBody>
                    <a:bodyPr/>
                    <a:lstStyle/>
                    <a:p>
                      <a:pPr marL="285750" indent="-285750">
                        <a:buFont typeface="Arial" panose="020B0604020202020204" pitchFamily="34" charset="0"/>
                        <a:buChar char="•"/>
                      </a:pPr>
                      <a:r>
                        <a:rPr lang="en-US" sz="1600"/>
                        <a:t>E-bikes can cut transportation emissions by </a:t>
                      </a:r>
                      <a:r>
                        <a:rPr lang="en-US" sz="1600">
                          <a:solidFill>
                            <a:srgbClr val="FFC000"/>
                          </a:solidFill>
                        </a:rPr>
                        <a:t>[X%] </a:t>
                      </a:r>
                      <a:endParaRPr lang="en-US" sz="1600"/>
                    </a:p>
                    <a:p>
                      <a:pPr marL="285750" indent="-285750">
                        <a:buFont typeface="Arial" panose="020B0604020202020204" pitchFamily="34" charset="0"/>
                        <a:buChar char="•"/>
                      </a:pPr>
                      <a:r>
                        <a:rPr lang="en-US" sz="1600"/>
                        <a:t>E-bikes can help cut vehicle miles traveled (VMT)</a:t>
                      </a:r>
                    </a:p>
                  </a:txBody>
                  <a:tcPr/>
                </a:tc>
                <a:tc>
                  <a:txBody>
                    <a:bodyPr/>
                    <a:lstStyle/>
                    <a:p>
                      <a:pPr marL="285750" indent="-285750">
                        <a:buFont typeface="Arial" panose="020B0604020202020204" pitchFamily="34" charset="0"/>
                        <a:buChar char="•"/>
                      </a:pPr>
                      <a:r>
                        <a:rPr lang="en-US" sz="1600">
                          <a:solidFill>
                            <a:srgbClr val="FFC000"/>
                          </a:solidFill>
                        </a:rPr>
                        <a:t>X% </a:t>
                      </a:r>
                      <a:r>
                        <a:rPr lang="en-US" sz="1600"/>
                        <a:t>of local air pollution is from transportation.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rgbClr val="FFC000"/>
                          </a:solidFill>
                        </a:rPr>
                        <a:t>[City/County] </a:t>
                      </a:r>
                      <a:r>
                        <a:rPr lang="en-US" sz="1600"/>
                        <a:t>spent </a:t>
                      </a:r>
                      <a:r>
                        <a:rPr lang="en-US" sz="1600">
                          <a:solidFill>
                            <a:srgbClr val="FFC000"/>
                          </a:solidFill>
                        </a:rPr>
                        <a:t>XX</a:t>
                      </a:r>
                      <a:r>
                        <a:rPr lang="en-US" sz="1600"/>
                        <a:t> days at unsafe air pollution levels in </a:t>
                      </a:r>
                      <a:r>
                        <a:rPr lang="en-US" sz="1600">
                          <a:solidFill>
                            <a:srgbClr val="FFC000"/>
                          </a:solidFill>
                        </a:rPr>
                        <a:t>20XX</a:t>
                      </a:r>
                      <a:r>
                        <a:rPr lang="en-US" sz="1600"/>
                        <a:t>. </a:t>
                      </a:r>
                    </a:p>
                    <a:p>
                      <a:pPr marL="285750" indent="-285750">
                        <a:buFont typeface="Arial" panose="020B0604020202020204" pitchFamily="34" charset="0"/>
                        <a:buChar char="•"/>
                      </a:pPr>
                      <a:r>
                        <a:rPr lang="en-US" sz="1600"/>
                        <a:t>Pollution from transportation fuel combustion in </a:t>
                      </a:r>
                      <a:r>
                        <a:rPr lang="en-US" sz="1600" b="0">
                          <a:solidFill>
                            <a:srgbClr val="FFC000"/>
                          </a:solidFill>
                        </a:rPr>
                        <a:t>[State] </a:t>
                      </a:r>
                      <a:r>
                        <a:rPr lang="en-US" sz="1600"/>
                        <a:t>cause over </a:t>
                      </a:r>
                      <a:r>
                        <a:rPr lang="en-US" sz="1600" b="0">
                          <a:solidFill>
                            <a:srgbClr val="FFC000"/>
                          </a:solidFill>
                        </a:rPr>
                        <a:t>XX</a:t>
                      </a:r>
                      <a:r>
                        <a:rPr lang="en-US" sz="1600" b="0"/>
                        <a:t> premature deaths and </a:t>
                      </a:r>
                      <a:r>
                        <a:rPr lang="en-US" sz="1600" b="0">
                          <a:solidFill>
                            <a:srgbClr val="FFC000"/>
                          </a:solidFill>
                        </a:rPr>
                        <a:t>$XX</a:t>
                      </a:r>
                      <a:r>
                        <a:rPr lang="en-US" sz="1600" b="0"/>
                        <a:t> in health costs per year. Nationwide, these impacts exceeds those from coal plants.</a:t>
                      </a:r>
                    </a:p>
                  </a:txBody>
                  <a:tcPr/>
                </a:tc>
                <a:tc>
                  <a:txBody>
                    <a:bodyPr/>
                    <a:lstStyle/>
                    <a:p>
                      <a:pPr marL="285750" indent="-285750">
                        <a:buFont typeface="Arial" panose="020B0604020202020204" pitchFamily="34" charset="0"/>
                        <a:buChar char="•"/>
                      </a:pPr>
                      <a:r>
                        <a:rPr lang="en-US" sz="1600">
                          <a:latin typeface="+mj-lt"/>
                        </a:rPr>
                        <a:t>In </a:t>
                      </a:r>
                      <a:r>
                        <a:rPr lang="en-US" sz="1600">
                          <a:solidFill>
                            <a:srgbClr val="FFC000"/>
                          </a:solidFill>
                          <a:latin typeface="+mj-lt"/>
                        </a:rPr>
                        <a:t>[State]</a:t>
                      </a:r>
                      <a:r>
                        <a:rPr lang="en-US" sz="1600">
                          <a:solidFill>
                            <a:schemeClr val="tx1"/>
                          </a:solidFill>
                          <a:latin typeface="+mj-lt"/>
                        </a:rPr>
                        <a:t>, </a:t>
                      </a:r>
                      <a:r>
                        <a:rPr lang="en-US" sz="1600" kern="1200">
                          <a:solidFill>
                            <a:srgbClr val="FFC000"/>
                          </a:solidFill>
                          <a:latin typeface="+mn-lt"/>
                          <a:ea typeface="+mn-ea"/>
                          <a:cs typeface="+mn-cs"/>
                        </a:rPr>
                        <a:t>[X%]</a:t>
                      </a:r>
                      <a:r>
                        <a:rPr lang="en-US" sz="1600" kern="1200">
                          <a:solidFill>
                            <a:schemeClr val="dk1"/>
                          </a:solidFill>
                          <a:latin typeface="+mn-lt"/>
                          <a:ea typeface="+mn-ea"/>
                          <a:cs typeface="+mn-cs"/>
                        </a:rPr>
                        <a:t> of people do not meet minimum exercise requirements. E-bikes can help people meet exercise goals and improve physical health.</a:t>
                      </a:r>
                      <a:endParaRPr lang="en-US" sz="1600">
                        <a:solidFill>
                          <a:srgbClr val="FFC000"/>
                        </a:solidFill>
                        <a:latin typeface="+mj-lt"/>
                      </a:endParaRPr>
                    </a:p>
                  </a:txBody>
                  <a:tcPr/>
                </a:tc>
                <a:tc>
                  <a:txBody>
                    <a:bodyPr/>
                    <a:lstStyle/>
                    <a:p>
                      <a:pPr marL="285750" indent="-285750">
                        <a:buFont typeface="Arial" panose="020B0604020202020204" pitchFamily="34" charset="0"/>
                        <a:buChar char="•"/>
                      </a:pPr>
                      <a:r>
                        <a:rPr lang="en-US" sz="1600">
                          <a:latin typeface="+mj-lt"/>
                        </a:rPr>
                        <a:t>In </a:t>
                      </a:r>
                      <a:r>
                        <a:rPr lang="en-US" sz="1600">
                          <a:solidFill>
                            <a:srgbClr val="FFC000"/>
                          </a:solidFill>
                          <a:latin typeface="+mj-lt"/>
                        </a:rPr>
                        <a:t>[state], [X%]</a:t>
                      </a:r>
                      <a:r>
                        <a:rPr lang="en-US" sz="1600">
                          <a:latin typeface="+mj-lt"/>
                        </a:rPr>
                        <a:t> of homes currently do not have access to a personal car and</a:t>
                      </a:r>
                      <a:r>
                        <a:rPr lang="en-US" sz="1600" kern="1200">
                          <a:solidFill>
                            <a:schemeClr val="dk1"/>
                          </a:solidFill>
                          <a:latin typeface="+mn-lt"/>
                          <a:ea typeface="+mn-ea"/>
                          <a:cs typeface="+mn-cs"/>
                        </a:rPr>
                        <a:t> </a:t>
                      </a:r>
                      <a:r>
                        <a:rPr lang="en-US" sz="1600" kern="1200">
                          <a:solidFill>
                            <a:srgbClr val="FFC000"/>
                          </a:solidFill>
                          <a:latin typeface="+mn-lt"/>
                          <a:ea typeface="+mn-ea"/>
                          <a:cs typeface="+mn-cs"/>
                        </a:rPr>
                        <a:t>[X%]</a:t>
                      </a:r>
                      <a:r>
                        <a:rPr lang="en-US" sz="1600" kern="1200">
                          <a:solidFill>
                            <a:schemeClr val="dk1"/>
                          </a:solidFill>
                          <a:latin typeface="+mn-lt"/>
                          <a:ea typeface="+mn-ea"/>
                          <a:cs typeface="+mn-cs"/>
                        </a:rPr>
                        <a:t> </a:t>
                      </a:r>
                      <a:r>
                        <a:rPr lang="en-US" sz="1600">
                          <a:latin typeface="+mj-lt"/>
                        </a:rPr>
                        <a:t> </a:t>
                      </a:r>
                      <a:r>
                        <a:rPr lang="en-US" sz="1600" kern="1200">
                          <a:solidFill>
                            <a:schemeClr val="tx1"/>
                          </a:solidFill>
                          <a:latin typeface="+mn-lt"/>
                          <a:ea typeface="+mn-ea"/>
                          <a:cs typeface="+mn-cs"/>
                        </a:rPr>
                        <a:t>live in a transit desert.</a:t>
                      </a:r>
                      <a:endParaRPr lang="en-US" sz="1600">
                        <a:latin typeface="+mj-lt"/>
                      </a:endParaRPr>
                    </a:p>
                    <a:p>
                      <a:pPr marL="285750" indent="-285750">
                        <a:buFont typeface="Arial" panose="020B0604020202020204" pitchFamily="34" charset="0"/>
                        <a:buChar char="•"/>
                      </a:pPr>
                      <a:r>
                        <a:rPr lang="en-US" sz="1600"/>
                        <a:t>In [state], switching to e-bikes for</a:t>
                      </a:r>
                      <a:r>
                        <a:rPr lang="en-US" sz="1600" kern="1200">
                          <a:solidFill>
                            <a:schemeClr val="dk1"/>
                          </a:solidFill>
                          <a:latin typeface="+mn-lt"/>
                          <a:ea typeface="+mn-ea"/>
                          <a:cs typeface="+mn-cs"/>
                        </a:rPr>
                        <a:t> </a:t>
                      </a:r>
                      <a:r>
                        <a:rPr lang="en-US" sz="1600" kern="1200">
                          <a:solidFill>
                            <a:srgbClr val="FFC000"/>
                          </a:solidFill>
                          <a:latin typeface="+mn-lt"/>
                          <a:ea typeface="+mn-ea"/>
                          <a:cs typeface="+mn-cs"/>
                        </a:rPr>
                        <a:t>[X%]</a:t>
                      </a:r>
                      <a:r>
                        <a:rPr lang="en-US" sz="1600" kern="1200">
                          <a:solidFill>
                            <a:schemeClr val="dk1"/>
                          </a:solidFill>
                          <a:latin typeface="+mn-lt"/>
                          <a:ea typeface="+mn-ea"/>
                          <a:cs typeface="+mn-cs"/>
                        </a:rPr>
                        <a:t> of trips</a:t>
                      </a:r>
                      <a:r>
                        <a:rPr lang="en-US" sz="1600"/>
                        <a:t> could save customers</a:t>
                      </a:r>
                      <a:r>
                        <a:rPr lang="en-US" sz="1600" kern="1200">
                          <a:solidFill>
                            <a:schemeClr val="dk1"/>
                          </a:solidFill>
                          <a:latin typeface="+mn-lt"/>
                          <a:ea typeface="+mn-ea"/>
                          <a:cs typeface="+mn-cs"/>
                        </a:rPr>
                        <a:t> </a:t>
                      </a:r>
                      <a:r>
                        <a:rPr lang="en-US" sz="1600" kern="1200">
                          <a:solidFill>
                            <a:srgbClr val="FFC000"/>
                          </a:solidFill>
                          <a:latin typeface="+mn-lt"/>
                          <a:ea typeface="+mn-ea"/>
                          <a:cs typeface="+mn-cs"/>
                        </a:rPr>
                        <a:t>[$X]. </a:t>
                      </a:r>
                      <a:r>
                        <a:rPr lang="en-US" sz="1600" kern="1200">
                          <a:solidFill>
                            <a:schemeClr val="dk1"/>
                          </a:solidFill>
                          <a:latin typeface="+mn-lt"/>
                          <a:ea typeface="+mn-ea"/>
                          <a:cs typeface="+mn-cs"/>
                        </a:rPr>
                        <a:t> </a:t>
                      </a:r>
                    </a:p>
                  </a:txBody>
                  <a:tcPr/>
                </a:tc>
                <a:extLst>
                  <a:ext uri="{0D108BD9-81ED-4DB2-BD59-A6C34878D82A}">
                    <a16:rowId xmlns:a16="http://schemas.microsoft.com/office/drawing/2014/main" val="4140118479"/>
                  </a:ext>
                </a:extLst>
              </a:tr>
            </a:tbl>
          </a:graphicData>
        </a:graphic>
      </p:graphicFrame>
      <p:pic>
        <p:nvPicPr>
          <p:cNvPr id="9" name="Graphic 8" descr="Lungs with solid fill">
            <a:extLst>
              <a:ext uri="{FF2B5EF4-FFF2-40B4-BE49-F238E27FC236}">
                <a16:creationId xmlns:a16="http://schemas.microsoft.com/office/drawing/2014/main" id="{28609858-E4F3-478E-97CD-6BD0D788E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2482" y="1514847"/>
            <a:ext cx="622217" cy="622217"/>
          </a:xfrm>
          <a:prstGeom prst="rect">
            <a:avLst/>
          </a:prstGeom>
        </p:spPr>
      </p:pic>
      <p:pic>
        <p:nvPicPr>
          <p:cNvPr id="4" name="Graphic 3" descr="Dollar with solid fill">
            <a:extLst>
              <a:ext uri="{FF2B5EF4-FFF2-40B4-BE49-F238E27FC236}">
                <a16:creationId xmlns:a16="http://schemas.microsoft.com/office/drawing/2014/main" id="{B85BB6A6-5E3C-4ABC-A025-2E89B0BE7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44615" y="1514847"/>
            <a:ext cx="694136" cy="622217"/>
          </a:xfrm>
          <a:prstGeom prst="rect">
            <a:avLst/>
          </a:prstGeom>
        </p:spPr>
      </p:pic>
      <p:sp>
        <p:nvSpPr>
          <p:cNvPr id="10" name="TextBox 9">
            <a:extLst>
              <a:ext uri="{FF2B5EF4-FFF2-40B4-BE49-F238E27FC236}">
                <a16:creationId xmlns:a16="http://schemas.microsoft.com/office/drawing/2014/main" id="{16DE5036-538C-4A53-BA79-192C62B5F69A}"/>
              </a:ext>
            </a:extLst>
          </p:cNvPr>
          <p:cNvSpPr txBox="1"/>
          <p:nvPr/>
        </p:nvSpPr>
        <p:spPr>
          <a:xfrm>
            <a:off x="6847395" y="6457890"/>
            <a:ext cx="5344605"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a:cs typeface="Arial"/>
                <a:sym typeface="Arial"/>
                <a:rtl val="0"/>
              </a:rPr>
              <a:t>Source: </a:t>
            </a:r>
            <a:r>
              <a:rPr kumimoji="0" lang="en-US" sz="1000" b="0" i="0" u="none" strike="noStrike" kern="0" cap="none" spc="0" normalizeH="0" baseline="0" noProof="0">
                <a:ln>
                  <a:noFill/>
                </a:ln>
                <a:solidFill>
                  <a:srgbClr val="000000"/>
                </a:solidFill>
                <a:effectLst/>
                <a:uLnTx/>
                <a:uFillTx/>
                <a:latin typeface="Arial"/>
                <a:cs typeface="Arial"/>
                <a:sym typeface="Arial"/>
                <a:hlinkClick r:id="rId7"/>
                <a:rtl val="0"/>
              </a:rPr>
              <a:t>RMI E-Bike Environment and Economics Impacts Assessment Calculator</a:t>
            </a:r>
            <a:r>
              <a:rPr kumimoji="0" lang="en-US" sz="1000" b="0" i="0" u="none" strike="noStrike" kern="0" cap="none" spc="0" normalizeH="0" baseline="0" noProof="0">
                <a:ln>
                  <a:noFill/>
                </a:ln>
                <a:solidFill>
                  <a:srgbClr val="000000"/>
                </a:solidFill>
                <a:effectLst/>
                <a:uLnTx/>
                <a:uFillTx/>
                <a:latin typeface="Arial"/>
                <a:cs typeface="Arial"/>
                <a:sym typeface="Arial"/>
                <a:rtl val="0"/>
              </a:rPr>
              <a:t>, 2025</a:t>
            </a:r>
            <a:br>
              <a:rPr kumimoji="0" lang="en-US" sz="1000" b="0" i="0" u="none" strike="noStrike" kern="0" cap="none" spc="0" normalizeH="0" baseline="0" noProof="0">
                <a:ln>
                  <a:noFill/>
                </a:ln>
                <a:solidFill>
                  <a:srgbClr val="000000"/>
                </a:solidFill>
                <a:effectLst/>
                <a:uLnTx/>
                <a:uFillTx/>
                <a:latin typeface="Arial"/>
                <a:cs typeface="Arial"/>
                <a:sym typeface="Arial"/>
                <a:rtl val="0"/>
              </a:rPr>
            </a:br>
            <a:endParaRPr kumimoji="0" lang="en-US" sz="1000" b="0" i="0" u="none" strike="noStrike" kern="0" cap="none" spc="0" normalizeH="0" baseline="0" noProof="0">
              <a:ln>
                <a:noFill/>
              </a:ln>
              <a:solidFill>
                <a:srgbClr val="000000"/>
              </a:solidFill>
              <a:effectLst/>
              <a:uLnTx/>
              <a:uFillTx/>
              <a:latin typeface="Arial"/>
              <a:cs typeface="Arial"/>
              <a:sym typeface="Arial"/>
              <a:rtl val="0"/>
            </a:endParaRPr>
          </a:p>
        </p:txBody>
      </p:sp>
      <p:pic>
        <p:nvPicPr>
          <p:cNvPr id="13" name="Graphic 12" descr="Earth globe: Americas with solid fill">
            <a:extLst>
              <a:ext uri="{FF2B5EF4-FFF2-40B4-BE49-F238E27FC236}">
                <a16:creationId xmlns:a16="http://schemas.microsoft.com/office/drawing/2014/main" id="{71D630BC-19C3-2110-8589-FA934A290B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3607" y="1490952"/>
            <a:ext cx="702894" cy="702894"/>
          </a:xfrm>
          <a:prstGeom prst="rect">
            <a:avLst/>
          </a:prstGeom>
        </p:spPr>
      </p:pic>
      <p:sp>
        <p:nvSpPr>
          <p:cNvPr id="2" name="Rounded Rectangle 2">
            <a:extLst>
              <a:ext uri="{FF2B5EF4-FFF2-40B4-BE49-F238E27FC236}">
                <a16:creationId xmlns:a16="http://schemas.microsoft.com/office/drawing/2014/main" id="{AA0F3DF8-9E0B-5232-B19D-D2DDF355F8E4}"/>
              </a:ext>
            </a:extLst>
          </p:cNvPr>
          <p:cNvSpPr/>
          <p:nvPr/>
        </p:nvSpPr>
        <p:spPr>
          <a:xfrm>
            <a:off x="9412011" y="393476"/>
            <a:ext cx="2653479" cy="4327461"/>
          </a:xfrm>
          <a:prstGeom prst="roundRect">
            <a:avLst/>
          </a:prstGeom>
          <a:solidFill>
            <a:schemeClr val="bg1">
              <a:lumMod val="5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defRPr/>
            </a:pPr>
            <a:r>
              <a:rPr lang="en-US" sz="1200" b="1" u="sng">
                <a:solidFill>
                  <a:srgbClr val="FFFFFF"/>
                </a:solidFill>
                <a:latin typeface="Arial"/>
                <a:cs typeface="Arial"/>
              </a:rPr>
              <a:t>Instructions:</a:t>
            </a:r>
          </a:p>
          <a:p>
            <a:pPr marL="228600" lvl="0" indent="-228600" defTabSz="914400">
              <a:buFontTx/>
              <a:buAutoNum type="arabicPeriod"/>
              <a:defRPr/>
            </a:pPr>
            <a:r>
              <a:rPr lang="en-US" sz="1200">
                <a:solidFill>
                  <a:srgbClr val="FFFFFF"/>
                </a:solidFill>
                <a:latin typeface="Arial"/>
                <a:cs typeface="Arial"/>
              </a:rPr>
              <a:t>Edit the text in yellow to replace references to “</a:t>
            </a:r>
            <a:r>
              <a:rPr lang="en-US" sz="1200" b="1">
                <a:solidFill>
                  <a:srgbClr val="FFFFFF"/>
                </a:solidFill>
                <a:latin typeface="Arial"/>
                <a:cs typeface="Arial"/>
              </a:rPr>
              <a:t>[City/County]</a:t>
            </a:r>
            <a:r>
              <a:rPr lang="en-US" sz="1200">
                <a:solidFill>
                  <a:srgbClr val="FFFFFF"/>
                </a:solidFill>
                <a:latin typeface="Arial"/>
                <a:cs typeface="Arial"/>
              </a:rPr>
              <a:t>” with the name of your community.</a:t>
            </a:r>
          </a:p>
          <a:p>
            <a:pPr marL="228600" lvl="0" indent="-228600" defTabSz="914400">
              <a:buFontTx/>
              <a:buAutoNum type="arabicPeriod"/>
              <a:defRPr/>
            </a:pPr>
            <a:r>
              <a:rPr lang="en-US" sz="1200">
                <a:solidFill>
                  <a:srgbClr val="FFFFFF"/>
                </a:solidFill>
                <a:latin typeface="Arial"/>
                <a:cs typeface="Arial"/>
              </a:rPr>
              <a:t>You can update some of the information for your city/state with the following resources:</a:t>
            </a:r>
          </a:p>
          <a:p>
            <a:pPr marL="685800" lvl="1" indent="-228600" defTabSz="914400">
              <a:buFontTx/>
              <a:buAutoNum type="arabicPeriod"/>
              <a:defRPr/>
            </a:pPr>
            <a:r>
              <a:rPr lang="en-US" sz="1200">
                <a:solidFill>
                  <a:srgbClr val="FFFFFF"/>
                </a:solidFill>
                <a:latin typeface="Arial"/>
                <a:cs typeface="Arial"/>
              </a:rPr>
              <a:t>RMI </a:t>
            </a:r>
            <a:r>
              <a:rPr lang="en-US" sz="1200">
                <a:solidFill>
                  <a:srgbClr val="FFFFFF"/>
                </a:solidFill>
                <a:latin typeface="Arial"/>
                <a:cs typeface="Arial"/>
                <a:hlinkClick r:id="rId10"/>
              </a:rPr>
              <a:t>Green Upgrades Calculator </a:t>
            </a:r>
            <a:endParaRPr lang="en-US" sz="1200">
              <a:solidFill>
                <a:srgbClr val="FFFFFF"/>
              </a:solidFill>
              <a:latin typeface="Arial"/>
              <a:cs typeface="Arial"/>
            </a:endParaRPr>
          </a:p>
          <a:p>
            <a:pPr marL="685800" lvl="1" indent="-228600" defTabSz="914400">
              <a:buFontTx/>
              <a:buAutoNum type="arabicPeriod"/>
              <a:defRPr/>
            </a:pPr>
            <a:r>
              <a:rPr lang="en-US" sz="1200">
                <a:solidFill>
                  <a:srgbClr val="FFFFFF"/>
                </a:solidFill>
                <a:latin typeface="Arial"/>
                <a:cs typeface="Arial"/>
              </a:rPr>
              <a:t>RMI </a:t>
            </a:r>
            <a:r>
              <a:rPr lang="en-US" sz="1200">
                <a:solidFill>
                  <a:srgbClr val="FFFFFF"/>
                </a:solidFill>
                <a:latin typeface="Arial"/>
                <a:cs typeface="Arial"/>
                <a:hlinkClick r:id="rId7"/>
              </a:rPr>
              <a:t>E-Bike Environment and Economic Impact Assessment Calculator</a:t>
            </a:r>
            <a:r>
              <a:rPr lang="en-US" sz="1200">
                <a:solidFill>
                  <a:srgbClr val="FFFFFF"/>
                </a:solidFill>
                <a:latin typeface="Arial"/>
                <a:cs typeface="Arial"/>
              </a:rPr>
              <a:t> </a:t>
            </a:r>
          </a:p>
          <a:p>
            <a:pPr marL="685800" lvl="1" indent="-228600" defTabSz="914400">
              <a:buFontTx/>
              <a:buAutoNum type="arabicPeriod"/>
              <a:defRPr/>
            </a:pPr>
            <a:r>
              <a:rPr lang="en-US" sz="1200">
                <a:solidFill>
                  <a:srgbClr val="FFFFFF"/>
                </a:solidFill>
                <a:latin typeface="Arial"/>
                <a:cs typeface="Arial"/>
              </a:rPr>
              <a:t>State/city portal for GHG inventory, income level, etc.  </a:t>
            </a:r>
          </a:p>
          <a:p>
            <a:pPr marL="228600" lvl="0" indent="-228600" defTabSz="914400">
              <a:buFontTx/>
              <a:buAutoNum type="arabicPeriod"/>
              <a:defRPr/>
            </a:pPr>
            <a:r>
              <a:rPr lang="en-US" sz="1200">
                <a:solidFill>
                  <a:srgbClr val="FFFFFF"/>
                </a:solidFill>
                <a:latin typeface="Arial"/>
                <a:cs typeface="Arial"/>
              </a:rPr>
              <a:t>Headings can be changed out depending on what data you have available and would like to highlight.</a:t>
            </a:r>
          </a:p>
        </p:txBody>
      </p:sp>
      <p:pic>
        <p:nvPicPr>
          <p:cNvPr id="11" name="Graphic 10" descr="Heart with pulse with solid fill">
            <a:extLst>
              <a:ext uri="{FF2B5EF4-FFF2-40B4-BE49-F238E27FC236}">
                <a16:creationId xmlns:a16="http://schemas.microsoft.com/office/drawing/2014/main" id="{BF61AC36-1258-14F2-68AB-1AD772F0497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37303" y="1526743"/>
            <a:ext cx="621792" cy="621792"/>
          </a:xfrm>
          <a:prstGeom prst="rect">
            <a:avLst/>
          </a:prstGeom>
        </p:spPr>
      </p:pic>
    </p:spTree>
    <p:extLst>
      <p:ext uri="{BB962C8B-B14F-4D97-AF65-F5344CB8AC3E}">
        <p14:creationId xmlns:p14="http://schemas.microsoft.com/office/powerpoint/2010/main" val="6693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63504-E014-B0CF-C1F7-7F7B42508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C215C-8D72-C525-6851-51A75F0611B1}"/>
              </a:ext>
            </a:extLst>
          </p:cNvPr>
          <p:cNvSpPr>
            <a:spLocks noGrp="1"/>
          </p:cNvSpPr>
          <p:nvPr>
            <p:ph type="title"/>
          </p:nvPr>
        </p:nvSpPr>
        <p:spPr/>
        <p:txBody>
          <a:bodyPr>
            <a:normAutofit/>
          </a:bodyPr>
          <a:lstStyle/>
          <a:p>
            <a:r>
              <a:rPr lang="en-US" sz="3600"/>
              <a:t>E-bikes can help meet climate and economic goals, but need to scale</a:t>
            </a:r>
          </a:p>
        </p:txBody>
      </p:sp>
      <p:sp>
        <p:nvSpPr>
          <p:cNvPr id="3" name="Content Placeholder 2">
            <a:extLst>
              <a:ext uri="{FF2B5EF4-FFF2-40B4-BE49-F238E27FC236}">
                <a16:creationId xmlns:a16="http://schemas.microsoft.com/office/drawing/2014/main" id="{E1D80606-5819-309D-C09B-1F2D45C423D4}"/>
              </a:ext>
            </a:extLst>
          </p:cNvPr>
          <p:cNvSpPr>
            <a:spLocks noGrp="1"/>
          </p:cNvSpPr>
          <p:nvPr>
            <p:ph idx="1"/>
          </p:nvPr>
        </p:nvSpPr>
        <p:spPr/>
        <p:txBody>
          <a:bodyPr vert="horz" lIns="91440" tIns="45720" rIns="91440" bIns="45720" rtlCol="0" anchor="t">
            <a:normAutofit lnSpcReduction="10000"/>
          </a:bodyPr>
          <a:lstStyle/>
          <a:p>
            <a:r>
              <a:rPr lang="en-US"/>
              <a:t>We must transition to low-carbon transportation to achieve our climate goals</a:t>
            </a:r>
          </a:p>
          <a:p>
            <a:pPr lvl="1"/>
            <a:r>
              <a:rPr lang="en-US"/>
              <a:t>For the United States to enable a 1.5°C pathway, short-distance travel must be largely electrified and decarbonized by 2050.</a:t>
            </a:r>
          </a:p>
          <a:p>
            <a:pPr lvl="1"/>
            <a:r>
              <a:rPr lang="en-US"/>
              <a:t>Many car trips are short (under 5 miles) and electrifying even a portion of them would help cut air pollution and climate emissions.</a:t>
            </a:r>
          </a:p>
          <a:p>
            <a:pPr lvl="1"/>
            <a:r>
              <a:rPr lang="en-US"/>
              <a:t>E-bikes use a fraction of the energy of electric cars and require less space and infrastructure.</a:t>
            </a:r>
          </a:p>
          <a:p>
            <a:r>
              <a:rPr lang="en-US"/>
              <a:t>E-bikes are a popular solution, but expensive and out-of-reach for many</a:t>
            </a:r>
          </a:p>
          <a:p>
            <a:pPr lvl="1"/>
            <a:r>
              <a:rPr lang="en-US"/>
              <a:t>E-bikes can have high up-front costs and can be unnerving for people who do not have much experience with biking.</a:t>
            </a:r>
          </a:p>
          <a:p>
            <a:r>
              <a:rPr lang="en-US"/>
              <a:t>Fortunately, e-bike education and incentive programs can help</a:t>
            </a:r>
          </a:p>
        </p:txBody>
      </p:sp>
      <p:sp>
        <p:nvSpPr>
          <p:cNvPr id="6" name="Rounded Rectangle 2">
            <a:extLst>
              <a:ext uri="{FF2B5EF4-FFF2-40B4-BE49-F238E27FC236}">
                <a16:creationId xmlns:a16="http://schemas.microsoft.com/office/drawing/2014/main" id="{B24CD1EA-5E8C-7BAB-21F4-A4A88AA96773}"/>
              </a:ext>
            </a:extLst>
          </p:cNvPr>
          <p:cNvSpPr/>
          <p:nvPr/>
        </p:nvSpPr>
        <p:spPr>
          <a:xfrm>
            <a:off x="10053587" y="-142557"/>
            <a:ext cx="2653479" cy="1647187"/>
          </a:xfrm>
          <a:prstGeom prst="roundRect">
            <a:avLst/>
          </a:prstGeom>
          <a:solidFill>
            <a:schemeClr val="bg1">
              <a:lumMod val="5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400">
              <a:defRPr/>
            </a:pPr>
            <a:r>
              <a:rPr lang="en-US" sz="1200" b="1" u="sng">
                <a:solidFill>
                  <a:srgbClr val="FFFFFF"/>
                </a:solidFill>
                <a:latin typeface="Arial" panose="020B0604020202020204" pitchFamily="34" charset="0"/>
                <a:cs typeface="Arial" panose="020B0604020202020204" pitchFamily="34" charset="0"/>
              </a:rPr>
              <a:t>Instructions:</a:t>
            </a:r>
          </a:p>
          <a:p>
            <a:pPr marL="228600" lvl="0" indent="-228600" defTabSz="914400">
              <a:buFontTx/>
              <a:buAutoNum type="arabicPeriod"/>
              <a:defRPr/>
            </a:pPr>
            <a:r>
              <a:rPr lang="en-US" sz="1200">
                <a:solidFill>
                  <a:srgbClr val="FFFFFF"/>
                </a:solidFill>
                <a:latin typeface="Arial" panose="020B0604020202020204" pitchFamily="34" charset="0"/>
                <a:cs typeface="Arial" panose="020B0604020202020204" pitchFamily="34" charset="0"/>
              </a:rPr>
              <a:t>Read through the barriers on the slide and in the notes. Select the barriers that are most relevant for the stakeholder audience you are presenting to. </a:t>
            </a:r>
          </a:p>
        </p:txBody>
      </p:sp>
    </p:spTree>
    <p:extLst>
      <p:ext uri="{BB962C8B-B14F-4D97-AF65-F5344CB8AC3E}">
        <p14:creationId xmlns:p14="http://schemas.microsoft.com/office/powerpoint/2010/main" val="54740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F1F1EEF-35D0-4FB8-A9BA-A5C931F2FE3A}"/>
              </a:ext>
            </a:extLst>
          </p:cNvPr>
          <p:cNvGrpSpPr/>
          <p:nvPr/>
        </p:nvGrpSpPr>
        <p:grpSpPr>
          <a:xfrm>
            <a:off x="1099685" y="2311874"/>
            <a:ext cx="9992627" cy="837083"/>
            <a:chOff x="1099686" y="2278789"/>
            <a:chExt cx="9992627" cy="837083"/>
          </a:xfrm>
        </p:grpSpPr>
        <p:sp>
          <p:nvSpPr>
            <p:cNvPr id="20" name="TextBox 17">
              <a:extLst>
                <a:ext uri="{FF2B5EF4-FFF2-40B4-BE49-F238E27FC236}">
                  <a16:creationId xmlns:a16="http://schemas.microsoft.com/office/drawing/2014/main" id="{A948FCB1-2107-4B3D-9211-C317D1DFC848}"/>
                </a:ext>
              </a:extLst>
            </p:cNvPr>
            <p:cNvSpPr txBox="1"/>
            <p:nvPr/>
          </p:nvSpPr>
          <p:spPr bwMode="gray">
            <a:xfrm>
              <a:off x="1099686" y="2278790"/>
              <a:ext cx="129818" cy="837082"/>
            </a:xfrm>
            <a:prstGeom prst="rect">
              <a:avLst/>
            </a:prstGeom>
            <a:solidFill>
              <a:schemeClr val="bg1">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16">
              <a:extLst>
                <a:ext uri="{FF2B5EF4-FFF2-40B4-BE49-F238E27FC236}">
                  <a16:creationId xmlns:a16="http://schemas.microsoft.com/office/drawing/2014/main" id="{0DF023F4-6F1D-4ADA-AAC0-E33125C8A016}"/>
                </a:ext>
              </a:extLst>
            </p:cNvPr>
            <p:cNvSpPr txBox="1"/>
            <p:nvPr/>
          </p:nvSpPr>
          <p:spPr bwMode="gray">
            <a:xfrm>
              <a:off x="1305399" y="2278789"/>
              <a:ext cx="9786914" cy="837083"/>
            </a:xfrm>
            <a:prstGeom prst="rect">
              <a:avLst/>
            </a:prstGeom>
            <a:solidFill>
              <a:schemeClr val="bg1">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a:ea typeface="+mn-ea"/>
                  <a:cs typeface="Arial"/>
                </a:rPr>
                <a:t>Local Government’s Heat Pump Priority</a:t>
              </a:r>
            </a:p>
          </p:txBody>
        </p:sp>
      </p:grpSp>
      <p:sp>
        <p:nvSpPr>
          <p:cNvPr id="2" name="Title 1">
            <a:extLst>
              <a:ext uri="{FF2B5EF4-FFF2-40B4-BE49-F238E27FC236}">
                <a16:creationId xmlns:a16="http://schemas.microsoft.com/office/drawing/2014/main" id="{4B9216B4-64F5-4147-8DFF-8E1EEF92DB52}"/>
              </a:ext>
            </a:extLst>
          </p:cNvPr>
          <p:cNvSpPr>
            <a:spLocks noGrp="1"/>
          </p:cNvSpPr>
          <p:nvPr>
            <p:ph type="title"/>
          </p:nvPr>
        </p:nvSpPr>
        <p:spPr/>
        <p:txBody>
          <a:bodyPr/>
          <a:lstStyle/>
          <a:p>
            <a:r>
              <a:rPr lang="en-US">
                <a:solidFill>
                  <a:srgbClr val="003B63"/>
                </a:solidFill>
              </a:rPr>
              <a:t>Agenda</a:t>
            </a:r>
          </a:p>
        </p:txBody>
      </p:sp>
      <p:grpSp>
        <p:nvGrpSpPr>
          <p:cNvPr id="5" name="Group 4">
            <a:extLst>
              <a:ext uri="{FF2B5EF4-FFF2-40B4-BE49-F238E27FC236}">
                <a16:creationId xmlns:a16="http://schemas.microsoft.com/office/drawing/2014/main" id="{286B9CD8-0E84-438A-9FE3-140CC872B4ED}"/>
              </a:ext>
            </a:extLst>
          </p:cNvPr>
          <p:cNvGrpSpPr/>
          <p:nvPr/>
        </p:nvGrpSpPr>
        <p:grpSpPr>
          <a:xfrm>
            <a:off x="1099686" y="3235638"/>
            <a:ext cx="9992626" cy="840770"/>
            <a:chOff x="1099686" y="3235638"/>
            <a:chExt cx="9992626" cy="840770"/>
          </a:xfrm>
        </p:grpSpPr>
        <p:sp>
          <p:nvSpPr>
            <p:cNvPr id="7" name="TextBox 13">
              <a:extLst>
                <a:ext uri="{FF2B5EF4-FFF2-40B4-BE49-F238E27FC236}">
                  <a16:creationId xmlns:a16="http://schemas.microsoft.com/office/drawing/2014/main" id="{7A6DD063-9759-4001-B98A-F7A988578753}"/>
                </a:ext>
              </a:extLst>
            </p:cNvPr>
            <p:cNvSpPr txBox="1"/>
            <p:nvPr/>
          </p:nvSpPr>
          <p:spPr bwMode="gray">
            <a:xfrm>
              <a:off x="1099686" y="3235638"/>
              <a:ext cx="129818" cy="840770"/>
            </a:xfrm>
            <a:prstGeom prst="rect">
              <a:avLst/>
            </a:prstGeom>
            <a:solidFill>
              <a:schemeClr val="tx2"/>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A8FD0C7-5E8D-429C-BC7E-FA35BCC36443}"/>
                </a:ext>
              </a:extLst>
            </p:cNvPr>
            <p:cNvSpPr txBox="1"/>
            <p:nvPr/>
          </p:nvSpPr>
          <p:spPr bwMode="gray">
            <a:xfrm>
              <a:off x="1305399" y="3235638"/>
              <a:ext cx="9786913" cy="840770"/>
            </a:xfrm>
            <a:prstGeom prst="rect">
              <a:avLst/>
            </a:prstGeom>
            <a:solidFill>
              <a:schemeClr val="tx2"/>
            </a:solidFill>
            <a:ln>
              <a:noFill/>
            </a:ln>
          </p:spPr>
          <p:txBody>
            <a:bodyPr wrap="square" lIns="73152" tIns="0" rIns="73152" bIns="0" rtlCol="0" anchor="ctr" anchorCtr="0">
              <a:noAutofit/>
            </a:bodyPr>
            <a:lstStyle>
              <a:defPPr marR="0" lvl="0" algn="l" rtl="0">
                <a:lnSpc>
                  <a:spcPct val="100000"/>
                </a:lnSpc>
                <a:spcBef>
                  <a:spcPts val="0"/>
                </a:spcBef>
                <a:spcAft>
                  <a:spcPts val="0"/>
                </a:spcAft>
              </a:defPPr>
              <a:lvl1pPr>
                <a:defRPr sz="24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Benefits and Challenges of E-Bike Incentive Programs</a:t>
              </a:r>
            </a:p>
          </p:txBody>
        </p:sp>
      </p:grpSp>
      <p:grpSp>
        <p:nvGrpSpPr>
          <p:cNvPr id="3" name="Group 2">
            <a:extLst>
              <a:ext uri="{FF2B5EF4-FFF2-40B4-BE49-F238E27FC236}">
                <a16:creationId xmlns:a16="http://schemas.microsoft.com/office/drawing/2014/main" id="{0648B81A-D300-410B-A3B3-D89C29DC67DF}"/>
              </a:ext>
            </a:extLst>
          </p:cNvPr>
          <p:cNvGrpSpPr/>
          <p:nvPr/>
        </p:nvGrpSpPr>
        <p:grpSpPr>
          <a:xfrm>
            <a:off x="1099685" y="2314198"/>
            <a:ext cx="9992627" cy="837083"/>
            <a:chOff x="1099686" y="2278789"/>
            <a:chExt cx="9992627" cy="837083"/>
          </a:xfrm>
          <a:solidFill>
            <a:schemeClr val="accent2"/>
          </a:solidFill>
        </p:grpSpPr>
        <p:sp>
          <p:nvSpPr>
            <p:cNvPr id="11" name="TextBox 17">
              <a:extLst>
                <a:ext uri="{FF2B5EF4-FFF2-40B4-BE49-F238E27FC236}">
                  <a16:creationId xmlns:a16="http://schemas.microsoft.com/office/drawing/2014/main" id="{31665263-4993-4430-83D1-2E4DFB561A4B}"/>
                </a:ext>
              </a:extLst>
            </p:cNvPr>
            <p:cNvSpPr txBox="1"/>
            <p:nvPr/>
          </p:nvSpPr>
          <p:spPr bwMode="gray">
            <a:xfrm>
              <a:off x="1099686" y="2278790"/>
              <a:ext cx="129818" cy="837082"/>
            </a:xfrm>
            <a:prstGeom prst="rect">
              <a:avLst/>
            </a:prstGeom>
            <a:solidFill>
              <a:schemeClr val="bg2">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12" name="TextBox 16">
              <a:extLst>
                <a:ext uri="{FF2B5EF4-FFF2-40B4-BE49-F238E27FC236}">
                  <a16:creationId xmlns:a16="http://schemas.microsoft.com/office/drawing/2014/main" id="{A5940861-7A5F-45EA-8507-32EA741E1340}"/>
                </a:ext>
              </a:extLst>
            </p:cNvPr>
            <p:cNvSpPr txBox="1"/>
            <p:nvPr/>
          </p:nvSpPr>
          <p:spPr bwMode="gray">
            <a:xfrm>
              <a:off x="1305399" y="2278789"/>
              <a:ext cx="9786914" cy="837083"/>
            </a:xfrm>
            <a:prstGeom prst="rect">
              <a:avLst/>
            </a:prstGeom>
            <a:solidFill>
              <a:schemeClr val="bg2">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effectLst/>
                  <a:uLnTx/>
                  <a:uFillTx/>
                  <a:latin typeface="Arial"/>
                  <a:ea typeface="+mn-ea"/>
                  <a:cs typeface="Arial"/>
                </a:rPr>
                <a:t>Local Government’s E-Bike Program Priority</a:t>
              </a:r>
            </a:p>
          </p:txBody>
        </p:sp>
      </p:grpSp>
      <p:grpSp>
        <p:nvGrpSpPr>
          <p:cNvPr id="6" name="Group 5">
            <a:extLst>
              <a:ext uri="{FF2B5EF4-FFF2-40B4-BE49-F238E27FC236}">
                <a16:creationId xmlns:a16="http://schemas.microsoft.com/office/drawing/2014/main" id="{7AA81BBA-58B5-4711-9C0C-45E17A22A544}"/>
              </a:ext>
            </a:extLst>
          </p:cNvPr>
          <p:cNvGrpSpPr/>
          <p:nvPr/>
        </p:nvGrpSpPr>
        <p:grpSpPr>
          <a:xfrm>
            <a:off x="1099687" y="4196174"/>
            <a:ext cx="9992626" cy="840770"/>
            <a:chOff x="1099687" y="4196174"/>
            <a:chExt cx="9992626" cy="840770"/>
          </a:xfrm>
        </p:grpSpPr>
        <p:sp>
          <p:nvSpPr>
            <p:cNvPr id="9" name="TextBox 13">
              <a:extLst>
                <a:ext uri="{FF2B5EF4-FFF2-40B4-BE49-F238E27FC236}">
                  <a16:creationId xmlns:a16="http://schemas.microsoft.com/office/drawing/2014/main" id="{47D8EC92-68EF-4514-B16C-2C2FF702960D}"/>
                </a:ext>
              </a:extLst>
            </p:cNvPr>
            <p:cNvSpPr txBox="1"/>
            <p:nvPr/>
          </p:nvSpPr>
          <p:spPr bwMode="gray">
            <a:xfrm>
              <a:off x="1099687" y="4196174"/>
              <a:ext cx="129818" cy="840770"/>
            </a:xfrm>
            <a:prstGeom prst="rect">
              <a:avLst/>
            </a:prstGeom>
            <a:solidFill>
              <a:schemeClr val="bg1">
                <a:lumMod val="95000"/>
              </a:schemeClr>
            </a:solidFill>
            <a:ln>
              <a:noFill/>
            </a:ln>
          </p:spPr>
          <p:txBody>
            <a:bodyPr wrap="square" lIns="73152" tIns="0" rIns="73152"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8075ED8F-2470-4F40-B68F-A915D22814C0}"/>
                </a:ext>
              </a:extLst>
            </p:cNvPr>
            <p:cNvSpPr txBox="1"/>
            <p:nvPr/>
          </p:nvSpPr>
          <p:spPr bwMode="gray">
            <a:xfrm>
              <a:off x="1305400" y="4196174"/>
              <a:ext cx="9786913" cy="840770"/>
            </a:xfrm>
            <a:prstGeom prst="rect">
              <a:avLst/>
            </a:prstGeom>
            <a:solidFill>
              <a:schemeClr val="bg1">
                <a:lumMod val="95000"/>
              </a:schemeClr>
            </a:solidFill>
            <a:ln>
              <a:noFill/>
            </a:ln>
          </p:spPr>
          <p:txBody>
            <a:bodyPr wrap="square" lIns="73152" tIns="0" rIns="73152" bIns="0" rtlCol="0" anchor="ctr" anchorCtr="0">
              <a:noAutofit/>
            </a:bodyPr>
            <a:lstStyle>
              <a:defPPr marR="0" lvl="0" algn="l" rtl="0">
                <a:lnSpc>
                  <a:spcPct val="100000"/>
                </a:lnSpc>
                <a:spcBef>
                  <a:spcPts val="0"/>
                </a:spcBef>
                <a:spcAft>
                  <a:spcPts val="0"/>
                </a:spcAft>
              </a:defPPr>
              <a:lvl1pPr>
                <a:defRPr sz="24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Discussing Potential Partner Roles</a:t>
              </a:r>
            </a:p>
          </p:txBody>
        </p:sp>
      </p:grpSp>
    </p:spTree>
    <p:extLst>
      <p:ext uri="{BB962C8B-B14F-4D97-AF65-F5344CB8AC3E}">
        <p14:creationId xmlns:p14="http://schemas.microsoft.com/office/powerpoint/2010/main" val="208241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78F5-53F6-48B3-B0B1-4645732CDD0C}"/>
              </a:ext>
            </a:extLst>
          </p:cNvPr>
          <p:cNvSpPr>
            <a:spLocks noGrp="1"/>
          </p:cNvSpPr>
          <p:nvPr>
            <p:ph type="title"/>
          </p:nvPr>
        </p:nvSpPr>
        <p:spPr>
          <a:xfrm>
            <a:off x="255331" y="224452"/>
            <a:ext cx="11742037" cy="1325563"/>
          </a:xfrm>
        </p:spPr>
        <p:txBody>
          <a:bodyPr>
            <a:normAutofit/>
          </a:bodyPr>
          <a:lstStyle/>
          <a:p>
            <a:r>
              <a:rPr lang="en-US" sz="3600"/>
              <a:t>E-bike rebate programs seek to accelerate e-bike adoption by lowering the cost of ownership and increasing familiarity</a:t>
            </a:r>
          </a:p>
        </p:txBody>
      </p:sp>
      <p:sp>
        <p:nvSpPr>
          <p:cNvPr id="4" name="TextBox 3">
            <a:extLst>
              <a:ext uri="{FF2B5EF4-FFF2-40B4-BE49-F238E27FC236}">
                <a16:creationId xmlns:a16="http://schemas.microsoft.com/office/drawing/2014/main" id="{C2CE910D-7EEE-4A7D-A0CE-D05FB37A56AF}"/>
              </a:ext>
            </a:extLst>
          </p:cNvPr>
          <p:cNvSpPr txBox="1"/>
          <p:nvPr/>
        </p:nvSpPr>
        <p:spPr>
          <a:xfrm>
            <a:off x="367553" y="1550015"/>
            <a:ext cx="11456894" cy="510778"/>
          </a:xfrm>
          <a:prstGeom prst="roundRect">
            <a:avLst/>
          </a:prstGeom>
          <a:solidFill>
            <a:schemeClr val="accent1"/>
          </a:solidFill>
          <a:ln>
            <a:solidFill>
              <a:schemeClr val="accent1"/>
            </a:solidFill>
          </a:ln>
        </p:spPr>
        <p:txBody>
          <a:bodyPr wrap="square" rtlCol="0">
            <a:spAutoFit/>
          </a:bodyPr>
          <a:lstStyle/>
          <a:p>
            <a:pPr algn="ctr"/>
            <a:r>
              <a:rPr lang="en-US" sz="2400" b="1">
                <a:solidFill>
                  <a:schemeClr val="bg1"/>
                </a:solidFill>
              </a:rPr>
              <a:t>These elements can help to accelerate e-bike adoption through a streamlined process </a:t>
            </a:r>
          </a:p>
        </p:txBody>
      </p:sp>
      <p:sp>
        <p:nvSpPr>
          <p:cNvPr id="6" name="Rectangle: Rounded Corners 5">
            <a:extLst>
              <a:ext uri="{FF2B5EF4-FFF2-40B4-BE49-F238E27FC236}">
                <a16:creationId xmlns:a16="http://schemas.microsoft.com/office/drawing/2014/main" id="{9F2EE35E-3C1E-418A-8B8E-81E10171D8F6}"/>
              </a:ext>
            </a:extLst>
          </p:cNvPr>
          <p:cNvSpPr/>
          <p:nvPr/>
        </p:nvSpPr>
        <p:spPr>
          <a:xfrm>
            <a:off x="878542" y="2517950"/>
            <a:ext cx="3048000" cy="377873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Community Outreach</a:t>
            </a:r>
            <a:br>
              <a:rPr lang="en-US" sz="2600" b="1"/>
            </a:br>
            <a:r>
              <a:rPr lang="en-US" sz="2000"/>
              <a:t>Educating community members about the benefits and sharing the process to participate in the program</a:t>
            </a:r>
          </a:p>
        </p:txBody>
      </p:sp>
      <p:sp>
        <p:nvSpPr>
          <p:cNvPr id="8" name="Rectangle: Rounded Corners 7">
            <a:extLst>
              <a:ext uri="{FF2B5EF4-FFF2-40B4-BE49-F238E27FC236}">
                <a16:creationId xmlns:a16="http://schemas.microsoft.com/office/drawing/2014/main" id="{C09AE237-AE3C-4C8E-BEA3-C7043BA4A608}"/>
              </a:ext>
            </a:extLst>
          </p:cNvPr>
          <p:cNvSpPr/>
          <p:nvPr/>
        </p:nvSpPr>
        <p:spPr>
          <a:xfrm>
            <a:off x="4580965" y="2520463"/>
            <a:ext cx="3048000" cy="377873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Bike Shop Engagement</a:t>
            </a:r>
          </a:p>
          <a:p>
            <a:pPr algn="ctr"/>
            <a:r>
              <a:rPr lang="en-US" sz="2000"/>
              <a:t>Promoting the program and providing education to participants about e-bike use and safety</a:t>
            </a:r>
          </a:p>
        </p:txBody>
      </p:sp>
      <p:sp>
        <p:nvSpPr>
          <p:cNvPr id="9" name="Rectangle: Rounded Corners 8">
            <a:extLst>
              <a:ext uri="{FF2B5EF4-FFF2-40B4-BE49-F238E27FC236}">
                <a16:creationId xmlns:a16="http://schemas.microsoft.com/office/drawing/2014/main" id="{39C01098-C540-41A8-910E-2E3DB0D11E4A}"/>
              </a:ext>
            </a:extLst>
          </p:cNvPr>
          <p:cNvSpPr/>
          <p:nvPr/>
        </p:nvSpPr>
        <p:spPr>
          <a:xfrm>
            <a:off x="8265460" y="2517951"/>
            <a:ext cx="3048000" cy="377873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Identifying Funding</a:t>
            </a:r>
          </a:p>
          <a:p>
            <a:pPr algn="ctr"/>
            <a:r>
              <a:rPr lang="en-US" sz="2000"/>
              <a:t>Expanding access to rebates by lowering the cost of owning an e-bike</a:t>
            </a:r>
          </a:p>
        </p:txBody>
      </p:sp>
      <p:pic>
        <p:nvPicPr>
          <p:cNvPr id="5" name="Graphic 4" descr="Connections with solid fill">
            <a:extLst>
              <a:ext uri="{FF2B5EF4-FFF2-40B4-BE49-F238E27FC236}">
                <a16:creationId xmlns:a16="http://schemas.microsoft.com/office/drawing/2014/main" id="{584F3D9B-8416-4D16-8041-5E0C7AA22F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5342" y="2512087"/>
            <a:ext cx="914400" cy="914400"/>
          </a:xfrm>
          <a:prstGeom prst="rect">
            <a:avLst/>
          </a:prstGeom>
        </p:spPr>
      </p:pic>
      <p:pic>
        <p:nvPicPr>
          <p:cNvPr id="10" name="Graphic 9" descr="Store with solid fill">
            <a:extLst>
              <a:ext uri="{FF2B5EF4-FFF2-40B4-BE49-F238E27FC236}">
                <a16:creationId xmlns:a16="http://schemas.microsoft.com/office/drawing/2014/main" id="{4444FAE9-437A-4E81-9968-10D33423C94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47765" y="2520463"/>
            <a:ext cx="914400" cy="914400"/>
          </a:xfrm>
          <a:prstGeom prst="rect">
            <a:avLst/>
          </a:prstGeom>
        </p:spPr>
      </p:pic>
      <p:pic>
        <p:nvPicPr>
          <p:cNvPr id="12" name="Graphic 11" descr="Money with solid fill">
            <a:extLst>
              <a:ext uri="{FF2B5EF4-FFF2-40B4-BE49-F238E27FC236}">
                <a16:creationId xmlns:a16="http://schemas.microsoft.com/office/drawing/2014/main" id="{D059350C-3624-4BF2-87E3-834028B12C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188" y="2506224"/>
            <a:ext cx="914400" cy="914400"/>
          </a:xfrm>
          <a:prstGeom prst="rect">
            <a:avLst/>
          </a:prstGeom>
        </p:spPr>
      </p:pic>
      <p:sp>
        <p:nvSpPr>
          <p:cNvPr id="11" name="Rounded Rectangle 2">
            <a:extLst>
              <a:ext uri="{FF2B5EF4-FFF2-40B4-BE49-F238E27FC236}">
                <a16:creationId xmlns:a16="http://schemas.microsoft.com/office/drawing/2014/main" id="{759EDC69-38CB-4FA9-A054-DD8C77485DCF}"/>
              </a:ext>
            </a:extLst>
          </p:cNvPr>
          <p:cNvSpPr/>
          <p:nvPr/>
        </p:nvSpPr>
        <p:spPr>
          <a:xfrm>
            <a:off x="10363275" y="-409362"/>
            <a:ext cx="2357444" cy="1458428"/>
          </a:xfrm>
          <a:prstGeom prst="roundRect">
            <a:avLst/>
          </a:prstGeom>
          <a:solidFill>
            <a:schemeClr val="bg1">
              <a:lumMod val="5000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Instructions: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Modify the slide to best fit solutions you are considering and that speak to the partner’s motivations.  </a:t>
            </a:r>
          </a:p>
        </p:txBody>
      </p:sp>
    </p:spTree>
    <p:extLst>
      <p:ext uri="{BB962C8B-B14F-4D97-AF65-F5344CB8AC3E}">
        <p14:creationId xmlns:p14="http://schemas.microsoft.com/office/powerpoint/2010/main" val="3782873032"/>
      </p:ext>
    </p:extLst>
  </p:cSld>
  <p:clrMapOvr>
    <a:masterClrMapping/>
  </p:clrMapOvr>
</p:sld>
</file>

<file path=ppt/theme/theme1.xml><?xml version="1.0" encoding="utf-8"?>
<a:theme xmlns:a="http://schemas.openxmlformats.org/drawingml/2006/main" name="Office Theme">
  <a:themeElements>
    <a:clrScheme name="RMI">
      <a:dk1>
        <a:srgbClr val="000000"/>
      </a:dk1>
      <a:lt1>
        <a:srgbClr val="FFFFFF"/>
      </a:lt1>
      <a:dk2>
        <a:srgbClr val="003B63"/>
      </a:dk2>
      <a:lt2>
        <a:srgbClr val="FFFFFF"/>
      </a:lt2>
      <a:accent1>
        <a:srgbClr val="45CFCC"/>
      </a:accent1>
      <a:accent2>
        <a:srgbClr val="003A62"/>
      </a:accent2>
      <a:accent3>
        <a:srgbClr val="00CC66"/>
      </a:accent3>
      <a:accent4>
        <a:srgbClr val="828AA3"/>
      </a:accent4>
      <a:accent5>
        <a:srgbClr val="F7E545"/>
      </a:accent5>
      <a:accent6>
        <a:srgbClr val="FF3B20"/>
      </a:accent6>
      <a:hlink>
        <a:srgbClr val="45CFCC"/>
      </a:hlink>
      <a:folHlink>
        <a:srgbClr val="00CC66"/>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ectrify Pitch Deck" id="{71C0BE2A-434E-46DF-B820-B8D9205F0A5C}" vid="{414885AD-6FEB-4CC1-8A91-03CE1C3B4A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9DE247784EB42885725D96664AC5A" ma:contentTypeVersion="14" ma:contentTypeDescription="Create a new document." ma:contentTypeScope="" ma:versionID="edb50c3ff887306e7cf74b02a1906ead">
  <xsd:schema xmlns:xsd="http://www.w3.org/2001/XMLSchema" xmlns:xs="http://www.w3.org/2001/XMLSchema" xmlns:p="http://schemas.microsoft.com/office/2006/metadata/properties" xmlns:ns2="accab4bb-8348-400f-8d99-f93a6566d2c1" xmlns:ns3="a1df9832-fa29-4d0b-8301-c5ccf72ca850" xmlns:ns4="de8f42c2-9f31-4b9f-bf16-af09fa755c2a" targetNamespace="http://schemas.microsoft.com/office/2006/metadata/properties" ma:root="true" ma:fieldsID="3139b0b0c1d8f4f688e6bae998a036a7" ns2:_="" ns3:_="" ns4:_="">
    <xsd:import namespace="accab4bb-8348-400f-8d99-f93a6566d2c1"/>
    <xsd:import namespace="a1df9832-fa29-4d0b-8301-c5ccf72ca850"/>
    <xsd:import namespace="de8f42c2-9f31-4b9f-bf16-af09fa755c2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ab4bb-8348-400f-8d99-f93a6566d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8ca830c-a034-4168-b956-d7763e68b61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f9832-fa29-4d0b-8301-c5ccf72ca85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d087c7-69f6-4a3b-9590-7d3e8ef9f797}" ma:internalName="TaxCatchAll" ma:showField="CatchAllData" ma:web="de8f42c2-9f31-4b9f-bf16-af09fa755c2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8f42c2-9f31-4b9f-bf16-af09fa7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1df9832-fa29-4d0b-8301-c5ccf72ca850" xsi:nil="true"/>
    <lcf76f155ced4ddcb4097134ff3c332f xmlns="accab4bb-8348-400f-8d99-f93a6566d2c1">
      <Terms xmlns="http://schemas.microsoft.com/office/infopath/2007/PartnerControls"/>
    </lcf76f155ced4ddcb4097134ff3c332f>
    <SharedWithUsers xmlns="de8f42c2-9f31-4b9f-bf16-af09fa755c2a">
      <UserInfo>
        <DisplayName>Duncan Kay</DisplayName>
        <AccountId>169</AccountId>
        <AccountType/>
      </UserInfo>
    </SharedWithUsers>
  </documentManagement>
</p:properties>
</file>

<file path=customXml/itemProps1.xml><?xml version="1.0" encoding="utf-8"?>
<ds:datastoreItem xmlns:ds="http://schemas.openxmlformats.org/officeDocument/2006/customXml" ds:itemID="{15251BF5-041E-43DF-9467-48FA84BBBA8F}">
  <ds:schemaRefs>
    <ds:schemaRef ds:uri="a1df9832-fa29-4d0b-8301-c5ccf72ca850"/>
    <ds:schemaRef ds:uri="accab4bb-8348-400f-8d99-f93a6566d2c1"/>
    <ds:schemaRef ds:uri="de8f42c2-9f31-4b9f-bf16-af09fa755c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2E6429-0A20-422A-8DD2-35FBC791C69C}">
  <ds:schemaRefs>
    <ds:schemaRef ds:uri="http://schemas.microsoft.com/sharepoint/v3/contenttype/forms"/>
  </ds:schemaRefs>
</ds:datastoreItem>
</file>

<file path=customXml/itemProps3.xml><?xml version="1.0" encoding="utf-8"?>
<ds:datastoreItem xmlns:ds="http://schemas.openxmlformats.org/officeDocument/2006/customXml" ds:itemID="{B3939EFC-8B04-4DF9-A1A8-87C9FB2A91EE}">
  <ds:schemaRefs>
    <ds:schemaRef ds:uri="a1df9832-fa29-4d0b-8301-c5ccf72ca850"/>
    <ds:schemaRef ds:uri="accab4bb-8348-400f-8d99-f93a6566d2c1"/>
    <ds:schemaRef ds:uri="de8f42c2-9f31-4b9f-bf16-af09fa755c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14</Notes>
  <HiddenSlides>2</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E-Bike Rebate Pitch Deck Template for Engaging with Key Partners Last Updated XX/XX/2025  If you have suggestions or comments, please contact Bryn Grunwald at bgrunwald@rmi.org</vt:lpstr>
      <vt:lpstr>Pitch Deck Template Guidance</vt:lpstr>
      <vt:lpstr>[Stakeholder Type] Roles in [City/County]’s E-Bike Incentive Program  [Date],[Year]</vt:lpstr>
      <vt:lpstr>Agenda</vt:lpstr>
      <vt:lpstr>[City/County]’s climate action plan prioritizes transportation electrification and mode shift</vt:lpstr>
      <vt:lpstr>E-bikes are a critical transportation electrification solution and bring many local and individual benefits</vt:lpstr>
      <vt:lpstr>E-bikes can help meet climate and economic goals, but need to scale</vt:lpstr>
      <vt:lpstr>Agenda</vt:lpstr>
      <vt:lpstr>E-bike rebate programs seek to accelerate e-bike adoption by lowering the cost of ownership and increasing familiarity</vt:lpstr>
      <vt:lpstr>E-bike rebate programs include many benefits potentially in line with your organization’s mission</vt:lpstr>
      <vt:lpstr>We are at the start of a [X–Y] month process to prepare for launching our e-bike rebate program in [month]</vt:lpstr>
      <vt:lpstr>Agenda</vt:lpstr>
      <vt:lpstr>There are various roles your [organization/department] could play, depending on your interest and capacity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Sparrow</dc:creator>
  <cp:revision>4</cp:revision>
  <dcterms:created xsi:type="dcterms:W3CDTF">2020-12-10T14:38:29Z</dcterms:created>
  <dcterms:modified xsi:type="dcterms:W3CDTF">2025-06-26T18:20:32Z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0x0101005209DE247784EB42885725D96664AC5A</vt:lpwstr>
  </property>
  <property fmtid="{D5CDD505-2E9C-101B-9397-08002B2CF9AE}" pid="3" name="Order">
    <vt:r8>20100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Status">
    <vt:lpwstr/>
  </property>
  <property fmtid="{D5CDD505-2E9C-101B-9397-08002B2CF9AE}" pid="11" name="Program">
    <vt:lpwstr/>
  </property>
  <property fmtid="{D5CDD505-2E9C-101B-9397-08002B2CF9AE}" pid="12" name="Technology">
    <vt:lpwstr>5;#None chosen|167b4b46-1305-4f1c-ae8d-d28783621603</vt:lpwstr>
  </property>
  <property fmtid="{D5CDD505-2E9C-101B-9397-08002B2CF9AE}" pid="13" name="Countries Impacted">
    <vt:lpwstr>4;#United States|e78c81d2-f77a-4423-bced-88c0de1115e6</vt:lpwstr>
  </property>
  <property fmtid="{D5CDD505-2E9C-101B-9397-08002B2CF9AE}" pid="14" name="Legal Designation">
    <vt:lpwstr>2;#Confidential - project team use only|54d3cecb-33d6-4e58-8a62-4705f8ce86d9</vt:lpwstr>
  </property>
  <property fmtid="{D5CDD505-2E9C-101B-9397-08002B2CF9AE}" pid="15" name="Document Status">
    <vt:lpwstr>1;#Draft|1196e416-c1e2-46e4-892a-39f21fb650b4</vt:lpwstr>
  </property>
  <property fmtid="{D5CDD505-2E9C-101B-9397-08002B2CF9AE}" pid="16" name="Initiative">
    <vt:lpwstr/>
  </property>
  <property fmtid="{D5CDD505-2E9C-101B-9397-08002B2CF9AE}" pid="17" name="Project">
    <vt:lpwstr>Urban Transformation Big Bet</vt:lpwstr>
  </property>
  <property fmtid="{D5CDD505-2E9C-101B-9397-08002B2CF9AE}" pid="18" name="dbfa67d51dcf489fb2ec1a4466c380f5">
    <vt:lpwstr>Confidential - project team use only|54d3cecb-33d6-4e58-8a62-4705f8ce86d9</vt:lpwstr>
  </property>
  <property fmtid="{D5CDD505-2E9C-101B-9397-08002B2CF9AE}" pid="19" name="nbadbcaecc0a422da4cb56a491f5e8ac">
    <vt:lpwstr>None chosen|167b4b46-1305-4f1c-ae8d-d28783621603</vt:lpwstr>
  </property>
  <property fmtid="{D5CDD505-2E9C-101B-9397-08002B2CF9AE}" pid="20" name="na074a27545d489294425a46b2de6f42">
    <vt:lpwstr>United States|e78c81d2-f77a-4423-bced-88c0de1115e6</vt:lpwstr>
  </property>
  <property fmtid="{D5CDD505-2E9C-101B-9397-08002B2CF9AE}" pid="21" name="SharedWithUsers">
    <vt:lpwstr>169;#Duncan Kay</vt:lpwstr>
  </property>
  <property fmtid="{D5CDD505-2E9C-101B-9397-08002B2CF9AE}" pid="22" name="TaxCatchAll">
    <vt:lpwstr>5;#;#4;#;#2;#;#1;#</vt:lpwstr>
  </property>
  <property fmtid="{D5CDD505-2E9C-101B-9397-08002B2CF9AE}" pid="23" name="b95af63889e14385867e006018ff93dc">
    <vt:lpwstr>Draft|1196e416-c1e2-46e4-892a-39f21fb650b4</vt:lpwstr>
  </property>
  <property fmtid="{D5CDD505-2E9C-101B-9397-08002B2CF9AE}" pid="24" name="MediaServiceImageTags">
    <vt:lpwstr/>
  </property>
</Properties>
</file>