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7" r:id="rId5"/>
  </p:sldMasterIdLst>
  <p:notesMasterIdLst>
    <p:notesMasterId r:id="rId31"/>
  </p:notesMasterIdLst>
  <p:sldIdLst>
    <p:sldId id="290" r:id="rId6"/>
    <p:sldId id="416" r:id="rId7"/>
    <p:sldId id="420" r:id="rId8"/>
    <p:sldId id="305" r:id="rId9"/>
    <p:sldId id="259" r:id="rId10"/>
    <p:sldId id="294" r:id="rId11"/>
    <p:sldId id="295" r:id="rId12"/>
    <p:sldId id="296" r:id="rId13"/>
    <p:sldId id="297" r:id="rId14"/>
    <p:sldId id="298" r:id="rId15"/>
    <p:sldId id="299" r:id="rId16"/>
    <p:sldId id="385" r:id="rId17"/>
    <p:sldId id="364" r:id="rId18"/>
    <p:sldId id="406" r:id="rId19"/>
    <p:sldId id="401" r:id="rId20"/>
    <p:sldId id="407" r:id="rId21"/>
    <p:sldId id="410" r:id="rId22"/>
    <p:sldId id="412" r:id="rId23"/>
    <p:sldId id="343" r:id="rId24"/>
    <p:sldId id="413" r:id="rId25"/>
    <p:sldId id="414" r:id="rId26"/>
    <p:sldId id="415" r:id="rId27"/>
    <p:sldId id="417" r:id="rId28"/>
    <p:sldId id="418" r:id="rId29"/>
    <p:sldId id="419" r:id="rId30"/>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cob Corvidae" initials="" lastIdx="6" clrIdx="0"/>
  <p:cmAuthor id="1" name="Clare Shemeta" initials="" lastIdx="2" clrIdx="1"/>
  <p:cmAuthor id="2" name="Sneha Ayyagari" initials="SA" lastIdx="1" clrIdx="2">
    <p:extLst>
      <p:ext uri="{19B8F6BF-5375-455C-9EA6-DF929625EA0E}">
        <p15:presenceInfo xmlns:p15="http://schemas.microsoft.com/office/powerpoint/2012/main" userId="S::sayyagari@rmi.org::bd03556c-57c0-4b5a-9851-37e022f9cf2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D3661"/>
    <a:srgbClr val="EFECE8"/>
    <a:srgbClr val="A4C3DA"/>
    <a:srgbClr val="4388AC"/>
    <a:srgbClr val="427D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E9BD9BE-6285-41A6-8BD8-89AE0F4300B9}" v="6" dt="2019-09-24T17:28:47.1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15" autoAdjust="0"/>
    <p:restoredTop sz="84182"/>
  </p:normalViewPr>
  <p:slideViewPr>
    <p:cSldViewPr snapToGrid="0" snapToObjects="1">
      <p:cViewPr varScale="1">
        <p:scale>
          <a:sx n="72" d="100"/>
          <a:sy n="72" d="100"/>
        </p:scale>
        <p:origin x="1786" y="6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81" d="100"/>
          <a:sy n="81" d="100"/>
        </p:scale>
        <p:origin x="3088"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commentAuthors" Target="commentAuthors.xml"/><Relationship Id="rId37" Type="http://schemas.microsoft.com/office/2015/10/relationships/revisionInfo" Target="revisionInfo.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0A63A7-A7C3-4BD0-AE69-4DC0446F8FA4}" type="doc">
      <dgm:prSet loTypeId="urn:microsoft.com/office/officeart/2005/8/layout/process1" loCatId="process" qsTypeId="urn:microsoft.com/office/officeart/2005/8/quickstyle/simple1" qsCatId="simple" csTypeId="urn:microsoft.com/office/officeart/2005/8/colors/accent1_2" csCatId="accent1" phldr="1"/>
      <dgm:spPr/>
    </dgm:pt>
    <dgm:pt modelId="{47D1AF90-1DB7-4DD0-BEFF-B31337A47687}">
      <dgm:prSet phldrT="[Text]"/>
      <dgm:spPr/>
      <dgm:t>
        <a:bodyPr/>
        <a:lstStyle/>
        <a:p>
          <a:r>
            <a:rPr lang="en-US" dirty="0"/>
            <a:t>The Goal</a:t>
          </a:r>
        </a:p>
      </dgm:t>
    </dgm:pt>
    <dgm:pt modelId="{66C53B9F-9BD2-48C5-9CD1-AAD25FC178F6}" type="parTrans" cxnId="{15D0BF8E-D64D-4DAF-95AB-BCD73C6235BA}">
      <dgm:prSet/>
      <dgm:spPr/>
      <dgm:t>
        <a:bodyPr/>
        <a:lstStyle/>
        <a:p>
          <a:endParaRPr lang="en-US"/>
        </a:p>
      </dgm:t>
    </dgm:pt>
    <dgm:pt modelId="{7EEB46D1-C1A2-48B2-8342-ABC293ECAD17}" type="sibTrans" cxnId="{15D0BF8E-D64D-4DAF-95AB-BCD73C6235BA}">
      <dgm:prSet/>
      <dgm:spPr/>
      <dgm:t>
        <a:bodyPr/>
        <a:lstStyle/>
        <a:p>
          <a:endParaRPr lang="en-US" dirty="0"/>
        </a:p>
      </dgm:t>
    </dgm:pt>
    <dgm:pt modelId="{29706F36-2874-49C2-A6F3-1B7B5D2DED70}">
      <dgm:prSet phldrT="[Text]"/>
      <dgm:spPr/>
      <dgm:t>
        <a:bodyPr/>
        <a:lstStyle/>
        <a:p>
          <a:r>
            <a:rPr lang="en-US" dirty="0"/>
            <a:t>Local Context</a:t>
          </a:r>
        </a:p>
      </dgm:t>
    </dgm:pt>
    <dgm:pt modelId="{48F1F7A2-97AF-4585-BD64-8C224C716A74}" type="parTrans" cxnId="{D10175D7-BA19-4E66-B16D-16D0E7A339A7}">
      <dgm:prSet/>
      <dgm:spPr/>
      <dgm:t>
        <a:bodyPr/>
        <a:lstStyle/>
        <a:p>
          <a:endParaRPr lang="en-US"/>
        </a:p>
      </dgm:t>
    </dgm:pt>
    <dgm:pt modelId="{773A5DD5-E77B-4CB3-8EFB-C220919ED0CE}" type="sibTrans" cxnId="{D10175D7-BA19-4E66-B16D-16D0E7A339A7}">
      <dgm:prSet/>
      <dgm:spPr/>
      <dgm:t>
        <a:bodyPr/>
        <a:lstStyle/>
        <a:p>
          <a:endParaRPr lang="en-US" dirty="0"/>
        </a:p>
      </dgm:t>
    </dgm:pt>
    <dgm:pt modelId="{D476E068-9F04-4425-B2B0-DB60AB126FD3}">
      <dgm:prSet phldrT="[Text]"/>
      <dgm:spPr/>
      <dgm:t>
        <a:bodyPr/>
        <a:lstStyle/>
        <a:p>
          <a:r>
            <a:rPr lang="en-US" dirty="0"/>
            <a:t>Policy </a:t>
          </a:r>
          <a:r>
            <a:rPr lang="en-US"/>
            <a:t>Parameters</a:t>
          </a:r>
          <a:endParaRPr lang="en-US" dirty="0"/>
        </a:p>
      </dgm:t>
    </dgm:pt>
    <dgm:pt modelId="{D5F7AEA0-AF66-4146-8247-B873A3485EF5}" type="parTrans" cxnId="{CB1059C3-987B-435D-AD92-B0E80671669E}">
      <dgm:prSet/>
      <dgm:spPr/>
      <dgm:t>
        <a:bodyPr/>
        <a:lstStyle/>
        <a:p>
          <a:endParaRPr lang="en-US"/>
        </a:p>
      </dgm:t>
    </dgm:pt>
    <dgm:pt modelId="{403C1BAE-D065-472A-8DC0-A69B23659114}" type="sibTrans" cxnId="{CB1059C3-987B-435D-AD92-B0E80671669E}">
      <dgm:prSet/>
      <dgm:spPr/>
      <dgm:t>
        <a:bodyPr/>
        <a:lstStyle/>
        <a:p>
          <a:endParaRPr lang="en-US" dirty="0"/>
        </a:p>
      </dgm:t>
    </dgm:pt>
    <dgm:pt modelId="{6DB7E271-04FC-46DD-965A-4BEB997BCB2C}">
      <dgm:prSet phldrT="[Text]"/>
      <dgm:spPr/>
      <dgm:t>
        <a:bodyPr/>
        <a:lstStyle/>
        <a:p>
          <a:r>
            <a:rPr lang="en-US" dirty="0"/>
            <a:t>Preliminary Impact Calculation</a:t>
          </a:r>
        </a:p>
      </dgm:t>
    </dgm:pt>
    <dgm:pt modelId="{FAFFAEBA-FAD9-4AEF-A32D-D0387DEDACFF}" type="parTrans" cxnId="{2FA55C28-1F41-4D3E-A57E-1910A2C34BA2}">
      <dgm:prSet/>
      <dgm:spPr/>
      <dgm:t>
        <a:bodyPr/>
        <a:lstStyle/>
        <a:p>
          <a:endParaRPr lang="en-US"/>
        </a:p>
      </dgm:t>
    </dgm:pt>
    <dgm:pt modelId="{5D1DF3D0-D611-465A-8F26-30CA41329BF4}" type="sibTrans" cxnId="{2FA55C28-1F41-4D3E-A57E-1910A2C34BA2}">
      <dgm:prSet/>
      <dgm:spPr/>
      <dgm:t>
        <a:bodyPr/>
        <a:lstStyle/>
        <a:p>
          <a:endParaRPr lang="en-US"/>
        </a:p>
      </dgm:t>
    </dgm:pt>
    <dgm:pt modelId="{42C4BA11-3FD2-4465-BBC1-8E5C0C2242DB}">
      <dgm:prSet phldr="0"/>
      <dgm:spPr/>
      <dgm:t>
        <a:bodyPr/>
        <a:lstStyle/>
        <a:p>
          <a:pPr rtl="0"/>
          <a:r>
            <a:rPr lang="en-US" dirty="0">
              <a:latin typeface="Arial"/>
            </a:rPr>
            <a:t>Identify Stakeholders</a:t>
          </a:r>
        </a:p>
      </dgm:t>
    </dgm:pt>
    <dgm:pt modelId="{A80E20DF-7B9C-485A-904A-4813DE36BA42}" type="parTrans" cxnId="{FFFCCA1A-DFD3-4E56-83BF-FA17C28B0DC2}">
      <dgm:prSet/>
      <dgm:spPr/>
    </dgm:pt>
    <dgm:pt modelId="{6640018E-2C73-4351-92F7-D4C1E39DBE26}" type="sibTrans" cxnId="{FFFCCA1A-DFD3-4E56-83BF-FA17C28B0DC2}">
      <dgm:prSet/>
      <dgm:spPr/>
    </dgm:pt>
    <dgm:pt modelId="{85132A1B-BE92-4A5B-9EB4-8F73CDC8CD94}" type="pres">
      <dgm:prSet presAssocID="{3B0A63A7-A7C3-4BD0-AE69-4DC0446F8FA4}" presName="Name0" presStyleCnt="0">
        <dgm:presLayoutVars>
          <dgm:dir/>
          <dgm:resizeHandles val="exact"/>
        </dgm:presLayoutVars>
      </dgm:prSet>
      <dgm:spPr/>
    </dgm:pt>
    <dgm:pt modelId="{84F4CD1C-6DE1-4A19-AC31-624282B2CA99}" type="pres">
      <dgm:prSet presAssocID="{47D1AF90-1DB7-4DD0-BEFF-B31337A47687}" presName="node" presStyleLbl="node1" presStyleIdx="0" presStyleCnt="5">
        <dgm:presLayoutVars>
          <dgm:bulletEnabled val="1"/>
        </dgm:presLayoutVars>
      </dgm:prSet>
      <dgm:spPr/>
    </dgm:pt>
    <dgm:pt modelId="{B374C80A-3130-4610-9875-A83EE16A3F53}" type="pres">
      <dgm:prSet presAssocID="{7EEB46D1-C1A2-48B2-8342-ABC293ECAD17}" presName="sibTrans" presStyleLbl="sibTrans2D1" presStyleIdx="0" presStyleCnt="4"/>
      <dgm:spPr/>
    </dgm:pt>
    <dgm:pt modelId="{E2BF8E5D-5611-4F83-BC63-F082A268466F}" type="pres">
      <dgm:prSet presAssocID="{7EEB46D1-C1A2-48B2-8342-ABC293ECAD17}" presName="connectorText" presStyleLbl="sibTrans2D1" presStyleIdx="0" presStyleCnt="4"/>
      <dgm:spPr/>
    </dgm:pt>
    <dgm:pt modelId="{D58B5BC9-44D3-4F5C-8317-6AD0D770B1DF}" type="pres">
      <dgm:prSet presAssocID="{29706F36-2874-49C2-A6F3-1B7B5D2DED70}" presName="node" presStyleLbl="node1" presStyleIdx="1" presStyleCnt="5">
        <dgm:presLayoutVars>
          <dgm:bulletEnabled val="1"/>
        </dgm:presLayoutVars>
      </dgm:prSet>
      <dgm:spPr/>
    </dgm:pt>
    <dgm:pt modelId="{C285494E-24B7-4D88-944B-76356DF8F84F}" type="pres">
      <dgm:prSet presAssocID="{773A5DD5-E77B-4CB3-8EFB-C220919ED0CE}" presName="sibTrans" presStyleLbl="sibTrans2D1" presStyleIdx="1" presStyleCnt="4"/>
      <dgm:spPr/>
    </dgm:pt>
    <dgm:pt modelId="{972F8D87-81E0-4852-A93F-F8AB9A852331}" type="pres">
      <dgm:prSet presAssocID="{773A5DD5-E77B-4CB3-8EFB-C220919ED0CE}" presName="connectorText" presStyleLbl="sibTrans2D1" presStyleIdx="1" presStyleCnt="4"/>
      <dgm:spPr/>
    </dgm:pt>
    <dgm:pt modelId="{C641CBE5-6ABF-4B47-9CC8-E747E9E7BB25}" type="pres">
      <dgm:prSet presAssocID="{D476E068-9F04-4425-B2B0-DB60AB126FD3}" presName="node" presStyleLbl="node1" presStyleIdx="2" presStyleCnt="5">
        <dgm:presLayoutVars>
          <dgm:bulletEnabled val="1"/>
        </dgm:presLayoutVars>
      </dgm:prSet>
      <dgm:spPr/>
    </dgm:pt>
    <dgm:pt modelId="{DA4A0CD6-25D1-4061-A0F8-4A7B809BD082}" type="pres">
      <dgm:prSet presAssocID="{403C1BAE-D065-472A-8DC0-A69B23659114}" presName="sibTrans" presStyleLbl="sibTrans2D1" presStyleIdx="2" presStyleCnt="4"/>
      <dgm:spPr/>
    </dgm:pt>
    <dgm:pt modelId="{AFDEDA67-D984-4D8F-A6BA-14F3E21E9C97}" type="pres">
      <dgm:prSet presAssocID="{403C1BAE-D065-472A-8DC0-A69B23659114}" presName="connectorText" presStyleLbl="sibTrans2D1" presStyleIdx="2" presStyleCnt="4"/>
      <dgm:spPr/>
    </dgm:pt>
    <dgm:pt modelId="{5A90328C-6B25-459A-BD37-2433BBD2CF01}" type="pres">
      <dgm:prSet presAssocID="{6DB7E271-04FC-46DD-965A-4BEB997BCB2C}" presName="node" presStyleLbl="node1" presStyleIdx="3" presStyleCnt="5">
        <dgm:presLayoutVars>
          <dgm:bulletEnabled val="1"/>
        </dgm:presLayoutVars>
      </dgm:prSet>
      <dgm:spPr/>
    </dgm:pt>
    <dgm:pt modelId="{615E9FDB-6982-493A-920D-980CC962EAC8}" type="pres">
      <dgm:prSet presAssocID="{5D1DF3D0-D611-465A-8F26-30CA41329BF4}" presName="sibTrans" presStyleLbl="sibTrans2D1" presStyleIdx="3" presStyleCnt="4"/>
      <dgm:spPr/>
    </dgm:pt>
    <dgm:pt modelId="{A1CD1993-85F6-49ED-BAE6-1500BA25C040}" type="pres">
      <dgm:prSet presAssocID="{5D1DF3D0-D611-465A-8F26-30CA41329BF4}" presName="connectorText" presStyleLbl="sibTrans2D1" presStyleIdx="3" presStyleCnt="4"/>
      <dgm:spPr/>
    </dgm:pt>
    <dgm:pt modelId="{78788A30-C45C-4296-B8A1-1CC88F970668}" type="pres">
      <dgm:prSet presAssocID="{42C4BA11-3FD2-4465-BBC1-8E5C0C2242DB}" presName="node" presStyleLbl="node1" presStyleIdx="4" presStyleCnt="5">
        <dgm:presLayoutVars>
          <dgm:bulletEnabled val="1"/>
        </dgm:presLayoutVars>
      </dgm:prSet>
      <dgm:spPr/>
    </dgm:pt>
  </dgm:ptLst>
  <dgm:cxnLst>
    <dgm:cxn modelId="{6A012218-E269-4089-BB0B-92C359772DB4}" type="presOf" srcId="{7EEB46D1-C1A2-48B2-8342-ABC293ECAD17}" destId="{B374C80A-3130-4610-9875-A83EE16A3F53}" srcOrd="0" destOrd="0" presId="urn:microsoft.com/office/officeart/2005/8/layout/process1"/>
    <dgm:cxn modelId="{FFFCCA1A-DFD3-4E56-83BF-FA17C28B0DC2}" srcId="{3B0A63A7-A7C3-4BD0-AE69-4DC0446F8FA4}" destId="{42C4BA11-3FD2-4465-BBC1-8E5C0C2242DB}" srcOrd="4" destOrd="0" parTransId="{A80E20DF-7B9C-485A-904A-4813DE36BA42}" sibTransId="{6640018E-2C73-4351-92F7-D4C1E39DBE26}"/>
    <dgm:cxn modelId="{2FA55C28-1F41-4D3E-A57E-1910A2C34BA2}" srcId="{3B0A63A7-A7C3-4BD0-AE69-4DC0446F8FA4}" destId="{6DB7E271-04FC-46DD-965A-4BEB997BCB2C}" srcOrd="3" destOrd="0" parTransId="{FAFFAEBA-FAD9-4AEF-A32D-D0387DEDACFF}" sibTransId="{5D1DF3D0-D611-465A-8F26-30CA41329BF4}"/>
    <dgm:cxn modelId="{DF340731-45F7-4DF9-9E80-56EF5B190DB3}" type="presOf" srcId="{7EEB46D1-C1A2-48B2-8342-ABC293ECAD17}" destId="{E2BF8E5D-5611-4F83-BC63-F082A268466F}" srcOrd="1" destOrd="0" presId="urn:microsoft.com/office/officeart/2005/8/layout/process1"/>
    <dgm:cxn modelId="{83E25C62-449B-4296-B8BF-3D71569BA796}" type="presOf" srcId="{29706F36-2874-49C2-A6F3-1B7B5D2DED70}" destId="{D58B5BC9-44D3-4F5C-8317-6AD0D770B1DF}" srcOrd="0" destOrd="0" presId="urn:microsoft.com/office/officeart/2005/8/layout/process1"/>
    <dgm:cxn modelId="{E30FCC64-17D3-4E6F-9559-E8CC6C63811C}" type="presOf" srcId="{773A5DD5-E77B-4CB3-8EFB-C220919ED0CE}" destId="{972F8D87-81E0-4852-A93F-F8AB9A852331}" srcOrd="1" destOrd="0" presId="urn:microsoft.com/office/officeart/2005/8/layout/process1"/>
    <dgm:cxn modelId="{54DC0C7B-233C-4968-81C8-75A1C0C93051}" type="presOf" srcId="{773A5DD5-E77B-4CB3-8EFB-C220919ED0CE}" destId="{C285494E-24B7-4D88-944B-76356DF8F84F}" srcOrd="0" destOrd="0" presId="urn:microsoft.com/office/officeart/2005/8/layout/process1"/>
    <dgm:cxn modelId="{15D0BF8E-D64D-4DAF-95AB-BCD73C6235BA}" srcId="{3B0A63A7-A7C3-4BD0-AE69-4DC0446F8FA4}" destId="{47D1AF90-1DB7-4DD0-BEFF-B31337A47687}" srcOrd="0" destOrd="0" parTransId="{66C53B9F-9BD2-48C5-9CD1-AAD25FC178F6}" sibTransId="{7EEB46D1-C1A2-48B2-8342-ABC293ECAD17}"/>
    <dgm:cxn modelId="{2FB7489B-3724-47E3-AB1D-73DF3F088E14}" type="presOf" srcId="{3B0A63A7-A7C3-4BD0-AE69-4DC0446F8FA4}" destId="{85132A1B-BE92-4A5B-9EB4-8F73CDC8CD94}" srcOrd="0" destOrd="0" presId="urn:microsoft.com/office/officeart/2005/8/layout/process1"/>
    <dgm:cxn modelId="{C4E2E39F-80FC-471B-8815-EBB93BEDA248}" type="presOf" srcId="{5D1DF3D0-D611-465A-8F26-30CA41329BF4}" destId="{615E9FDB-6982-493A-920D-980CC962EAC8}" srcOrd="0" destOrd="0" presId="urn:microsoft.com/office/officeart/2005/8/layout/process1"/>
    <dgm:cxn modelId="{E28299A1-B103-4667-B1F7-9092EE712653}" type="presOf" srcId="{403C1BAE-D065-472A-8DC0-A69B23659114}" destId="{AFDEDA67-D984-4D8F-A6BA-14F3E21E9C97}" srcOrd="1" destOrd="0" presId="urn:microsoft.com/office/officeart/2005/8/layout/process1"/>
    <dgm:cxn modelId="{A733F9A9-F8CB-4F5C-8032-4DB09B3F0043}" type="presOf" srcId="{42C4BA11-3FD2-4465-BBC1-8E5C0C2242DB}" destId="{78788A30-C45C-4296-B8A1-1CC88F970668}" srcOrd="0" destOrd="0" presId="urn:microsoft.com/office/officeart/2005/8/layout/process1"/>
    <dgm:cxn modelId="{CB1059C3-987B-435D-AD92-B0E80671669E}" srcId="{3B0A63A7-A7C3-4BD0-AE69-4DC0446F8FA4}" destId="{D476E068-9F04-4425-B2B0-DB60AB126FD3}" srcOrd="2" destOrd="0" parTransId="{D5F7AEA0-AF66-4146-8247-B873A3485EF5}" sibTransId="{403C1BAE-D065-472A-8DC0-A69B23659114}"/>
    <dgm:cxn modelId="{A455F4C4-175E-4CB1-9D44-684593E5AF75}" type="presOf" srcId="{5D1DF3D0-D611-465A-8F26-30CA41329BF4}" destId="{A1CD1993-85F6-49ED-BAE6-1500BA25C040}" srcOrd="1" destOrd="0" presId="urn:microsoft.com/office/officeart/2005/8/layout/process1"/>
    <dgm:cxn modelId="{C65D40CE-6CD2-41B5-A00B-F7DA1F407EC2}" type="presOf" srcId="{403C1BAE-D065-472A-8DC0-A69B23659114}" destId="{DA4A0CD6-25D1-4061-A0F8-4A7B809BD082}" srcOrd="0" destOrd="0" presId="urn:microsoft.com/office/officeart/2005/8/layout/process1"/>
    <dgm:cxn modelId="{D10175D7-BA19-4E66-B16D-16D0E7A339A7}" srcId="{3B0A63A7-A7C3-4BD0-AE69-4DC0446F8FA4}" destId="{29706F36-2874-49C2-A6F3-1B7B5D2DED70}" srcOrd="1" destOrd="0" parTransId="{48F1F7A2-97AF-4585-BD64-8C224C716A74}" sibTransId="{773A5DD5-E77B-4CB3-8EFB-C220919ED0CE}"/>
    <dgm:cxn modelId="{79AAEDD7-E062-4024-BCF1-A3915072258D}" type="presOf" srcId="{47D1AF90-1DB7-4DD0-BEFF-B31337A47687}" destId="{84F4CD1C-6DE1-4A19-AC31-624282B2CA99}" srcOrd="0" destOrd="0" presId="urn:microsoft.com/office/officeart/2005/8/layout/process1"/>
    <dgm:cxn modelId="{D84348DC-8502-4B90-8EC8-A9FC533C5B53}" type="presOf" srcId="{6DB7E271-04FC-46DD-965A-4BEB997BCB2C}" destId="{5A90328C-6B25-459A-BD37-2433BBD2CF01}" srcOrd="0" destOrd="0" presId="urn:microsoft.com/office/officeart/2005/8/layout/process1"/>
    <dgm:cxn modelId="{D493ABE2-7F87-4ED3-B8F8-40EC44BC9E8E}" type="presOf" srcId="{D476E068-9F04-4425-B2B0-DB60AB126FD3}" destId="{C641CBE5-6ABF-4B47-9CC8-E747E9E7BB25}" srcOrd="0" destOrd="0" presId="urn:microsoft.com/office/officeart/2005/8/layout/process1"/>
    <dgm:cxn modelId="{24DEE75F-A2D5-4E5D-B544-CA28DF043717}" type="presParOf" srcId="{85132A1B-BE92-4A5B-9EB4-8F73CDC8CD94}" destId="{84F4CD1C-6DE1-4A19-AC31-624282B2CA99}" srcOrd="0" destOrd="0" presId="urn:microsoft.com/office/officeart/2005/8/layout/process1"/>
    <dgm:cxn modelId="{76EF86FE-84D0-4FDE-A185-C56758CE6D7C}" type="presParOf" srcId="{85132A1B-BE92-4A5B-9EB4-8F73CDC8CD94}" destId="{B374C80A-3130-4610-9875-A83EE16A3F53}" srcOrd="1" destOrd="0" presId="urn:microsoft.com/office/officeart/2005/8/layout/process1"/>
    <dgm:cxn modelId="{B6210E7C-E420-4858-8719-6F5F75751B2E}" type="presParOf" srcId="{B374C80A-3130-4610-9875-A83EE16A3F53}" destId="{E2BF8E5D-5611-4F83-BC63-F082A268466F}" srcOrd="0" destOrd="0" presId="urn:microsoft.com/office/officeart/2005/8/layout/process1"/>
    <dgm:cxn modelId="{71BE1F1C-C7E2-473F-8206-6FAA4F517200}" type="presParOf" srcId="{85132A1B-BE92-4A5B-9EB4-8F73CDC8CD94}" destId="{D58B5BC9-44D3-4F5C-8317-6AD0D770B1DF}" srcOrd="2" destOrd="0" presId="urn:microsoft.com/office/officeart/2005/8/layout/process1"/>
    <dgm:cxn modelId="{BC82C9B1-4E41-4013-AADD-199AE4864494}" type="presParOf" srcId="{85132A1B-BE92-4A5B-9EB4-8F73CDC8CD94}" destId="{C285494E-24B7-4D88-944B-76356DF8F84F}" srcOrd="3" destOrd="0" presId="urn:microsoft.com/office/officeart/2005/8/layout/process1"/>
    <dgm:cxn modelId="{336C9299-508A-4EEC-8F93-6E127D7B526D}" type="presParOf" srcId="{C285494E-24B7-4D88-944B-76356DF8F84F}" destId="{972F8D87-81E0-4852-A93F-F8AB9A852331}" srcOrd="0" destOrd="0" presId="urn:microsoft.com/office/officeart/2005/8/layout/process1"/>
    <dgm:cxn modelId="{AFC40B95-8FC4-42F7-989C-9DAF6CB62D8B}" type="presParOf" srcId="{85132A1B-BE92-4A5B-9EB4-8F73CDC8CD94}" destId="{C641CBE5-6ABF-4B47-9CC8-E747E9E7BB25}" srcOrd="4" destOrd="0" presId="urn:microsoft.com/office/officeart/2005/8/layout/process1"/>
    <dgm:cxn modelId="{CA6683EB-74EC-47C5-8AED-EBB362F21D52}" type="presParOf" srcId="{85132A1B-BE92-4A5B-9EB4-8F73CDC8CD94}" destId="{DA4A0CD6-25D1-4061-A0F8-4A7B809BD082}" srcOrd="5" destOrd="0" presId="urn:microsoft.com/office/officeart/2005/8/layout/process1"/>
    <dgm:cxn modelId="{E2E09B30-1A19-4D20-B93E-B40DD7D578B0}" type="presParOf" srcId="{DA4A0CD6-25D1-4061-A0F8-4A7B809BD082}" destId="{AFDEDA67-D984-4D8F-A6BA-14F3E21E9C97}" srcOrd="0" destOrd="0" presId="urn:microsoft.com/office/officeart/2005/8/layout/process1"/>
    <dgm:cxn modelId="{72571EDD-432C-440D-9D7A-E8ECD17B1A63}" type="presParOf" srcId="{85132A1B-BE92-4A5B-9EB4-8F73CDC8CD94}" destId="{5A90328C-6B25-459A-BD37-2433BBD2CF01}" srcOrd="6" destOrd="0" presId="urn:microsoft.com/office/officeart/2005/8/layout/process1"/>
    <dgm:cxn modelId="{D5D37E20-D731-4A97-8A6C-ECEEEB74568C}" type="presParOf" srcId="{85132A1B-BE92-4A5B-9EB4-8F73CDC8CD94}" destId="{615E9FDB-6982-493A-920D-980CC962EAC8}" srcOrd="7" destOrd="0" presId="urn:microsoft.com/office/officeart/2005/8/layout/process1"/>
    <dgm:cxn modelId="{FFEC6782-C3D4-4CDC-B718-4E8590E17F3E}" type="presParOf" srcId="{615E9FDB-6982-493A-920D-980CC962EAC8}" destId="{A1CD1993-85F6-49ED-BAE6-1500BA25C040}" srcOrd="0" destOrd="0" presId="urn:microsoft.com/office/officeart/2005/8/layout/process1"/>
    <dgm:cxn modelId="{39D18948-BFEF-4D5F-8732-29C3A8E7C8DA}" type="presParOf" srcId="{85132A1B-BE92-4A5B-9EB4-8F73CDC8CD94}" destId="{78788A30-C45C-4296-B8A1-1CC88F970668}"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4360924-AF0E-440E-A802-F4E8E842C770}"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2BF33C2C-F8F0-49D3-98C3-D76A0E017E63}">
      <dgm:prSet phldrT="[Text]" custT="1"/>
      <dgm:spPr/>
      <dgm:t>
        <a:bodyPr/>
        <a:lstStyle/>
        <a:p>
          <a:r>
            <a:rPr lang="en-US" sz="2400" dirty="0">
              <a:latin typeface="+mn-lt"/>
            </a:rPr>
            <a:t>Existing Policies and Financing Tools</a:t>
          </a:r>
        </a:p>
      </dgm:t>
    </dgm:pt>
    <dgm:pt modelId="{42492169-11C8-480B-9639-FBB41ABF0853}" type="parTrans" cxnId="{59403E00-E73B-4554-8BE2-64AC59F0B5B5}">
      <dgm:prSet/>
      <dgm:spPr/>
      <dgm:t>
        <a:bodyPr/>
        <a:lstStyle/>
        <a:p>
          <a:endParaRPr lang="en-US" sz="2400">
            <a:latin typeface="PT Sans Narrow" panose="020B0506020203020204" pitchFamily="34" charset="0"/>
          </a:endParaRPr>
        </a:p>
      </dgm:t>
    </dgm:pt>
    <dgm:pt modelId="{B19C15C6-903D-446E-8560-E5F3B32EC166}" type="sibTrans" cxnId="{59403E00-E73B-4554-8BE2-64AC59F0B5B5}">
      <dgm:prSet/>
      <dgm:spPr/>
      <dgm:t>
        <a:bodyPr/>
        <a:lstStyle/>
        <a:p>
          <a:endParaRPr lang="en-US" sz="2400">
            <a:latin typeface="PT Sans Narrow" panose="020B0506020203020204" pitchFamily="34" charset="0"/>
          </a:endParaRPr>
        </a:p>
      </dgm:t>
    </dgm:pt>
    <dgm:pt modelId="{4BAADAD4-4899-4B8E-A31E-722538AA5FAF}">
      <dgm:prSet phldrT="[Text]" custT="1"/>
      <dgm:spPr/>
      <dgm:t>
        <a:bodyPr/>
        <a:lstStyle/>
        <a:p>
          <a:r>
            <a:rPr lang="en-US" sz="2400" dirty="0">
              <a:latin typeface="+mn-lt"/>
            </a:rPr>
            <a:t>State of Rental Housing Market</a:t>
          </a:r>
        </a:p>
      </dgm:t>
    </dgm:pt>
    <dgm:pt modelId="{B8A0CEAA-E22A-46B6-9348-D10EAEAE4351}" type="parTrans" cxnId="{4E98A4EC-DDAF-4031-ABDF-DFFDB9AA6981}">
      <dgm:prSet/>
      <dgm:spPr/>
      <dgm:t>
        <a:bodyPr/>
        <a:lstStyle/>
        <a:p>
          <a:endParaRPr lang="en-US" sz="2400">
            <a:latin typeface="PT Sans Narrow" panose="020B0506020203020204" pitchFamily="34" charset="0"/>
          </a:endParaRPr>
        </a:p>
      </dgm:t>
    </dgm:pt>
    <dgm:pt modelId="{817D9182-74DB-4E38-964F-A2485DEBDA3D}" type="sibTrans" cxnId="{4E98A4EC-DDAF-4031-ABDF-DFFDB9AA6981}">
      <dgm:prSet/>
      <dgm:spPr/>
      <dgm:t>
        <a:bodyPr/>
        <a:lstStyle/>
        <a:p>
          <a:endParaRPr lang="en-US" sz="2400">
            <a:latin typeface="PT Sans Narrow" panose="020B0506020203020204" pitchFamily="34" charset="0"/>
          </a:endParaRPr>
        </a:p>
      </dgm:t>
    </dgm:pt>
    <dgm:pt modelId="{6C5E0E54-FB69-429D-8D41-5C07D82C1153}">
      <dgm:prSet phldrT="[Text]" custT="1"/>
      <dgm:spPr/>
      <dgm:t>
        <a:bodyPr/>
        <a:lstStyle/>
        <a:p>
          <a:r>
            <a:rPr lang="en-US" sz="2400" dirty="0">
              <a:latin typeface="+mn-lt"/>
            </a:rPr>
            <a:t>Supporting Resources</a:t>
          </a:r>
        </a:p>
      </dgm:t>
    </dgm:pt>
    <dgm:pt modelId="{9592B1C6-A292-43D1-90D9-702E1C809B7B}" type="parTrans" cxnId="{C95646C0-87EE-4659-AA9D-D04AE7DF155B}">
      <dgm:prSet/>
      <dgm:spPr/>
      <dgm:t>
        <a:bodyPr/>
        <a:lstStyle/>
        <a:p>
          <a:endParaRPr lang="en-US" sz="2400">
            <a:latin typeface="PT Sans Narrow" panose="020B0506020203020204" pitchFamily="34" charset="0"/>
          </a:endParaRPr>
        </a:p>
      </dgm:t>
    </dgm:pt>
    <dgm:pt modelId="{F51F5135-6924-455A-B66B-88F2F8C82477}" type="sibTrans" cxnId="{C95646C0-87EE-4659-AA9D-D04AE7DF155B}">
      <dgm:prSet/>
      <dgm:spPr/>
      <dgm:t>
        <a:bodyPr/>
        <a:lstStyle/>
        <a:p>
          <a:endParaRPr lang="en-US" sz="2400">
            <a:latin typeface="PT Sans Narrow" panose="020B0506020203020204" pitchFamily="34" charset="0"/>
          </a:endParaRPr>
        </a:p>
      </dgm:t>
    </dgm:pt>
    <dgm:pt modelId="{E7567A2A-A715-41E5-A234-1D6C6F6440F2}">
      <dgm:prSet custT="1"/>
      <dgm:spPr/>
      <dgm:t>
        <a:bodyPr/>
        <a:lstStyle/>
        <a:p>
          <a:r>
            <a:rPr lang="en-US" sz="2400" dirty="0">
              <a:latin typeface="+mn-lt"/>
            </a:rPr>
            <a:t>Stakeholder Priorities</a:t>
          </a:r>
        </a:p>
      </dgm:t>
    </dgm:pt>
    <dgm:pt modelId="{B75DE073-0924-4F70-B223-C635DB1AD463}" type="parTrans" cxnId="{86E4B828-E0C2-4E82-BA01-4A848E7125F6}">
      <dgm:prSet/>
      <dgm:spPr/>
      <dgm:t>
        <a:bodyPr/>
        <a:lstStyle/>
        <a:p>
          <a:endParaRPr lang="en-US" sz="2400">
            <a:latin typeface="PT Sans Narrow" panose="020B0506020203020204" pitchFamily="34" charset="0"/>
          </a:endParaRPr>
        </a:p>
      </dgm:t>
    </dgm:pt>
    <dgm:pt modelId="{49045040-FD45-4065-8A97-147D2E4F8130}" type="sibTrans" cxnId="{86E4B828-E0C2-4E82-BA01-4A848E7125F6}">
      <dgm:prSet/>
      <dgm:spPr/>
      <dgm:t>
        <a:bodyPr/>
        <a:lstStyle/>
        <a:p>
          <a:endParaRPr lang="en-US" sz="2400">
            <a:latin typeface="PT Sans Narrow" panose="020B0506020203020204" pitchFamily="34" charset="0"/>
          </a:endParaRPr>
        </a:p>
      </dgm:t>
    </dgm:pt>
    <dgm:pt modelId="{FF5BD1A8-6EDF-4432-AE4E-2613B7AFE4DD}" type="pres">
      <dgm:prSet presAssocID="{04360924-AF0E-440E-A802-F4E8E842C770}" presName="Name0" presStyleCnt="0">
        <dgm:presLayoutVars>
          <dgm:chMax val="7"/>
          <dgm:chPref val="7"/>
          <dgm:dir/>
        </dgm:presLayoutVars>
      </dgm:prSet>
      <dgm:spPr/>
    </dgm:pt>
    <dgm:pt modelId="{140191E8-A411-4C9C-ACD1-434F000E238C}" type="pres">
      <dgm:prSet presAssocID="{04360924-AF0E-440E-A802-F4E8E842C770}" presName="Name1" presStyleCnt="0"/>
      <dgm:spPr/>
    </dgm:pt>
    <dgm:pt modelId="{EF469379-4A39-4DAC-967D-B410B6E03FBA}" type="pres">
      <dgm:prSet presAssocID="{04360924-AF0E-440E-A802-F4E8E842C770}" presName="cycle" presStyleCnt="0"/>
      <dgm:spPr/>
    </dgm:pt>
    <dgm:pt modelId="{264B1806-2A1E-4C9E-BC28-E2725AAF2777}" type="pres">
      <dgm:prSet presAssocID="{04360924-AF0E-440E-A802-F4E8E842C770}" presName="srcNode" presStyleLbl="node1" presStyleIdx="0" presStyleCnt="4"/>
      <dgm:spPr/>
    </dgm:pt>
    <dgm:pt modelId="{E520BC28-226B-4681-918C-5BE7EF6F0DDB}" type="pres">
      <dgm:prSet presAssocID="{04360924-AF0E-440E-A802-F4E8E842C770}" presName="conn" presStyleLbl="parChTrans1D2" presStyleIdx="0" presStyleCnt="1"/>
      <dgm:spPr/>
    </dgm:pt>
    <dgm:pt modelId="{594CE58A-4811-4B87-BB3A-20262DD61A1D}" type="pres">
      <dgm:prSet presAssocID="{04360924-AF0E-440E-A802-F4E8E842C770}" presName="extraNode" presStyleLbl="node1" presStyleIdx="0" presStyleCnt="4"/>
      <dgm:spPr/>
    </dgm:pt>
    <dgm:pt modelId="{DF1A7EFA-F82E-4153-8F32-3F1A2314431A}" type="pres">
      <dgm:prSet presAssocID="{04360924-AF0E-440E-A802-F4E8E842C770}" presName="dstNode" presStyleLbl="node1" presStyleIdx="0" presStyleCnt="4"/>
      <dgm:spPr/>
    </dgm:pt>
    <dgm:pt modelId="{F170EB03-B988-42B8-A2EC-1702CDA38BE3}" type="pres">
      <dgm:prSet presAssocID="{2BF33C2C-F8F0-49D3-98C3-D76A0E017E63}" presName="text_1" presStyleLbl="node1" presStyleIdx="0" presStyleCnt="4">
        <dgm:presLayoutVars>
          <dgm:bulletEnabled val="1"/>
        </dgm:presLayoutVars>
      </dgm:prSet>
      <dgm:spPr/>
    </dgm:pt>
    <dgm:pt modelId="{B0B92189-D93E-4A73-B245-BDCDE8EFB30E}" type="pres">
      <dgm:prSet presAssocID="{2BF33C2C-F8F0-49D3-98C3-D76A0E017E63}" presName="accent_1" presStyleCnt="0"/>
      <dgm:spPr/>
    </dgm:pt>
    <dgm:pt modelId="{4578ED23-F019-4D43-9922-89F6212C3E32}" type="pres">
      <dgm:prSet presAssocID="{2BF33C2C-F8F0-49D3-98C3-D76A0E017E63}" presName="accentRepeatNode" presStyleLbl="solidFgAcc1" presStyleIdx="0" presStyleCnt="4"/>
      <dgm:spPr/>
    </dgm:pt>
    <dgm:pt modelId="{CE766954-86F5-4461-98F0-F3BEC98ABE7D}" type="pres">
      <dgm:prSet presAssocID="{4BAADAD4-4899-4B8E-A31E-722538AA5FAF}" presName="text_2" presStyleLbl="node1" presStyleIdx="1" presStyleCnt="4">
        <dgm:presLayoutVars>
          <dgm:bulletEnabled val="1"/>
        </dgm:presLayoutVars>
      </dgm:prSet>
      <dgm:spPr/>
    </dgm:pt>
    <dgm:pt modelId="{DF4E6B9E-8300-4DAF-AA19-B6781FFBF7E8}" type="pres">
      <dgm:prSet presAssocID="{4BAADAD4-4899-4B8E-A31E-722538AA5FAF}" presName="accent_2" presStyleCnt="0"/>
      <dgm:spPr/>
    </dgm:pt>
    <dgm:pt modelId="{5B03113C-062E-4818-8FA2-3D67552E2B49}" type="pres">
      <dgm:prSet presAssocID="{4BAADAD4-4899-4B8E-A31E-722538AA5FAF}" presName="accentRepeatNode" presStyleLbl="solidFgAcc1" presStyleIdx="1" presStyleCnt="4"/>
      <dgm:spPr/>
    </dgm:pt>
    <dgm:pt modelId="{A5E7F641-7DF8-48F9-969C-DDC8D8E5B419}" type="pres">
      <dgm:prSet presAssocID="{6C5E0E54-FB69-429D-8D41-5C07D82C1153}" presName="text_3" presStyleLbl="node1" presStyleIdx="2" presStyleCnt="4">
        <dgm:presLayoutVars>
          <dgm:bulletEnabled val="1"/>
        </dgm:presLayoutVars>
      </dgm:prSet>
      <dgm:spPr/>
    </dgm:pt>
    <dgm:pt modelId="{3D1429BF-557C-4D92-8B9A-A6032EDCAFC0}" type="pres">
      <dgm:prSet presAssocID="{6C5E0E54-FB69-429D-8D41-5C07D82C1153}" presName="accent_3" presStyleCnt="0"/>
      <dgm:spPr/>
    </dgm:pt>
    <dgm:pt modelId="{1FACF588-56F3-4FCC-AF45-5E9DE3539814}" type="pres">
      <dgm:prSet presAssocID="{6C5E0E54-FB69-429D-8D41-5C07D82C1153}" presName="accentRepeatNode" presStyleLbl="solidFgAcc1" presStyleIdx="2" presStyleCnt="4"/>
      <dgm:spPr/>
    </dgm:pt>
    <dgm:pt modelId="{6F3E9399-CD38-4FF1-B2E0-0AC43E7F2890}" type="pres">
      <dgm:prSet presAssocID="{E7567A2A-A715-41E5-A234-1D6C6F6440F2}" presName="text_4" presStyleLbl="node1" presStyleIdx="3" presStyleCnt="4">
        <dgm:presLayoutVars>
          <dgm:bulletEnabled val="1"/>
        </dgm:presLayoutVars>
      </dgm:prSet>
      <dgm:spPr/>
    </dgm:pt>
    <dgm:pt modelId="{93FEBDF2-32B3-43F4-BFD5-FD6C2C6FC1BD}" type="pres">
      <dgm:prSet presAssocID="{E7567A2A-A715-41E5-A234-1D6C6F6440F2}" presName="accent_4" presStyleCnt="0"/>
      <dgm:spPr/>
    </dgm:pt>
    <dgm:pt modelId="{B713F6D0-7D1A-4E44-83B6-C6B8B40A32E4}" type="pres">
      <dgm:prSet presAssocID="{E7567A2A-A715-41E5-A234-1D6C6F6440F2}" presName="accentRepeatNode" presStyleLbl="solidFgAcc1" presStyleIdx="3" presStyleCnt="4"/>
      <dgm:spPr/>
    </dgm:pt>
  </dgm:ptLst>
  <dgm:cxnLst>
    <dgm:cxn modelId="{59403E00-E73B-4554-8BE2-64AC59F0B5B5}" srcId="{04360924-AF0E-440E-A802-F4E8E842C770}" destId="{2BF33C2C-F8F0-49D3-98C3-D76A0E017E63}" srcOrd="0" destOrd="0" parTransId="{42492169-11C8-480B-9639-FBB41ABF0853}" sibTransId="{B19C15C6-903D-446E-8560-E5F3B32EC166}"/>
    <dgm:cxn modelId="{86E4B828-E0C2-4E82-BA01-4A848E7125F6}" srcId="{04360924-AF0E-440E-A802-F4E8E842C770}" destId="{E7567A2A-A715-41E5-A234-1D6C6F6440F2}" srcOrd="3" destOrd="0" parTransId="{B75DE073-0924-4F70-B223-C635DB1AD463}" sibTransId="{49045040-FD45-4065-8A97-147D2E4F8130}"/>
    <dgm:cxn modelId="{4127C035-585A-49D8-9AC7-FCB0225DE74B}" type="presOf" srcId="{6C5E0E54-FB69-429D-8D41-5C07D82C1153}" destId="{A5E7F641-7DF8-48F9-969C-DDC8D8E5B419}" srcOrd="0" destOrd="0" presId="urn:microsoft.com/office/officeart/2008/layout/VerticalCurvedList"/>
    <dgm:cxn modelId="{E01BE372-6CD0-4834-9DFD-79AEC5F4E7E9}" type="presOf" srcId="{2BF33C2C-F8F0-49D3-98C3-D76A0E017E63}" destId="{F170EB03-B988-42B8-A2EC-1702CDA38BE3}" srcOrd="0" destOrd="0" presId="urn:microsoft.com/office/officeart/2008/layout/VerticalCurvedList"/>
    <dgm:cxn modelId="{C95646C0-87EE-4659-AA9D-D04AE7DF155B}" srcId="{04360924-AF0E-440E-A802-F4E8E842C770}" destId="{6C5E0E54-FB69-429D-8D41-5C07D82C1153}" srcOrd="2" destOrd="0" parTransId="{9592B1C6-A292-43D1-90D9-702E1C809B7B}" sibTransId="{F51F5135-6924-455A-B66B-88F2F8C82477}"/>
    <dgm:cxn modelId="{1B46B0D6-DAB6-4F97-9309-5FFEFC9398DB}" type="presOf" srcId="{E7567A2A-A715-41E5-A234-1D6C6F6440F2}" destId="{6F3E9399-CD38-4FF1-B2E0-0AC43E7F2890}" srcOrd="0" destOrd="0" presId="urn:microsoft.com/office/officeart/2008/layout/VerticalCurvedList"/>
    <dgm:cxn modelId="{FC4DBDE4-3F04-4172-9CC4-0363FB150078}" type="presOf" srcId="{B19C15C6-903D-446E-8560-E5F3B32EC166}" destId="{E520BC28-226B-4681-918C-5BE7EF6F0DDB}" srcOrd="0" destOrd="0" presId="urn:microsoft.com/office/officeart/2008/layout/VerticalCurvedList"/>
    <dgm:cxn modelId="{4E98A4EC-DDAF-4031-ABDF-DFFDB9AA6981}" srcId="{04360924-AF0E-440E-A802-F4E8E842C770}" destId="{4BAADAD4-4899-4B8E-A31E-722538AA5FAF}" srcOrd="1" destOrd="0" parTransId="{B8A0CEAA-E22A-46B6-9348-D10EAEAE4351}" sibTransId="{817D9182-74DB-4E38-964F-A2485DEBDA3D}"/>
    <dgm:cxn modelId="{8D4E90F2-DE71-4E5D-BD71-9B6720028BEB}" type="presOf" srcId="{04360924-AF0E-440E-A802-F4E8E842C770}" destId="{FF5BD1A8-6EDF-4432-AE4E-2613B7AFE4DD}" srcOrd="0" destOrd="0" presId="urn:microsoft.com/office/officeart/2008/layout/VerticalCurvedList"/>
    <dgm:cxn modelId="{DDFD5DF8-8F1C-4CF3-8189-54B7811C8014}" type="presOf" srcId="{4BAADAD4-4899-4B8E-A31E-722538AA5FAF}" destId="{CE766954-86F5-4461-98F0-F3BEC98ABE7D}" srcOrd="0" destOrd="0" presId="urn:microsoft.com/office/officeart/2008/layout/VerticalCurvedList"/>
    <dgm:cxn modelId="{9B4EE579-8E12-4243-8F82-1BB65E4B6212}" type="presParOf" srcId="{FF5BD1A8-6EDF-4432-AE4E-2613B7AFE4DD}" destId="{140191E8-A411-4C9C-ACD1-434F000E238C}" srcOrd="0" destOrd="0" presId="urn:microsoft.com/office/officeart/2008/layout/VerticalCurvedList"/>
    <dgm:cxn modelId="{8DD3141F-7625-4650-B013-D7054456D4BB}" type="presParOf" srcId="{140191E8-A411-4C9C-ACD1-434F000E238C}" destId="{EF469379-4A39-4DAC-967D-B410B6E03FBA}" srcOrd="0" destOrd="0" presId="urn:microsoft.com/office/officeart/2008/layout/VerticalCurvedList"/>
    <dgm:cxn modelId="{B94317C0-A194-44FE-86C0-64DF5B6BB072}" type="presParOf" srcId="{EF469379-4A39-4DAC-967D-B410B6E03FBA}" destId="{264B1806-2A1E-4C9E-BC28-E2725AAF2777}" srcOrd="0" destOrd="0" presId="urn:microsoft.com/office/officeart/2008/layout/VerticalCurvedList"/>
    <dgm:cxn modelId="{969C3FE7-AB7C-43FC-9ED5-138D5F4C42BB}" type="presParOf" srcId="{EF469379-4A39-4DAC-967D-B410B6E03FBA}" destId="{E520BC28-226B-4681-918C-5BE7EF6F0DDB}" srcOrd="1" destOrd="0" presId="urn:microsoft.com/office/officeart/2008/layout/VerticalCurvedList"/>
    <dgm:cxn modelId="{3C8FE1DC-FC09-4035-A0B8-B2CDC5D873D8}" type="presParOf" srcId="{EF469379-4A39-4DAC-967D-B410B6E03FBA}" destId="{594CE58A-4811-4B87-BB3A-20262DD61A1D}" srcOrd="2" destOrd="0" presId="urn:microsoft.com/office/officeart/2008/layout/VerticalCurvedList"/>
    <dgm:cxn modelId="{4B46D292-257F-421F-9B79-366F911C0B63}" type="presParOf" srcId="{EF469379-4A39-4DAC-967D-B410B6E03FBA}" destId="{DF1A7EFA-F82E-4153-8F32-3F1A2314431A}" srcOrd="3" destOrd="0" presId="urn:microsoft.com/office/officeart/2008/layout/VerticalCurvedList"/>
    <dgm:cxn modelId="{E2B0FF09-335E-4C5F-B06B-5592BA030EBF}" type="presParOf" srcId="{140191E8-A411-4C9C-ACD1-434F000E238C}" destId="{F170EB03-B988-42B8-A2EC-1702CDA38BE3}" srcOrd="1" destOrd="0" presId="urn:microsoft.com/office/officeart/2008/layout/VerticalCurvedList"/>
    <dgm:cxn modelId="{6E6C1934-0FB0-4F59-9477-7C273F589CF0}" type="presParOf" srcId="{140191E8-A411-4C9C-ACD1-434F000E238C}" destId="{B0B92189-D93E-4A73-B245-BDCDE8EFB30E}" srcOrd="2" destOrd="0" presId="urn:microsoft.com/office/officeart/2008/layout/VerticalCurvedList"/>
    <dgm:cxn modelId="{A1987B2F-CFB9-4B11-828C-B4EC4E2F3B77}" type="presParOf" srcId="{B0B92189-D93E-4A73-B245-BDCDE8EFB30E}" destId="{4578ED23-F019-4D43-9922-89F6212C3E32}" srcOrd="0" destOrd="0" presId="urn:microsoft.com/office/officeart/2008/layout/VerticalCurvedList"/>
    <dgm:cxn modelId="{84A17AF6-00A0-4107-9FEE-71A284185B45}" type="presParOf" srcId="{140191E8-A411-4C9C-ACD1-434F000E238C}" destId="{CE766954-86F5-4461-98F0-F3BEC98ABE7D}" srcOrd="3" destOrd="0" presId="urn:microsoft.com/office/officeart/2008/layout/VerticalCurvedList"/>
    <dgm:cxn modelId="{FAEAD993-1DD7-4518-BF0C-F3B9CE5ECAED}" type="presParOf" srcId="{140191E8-A411-4C9C-ACD1-434F000E238C}" destId="{DF4E6B9E-8300-4DAF-AA19-B6781FFBF7E8}" srcOrd="4" destOrd="0" presId="urn:microsoft.com/office/officeart/2008/layout/VerticalCurvedList"/>
    <dgm:cxn modelId="{6E825249-69F3-4F2E-84CC-B92D154A5D2E}" type="presParOf" srcId="{DF4E6B9E-8300-4DAF-AA19-B6781FFBF7E8}" destId="{5B03113C-062E-4818-8FA2-3D67552E2B49}" srcOrd="0" destOrd="0" presId="urn:microsoft.com/office/officeart/2008/layout/VerticalCurvedList"/>
    <dgm:cxn modelId="{36E21797-2358-46F0-9EE8-D6873049594C}" type="presParOf" srcId="{140191E8-A411-4C9C-ACD1-434F000E238C}" destId="{A5E7F641-7DF8-48F9-969C-DDC8D8E5B419}" srcOrd="5" destOrd="0" presId="urn:microsoft.com/office/officeart/2008/layout/VerticalCurvedList"/>
    <dgm:cxn modelId="{F129987B-18E1-4A82-8DE0-9354991C8112}" type="presParOf" srcId="{140191E8-A411-4C9C-ACD1-434F000E238C}" destId="{3D1429BF-557C-4D92-8B9A-A6032EDCAFC0}" srcOrd="6" destOrd="0" presId="urn:microsoft.com/office/officeart/2008/layout/VerticalCurvedList"/>
    <dgm:cxn modelId="{79B158A1-BCF0-4C09-B172-8BBA24187990}" type="presParOf" srcId="{3D1429BF-557C-4D92-8B9A-A6032EDCAFC0}" destId="{1FACF588-56F3-4FCC-AF45-5E9DE3539814}" srcOrd="0" destOrd="0" presId="urn:microsoft.com/office/officeart/2008/layout/VerticalCurvedList"/>
    <dgm:cxn modelId="{EC3A33E2-DA94-4A7B-945C-0F9C00B4E40F}" type="presParOf" srcId="{140191E8-A411-4C9C-ACD1-434F000E238C}" destId="{6F3E9399-CD38-4FF1-B2E0-0AC43E7F2890}" srcOrd="7" destOrd="0" presId="urn:microsoft.com/office/officeart/2008/layout/VerticalCurvedList"/>
    <dgm:cxn modelId="{6028A79C-1BBC-41C0-9071-D588D6993A52}" type="presParOf" srcId="{140191E8-A411-4C9C-ACD1-434F000E238C}" destId="{93FEBDF2-32B3-43F4-BFD5-FD6C2C6FC1BD}" srcOrd="8" destOrd="0" presId="urn:microsoft.com/office/officeart/2008/layout/VerticalCurvedList"/>
    <dgm:cxn modelId="{40E06779-8F05-4E2B-B61A-CCAA47423624}" type="presParOf" srcId="{93FEBDF2-32B3-43F4-BFD5-FD6C2C6FC1BD}" destId="{B713F6D0-7D1A-4E44-83B6-C6B8B40A32E4}"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4360924-AF0E-440E-A802-F4E8E842C770}"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2BF33C2C-F8F0-49D3-98C3-D76A0E017E63}">
      <dgm:prSet phldrT="[Text]" custT="1"/>
      <dgm:spPr/>
      <dgm:t>
        <a:bodyPr/>
        <a:lstStyle/>
        <a:p>
          <a:r>
            <a:rPr lang="en-US" sz="2400" dirty="0">
              <a:latin typeface="+mn-lt"/>
            </a:rPr>
            <a:t>Fit</a:t>
          </a:r>
        </a:p>
      </dgm:t>
    </dgm:pt>
    <dgm:pt modelId="{42492169-11C8-480B-9639-FBB41ABF0853}" type="parTrans" cxnId="{59403E00-E73B-4554-8BE2-64AC59F0B5B5}">
      <dgm:prSet/>
      <dgm:spPr/>
      <dgm:t>
        <a:bodyPr/>
        <a:lstStyle/>
        <a:p>
          <a:endParaRPr lang="en-US" sz="2400">
            <a:latin typeface="PT Sans Narrow" panose="020B0506020203020204" pitchFamily="34" charset="0"/>
          </a:endParaRPr>
        </a:p>
      </dgm:t>
    </dgm:pt>
    <dgm:pt modelId="{B19C15C6-903D-446E-8560-E5F3B32EC166}" type="sibTrans" cxnId="{59403E00-E73B-4554-8BE2-64AC59F0B5B5}">
      <dgm:prSet/>
      <dgm:spPr/>
      <dgm:t>
        <a:bodyPr/>
        <a:lstStyle/>
        <a:p>
          <a:endParaRPr lang="en-US" sz="2400">
            <a:latin typeface="PT Sans Narrow" panose="020B0506020203020204" pitchFamily="34" charset="0"/>
          </a:endParaRPr>
        </a:p>
      </dgm:t>
    </dgm:pt>
    <dgm:pt modelId="{4BAADAD4-4899-4B8E-A31E-722538AA5FAF}">
      <dgm:prSet phldrT="[Text]" custT="1"/>
      <dgm:spPr/>
      <dgm:t>
        <a:bodyPr/>
        <a:lstStyle/>
        <a:p>
          <a:r>
            <a:rPr lang="en-US" sz="2400" dirty="0">
              <a:latin typeface="+mn-lt"/>
            </a:rPr>
            <a:t>Implementation</a:t>
          </a:r>
        </a:p>
      </dgm:t>
    </dgm:pt>
    <dgm:pt modelId="{B8A0CEAA-E22A-46B6-9348-D10EAEAE4351}" type="parTrans" cxnId="{4E98A4EC-DDAF-4031-ABDF-DFFDB9AA6981}">
      <dgm:prSet/>
      <dgm:spPr/>
      <dgm:t>
        <a:bodyPr/>
        <a:lstStyle/>
        <a:p>
          <a:endParaRPr lang="en-US" sz="2400">
            <a:latin typeface="PT Sans Narrow" panose="020B0506020203020204" pitchFamily="34" charset="0"/>
          </a:endParaRPr>
        </a:p>
      </dgm:t>
    </dgm:pt>
    <dgm:pt modelId="{817D9182-74DB-4E38-964F-A2485DEBDA3D}" type="sibTrans" cxnId="{4E98A4EC-DDAF-4031-ABDF-DFFDB9AA6981}">
      <dgm:prSet/>
      <dgm:spPr/>
      <dgm:t>
        <a:bodyPr/>
        <a:lstStyle/>
        <a:p>
          <a:endParaRPr lang="en-US" sz="2400">
            <a:latin typeface="PT Sans Narrow" panose="020B0506020203020204" pitchFamily="34" charset="0"/>
          </a:endParaRPr>
        </a:p>
      </dgm:t>
    </dgm:pt>
    <dgm:pt modelId="{6C5E0E54-FB69-429D-8D41-5C07D82C1153}">
      <dgm:prSet phldrT="[Text]" custT="1"/>
      <dgm:spPr/>
      <dgm:t>
        <a:bodyPr/>
        <a:lstStyle/>
        <a:p>
          <a:r>
            <a:rPr lang="en-US" sz="2400" dirty="0">
              <a:latin typeface="+mn-lt"/>
            </a:rPr>
            <a:t>Compliance</a:t>
          </a:r>
        </a:p>
      </dgm:t>
    </dgm:pt>
    <dgm:pt modelId="{9592B1C6-A292-43D1-90D9-702E1C809B7B}" type="parTrans" cxnId="{C95646C0-87EE-4659-AA9D-D04AE7DF155B}">
      <dgm:prSet/>
      <dgm:spPr/>
      <dgm:t>
        <a:bodyPr/>
        <a:lstStyle/>
        <a:p>
          <a:endParaRPr lang="en-US" sz="2400">
            <a:latin typeface="PT Sans Narrow" panose="020B0506020203020204" pitchFamily="34" charset="0"/>
          </a:endParaRPr>
        </a:p>
      </dgm:t>
    </dgm:pt>
    <dgm:pt modelId="{F51F5135-6924-455A-B66B-88F2F8C82477}" type="sibTrans" cxnId="{C95646C0-87EE-4659-AA9D-D04AE7DF155B}">
      <dgm:prSet/>
      <dgm:spPr/>
      <dgm:t>
        <a:bodyPr/>
        <a:lstStyle/>
        <a:p>
          <a:endParaRPr lang="en-US" sz="2400">
            <a:latin typeface="PT Sans Narrow" panose="020B0506020203020204" pitchFamily="34" charset="0"/>
          </a:endParaRPr>
        </a:p>
      </dgm:t>
    </dgm:pt>
    <dgm:pt modelId="{E7567A2A-A715-41E5-A234-1D6C6F6440F2}">
      <dgm:prSet custT="1"/>
      <dgm:spPr/>
      <dgm:t>
        <a:bodyPr/>
        <a:lstStyle/>
        <a:p>
          <a:r>
            <a:rPr lang="en-US" sz="2400" dirty="0">
              <a:latin typeface="+mn-lt"/>
            </a:rPr>
            <a:t>Disclosure</a:t>
          </a:r>
        </a:p>
      </dgm:t>
    </dgm:pt>
    <dgm:pt modelId="{B75DE073-0924-4F70-B223-C635DB1AD463}" type="parTrans" cxnId="{86E4B828-E0C2-4E82-BA01-4A848E7125F6}">
      <dgm:prSet/>
      <dgm:spPr/>
      <dgm:t>
        <a:bodyPr/>
        <a:lstStyle/>
        <a:p>
          <a:endParaRPr lang="en-US" sz="2400">
            <a:latin typeface="PT Sans Narrow" panose="020B0506020203020204" pitchFamily="34" charset="0"/>
          </a:endParaRPr>
        </a:p>
      </dgm:t>
    </dgm:pt>
    <dgm:pt modelId="{49045040-FD45-4065-8A97-147D2E4F8130}" type="sibTrans" cxnId="{86E4B828-E0C2-4E82-BA01-4A848E7125F6}">
      <dgm:prSet/>
      <dgm:spPr/>
      <dgm:t>
        <a:bodyPr/>
        <a:lstStyle/>
        <a:p>
          <a:endParaRPr lang="en-US" sz="2400">
            <a:latin typeface="PT Sans Narrow" panose="020B0506020203020204" pitchFamily="34" charset="0"/>
          </a:endParaRPr>
        </a:p>
      </dgm:t>
    </dgm:pt>
    <dgm:pt modelId="{51968422-8661-421B-85F8-3E43D3B329CA}">
      <dgm:prSet custT="1"/>
      <dgm:spPr/>
      <dgm:t>
        <a:bodyPr/>
        <a:lstStyle/>
        <a:p>
          <a:r>
            <a:rPr lang="en-US" sz="2400" dirty="0">
              <a:latin typeface="+mn-lt"/>
            </a:rPr>
            <a:t>Affordability</a:t>
          </a:r>
        </a:p>
      </dgm:t>
    </dgm:pt>
    <dgm:pt modelId="{78F81C43-18B8-4955-9FE3-7B3C78D0B3B8}" type="parTrans" cxnId="{A2375E7B-6754-4761-8A7C-AABD46069216}">
      <dgm:prSet/>
      <dgm:spPr/>
      <dgm:t>
        <a:bodyPr/>
        <a:lstStyle/>
        <a:p>
          <a:endParaRPr lang="en-US"/>
        </a:p>
      </dgm:t>
    </dgm:pt>
    <dgm:pt modelId="{FB0CDF03-082E-4550-A0B5-8F5C5BB239B1}" type="sibTrans" cxnId="{A2375E7B-6754-4761-8A7C-AABD46069216}">
      <dgm:prSet/>
      <dgm:spPr/>
      <dgm:t>
        <a:bodyPr/>
        <a:lstStyle/>
        <a:p>
          <a:endParaRPr lang="en-US"/>
        </a:p>
      </dgm:t>
    </dgm:pt>
    <dgm:pt modelId="{FF5BD1A8-6EDF-4432-AE4E-2613B7AFE4DD}" type="pres">
      <dgm:prSet presAssocID="{04360924-AF0E-440E-A802-F4E8E842C770}" presName="Name0" presStyleCnt="0">
        <dgm:presLayoutVars>
          <dgm:chMax val="7"/>
          <dgm:chPref val="7"/>
          <dgm:dir/>
        </dgm:presLayoutVars>
      </dgm:prSet>
      <dgm:spPr/>
    </dgm:pt>
    <dgm:pt modelId="{140191E8-A411-4C9C-ACD1-434F000E238C}" type="pres">
      <dgm:prSet presAssocID="{04360924-AF0E-440E-A802-F4E8E842C770}" presName="Name1" presStyleCnt="0"/>
      <dgm:spPr/>
    </dgm:pt>
    <dgm:pt modelId="{EF469379-4A39-4DAC-967D-B410B6E03FBA}" type="pres">
      <dgm:prSet presAssocID="{04360924-AF0E-440E-A802-F4E8E842C770}" presName="cycle" presStyleCnt="0"/>
      <dgm:spPr/>
    </dgm:pt>
    <dgm:pt modelId="{264B1806-2A1E-4C9E-BC28-E2725AAF2777}" type="pres">
      <dgm:prSet presAssocID="{04360924-AF0E-440E-A802-F4E8E842C770}" presName="srcNode" presStyleLbl="node1" presStyleIdx="0" presStyleCnt="5"/>
      <dgm:spPr/>
    </dgm:pt>
    <dgm:pt modelId="{E520BC28-226B-4681-918C-5BE7EF6F0DDB}" type="pres">
      <dgm:prSet presAssocID="{04360924-AF0E-440E-A802-F4E8E842C770}" presName="conn" presStyleLbl="parChTrans1D2" presStyleIdx="0" presStyleCnt="1"/>
      <dgm:spPr/>
    </dgm:pt>
    <dgm:pt modelId="{594CE58A-4811-4B87-BB3A-20262DD61A1D}" type="pres">
      <dgm:prSet presAssocID="{04360924-AF0E-440E-A802-F4E8E842C770}" presName="extraNode" presStyleLbl="node1" presStyleIdx="0" presStyleCnt="5"/>
      <dgm:spPr/>
    </dgm:pt>
    <dgm:pt modelId="{DF1A7EFA-F82E-4153-8F32-3F1A2314431A}" type="pres">
      <dgm:prSet presAssocID="{04360924-AF0E-440E-A802-F4E8E842C770}" presName="dstNode" presStyleLbl="node1" presStyleIdx="0" presStyleCnt="5"/>
      <dgm:spPr/>
    </dgm:pt>
    <dgm:pt modelId="{F170EB03-B988-42B8-A2EC-1702CDA38BE3}" type="pres">
      <dgm:prSet presAssocID="{2BF33C2C-F8F0-49D3-98C3-D76A0E017E63}" presName="text_1" presStyleLbl="node1" presStyleIdx="0" presStyleCnt="5">
        <dgm:presLayoutVars>
          <dgm:bulletEnabled val="1"/>
        </dgm:presLayoutVars>
      </dgm:prSet>
      <dgm:spPr/>
    </dgm:pt>
    <dgm:pt modelId="{B0B92189-D93E-4A73-B245-BDCDE8EFB30E}" type="pres">
      <dgm:prSet presAssocID="{2BF33C2C-F8F0-49D3-98C3-D76A0E017E63}" presName="accent_1" presStyleCnt="0"/>
      <dgm:spPr/>
    </dgm:pt>
    <dgm:pt modelId="{4578ED23-F019-4D43-9922-89F6212C3E32}" type="pres">
      <dgm:prSet presAssocID="{2BF33C2C-F8F0-49D3-98C3-D76A0E017E63}" presName="accentRepeatNode" presStyleLbl="solidFgAcc1" presStyleIdx="0" presStyleCnt="5"/>
      <dgm:spPr/>
    </dgm:pt>
    <dgm:pt modelId="{CE766954-86F5-4461-98F0-F3BEC98ABE7D}" type="pres">
      <dgm:prSet presAssocID="{4BAADAD4-4899-4B8E-A31E-722538AA5FAF}" presName="text_2" presStyleLbl="node1" presStyleIdx="1" presStyleCnt="5">
        <dgm:presLayoutVars>
          <dgm:bulletEnabled val="1"/>
        </dgm:presLayoutVars>
      </dgm:prSet>
      <dgm:spPr/>
    </dgm:pt>
    <dgm:pt modelId="{DF4E6B9E-8300-4DAF-AA19-B6781FFBF7E8}" type="pres">
      <dgm:prSet presAssocID="{4BAADAD4-4899-4B8E-A31E-722538AA5FAF}" presName="accent_2" presStyleCnt="0"/>
      <dgm:spPr/>
    </dgm:pt>
    <dgm:pt modelId="{5B03113C-062E-4818-8FA2-3D67552E2B49}" type="pres">
      <dgm:prSet presAssocID="{4BAADAD4-4899-4B8E-A31E-722538AA5FAF}" presName="accentRepeatNode" presStyleLbl="solidFgAcc1" presStyleIdx="1" presStyleCnt="5"/>
      <dgm:spPr/>
    </dgm:pt>
    <dgm:pt modelId="{A5E7F641-7DF8-48F9-969C-DDC8D8E5B419}" type="pres">
      <dgm:prSet presAssocID="{6C5E0E54-FB69-429D-8D41-5C07D82C1153}" presName="text_3" presStyleLbl="node1" presStyleIdx="2" presStyleCnt="5">
        <dgm:presLayoutVars>
          <dgm:bulletEnabled val="1"/>
        </dgm:presLayoutVars>
      </dgm:prSet>
      <dgm:spPr/>
    </dgm:pt>
    <dgm:pt modelId="{3D1429BF-557C-4D92-8B9A-A6032EDCAFC0}" type="pres">
      <dgm:prSet presAssocID="{6C5E0E54-FB69-429D-8D41-5C07D82C1153}" presName="accent_3" presStyleCnt="0"/>
      <dgm:spPr/>
    </dgm:pt>
    <dgm:pt modelId="{1FACF588-56F3-4FCC-AF45-5E9DE3539814}" type="pres">
      <dgm:prSet presAssocID="{6C5E0E54-FB69-429D-8D41-5C07D82C1153}" presName="accentRepeatNode" presStyleLbl="solidFgAcc1" presStyleIdx="2" presStyleCnt="5"/>
      <dgm:spPr/>
    </dgm:pt>
    <dgm:pt modelId="{6F3E9399-CD38-4FF1-B2E0-0AC43E7F2890}" type="pres">
      <dgm:prSet presAssocID="{E7567A2A-A715-41E5-A234-1D6C6F6440F2}" presName="text_4" presStyleLbl="node1" presStyleIdx="3" presStyleCnt="5">
        <dgm:presLayoutVars>
          <dgm:bulletEnabled val="1"/>
        </dgm:presLayoutVars>
      </dgm:prSet>
      <dgm:spPr/>
    </dgm:pt>
    <dgm:pt modelId="{93FEBDF2-32B3-43F4-BFD5-FD6C2C6FC1BD}" type="pres">
      <dgm:prSet presAssocID="{E7567A2A-A715-41E5-A234-1D6C6F6440F2}" presName="accent_4" presStyleCnt="0"/>
      <dgm:spPr/>
    </dgm:pt>
    <dgm:pt modelId="{B713F6D0-7D1A-4E44-83B6-C6B8B40A32E4}" type="pres">
      <dgm:prSet presAssocID="{E7567A2A-A715-41E5-A234-1D6C6F6440F2}" presName="accentRepeatNode" presStyleLbl="solidFgAcc1" presStyleIdx="3" presStyleCnt="5"/>
      <dgm:spPr/>
    </dgm:pt>
    <dgm:pt modelId="{8423EA9E-37F0-4037-9A86-AB13EE4BCD19}" type="pres">
      <dgm:prSet presAssocID="{51968422-8661-421B-85F8-3E43D3B329CA}" presName="text_5" presStyleLbl="node1" presStyleIdx="4" presStyleCnt="5">
        <dgm:presLayoutVars>
          <dgm:bulletEnabled val="1"/>
        </dgm:presLayoutVars>
      </dgm:prSet>
      <dgm:spPr/>
    </dgm:pt>
    <dgm:pt modelId="{A36597A2-8299-4064-8C9B-539FB43E37F7}" type="pres">
      <dgm:prSet presAssocID="{51968422-8661-421B-85F8-3E43D3B329CA}" presName="accent_5" presStyleCnt="0"/>
      <dgm:spPr/>
    </dgm:pt>
    <dgm:pt modelId="{631CE83F-DD74-464E-A108-9405931168FF}" type="pres">
      <dgm:prSet presAssocID="{51968422-8661-421B-85F8-3E43D3B329CA}" presName="accentRepeatNode" presStyleLbl="solidFgAcc1" presStyleIdx="4" presStyleCnt="5"/>
      <dgm:spPr/>
    </dgm:pt>
  </dgm:ptLst>
  <dgm:cxnLst>
    <dgm:cxn modelId="{59403E00-E73B-4554-8BE2-64AC59F0B5B5}" srcId="{04360924-AF0E-440E-A802-F4E8E842C770}" destId="{2BF33C2C-F8F0-49D3-98C3-D76A0E017E63}" srcOrd="0" destOrd="0" parTransId="{42492169-11C8-480B-9639-FBB41ABF0853}" sibTransId="{B19C15C6-903D-446E-8560-E5F3B32EC166}"/>
    <dgm:cxn modelId="{86E4B828-E0C2-4E82-BA01-4A848E7125F6}" srcId="{04360924-AF0E-440E-A802-F4E8E842C770}" destId="{E7567A2A-A715-41E5-A234-1D6C6F6440F2}" srcOrd="3" destOrd="0" parTransId="{B75DE073-0924-4F70-B223-C635DB1AD463}" sibTransId="{49045040-FD45-4065-8A97-147D2E4F8130}"/>
    <dgm:cxn modelId="{4127C035-585A-49D8-9AC7-FCB0225DE74B}" type="presOf" srcId="{6C5E0E54-FB69-429D-8D41-5C07D82C1153}" destId="{A5E7F641-7DF8-48F9-969C-DDC8D8E5B419}" srcOrd="0" destOrd="0" presId="urn:microsoft.com/office/officeart/2008/layout/VerticalCurvedList"/>
    <dgm:cxn modelId="{E01BE372-6CD0-4834-9DFD-79AEC5F4E7E9}" type="presOf" srcId="{2BF33C2C-F8F0-49D3-98C3-D76A0E017E63}" destId="{F170EB03-B988-42B8-A2EC-1702CDA38BE3}" srcOrd="0" destOrd="0" presId="urn:microsoft.com/office/officeart/2008/layout/VerticalCurvedList"/>
    <dgm:cxn modelId="{A2375E7B-6754-4761-8A7C-AABD46069216}" srcId="{04360924-AF0E-440E-A802-F4E8E842C770}" destId="{51968422-8661-421B-85F8-3E43D3B329CA}" srcOrd="4" destOrd="0" parTransId="{78F81C43-18B8-4955-9FE3-7B3C78D0B3B8}" sibTransId="{FB0CDF03-082E-4550-A0B5-8F5C5BB239B1}"/>
    <dgm:cxn modelId="{C95646C0-87EE-4659-AA9D-D04AE7DF155B}" srcId="{04360924-AF0E-440E-A802-F4E8E842C770}" destId="{6C5E0E54-FB69-429D-8D41-5C07D82C1153}" srcOrd="2" destOrd="0" parTransId="{9592B1C6-A292-43D1-90D9-702E1C809B7B}" sibTransId="{F51F5135-6924-455A-B66B-88F2F8C82477}"/>
    <dgm:cxn modelId="{1B46B0D6-DAB6-4F97-9309-5FFEFC9398DB}" type="presOf" srcId="{E7567A2A-A715-41E5-A234-1D6C6F6440F2}" destId="{6F3E9399-CD38-4FF1-B2E0-0AC43E7F2890}" srcOrd="0" destOrd="0" presId="urn:microsoft.com/office/officeart/2008/layout/VerticalCurvedList"/>
    <dgm:cxn modelId="{FC4DBDE4-3F04-4172-9CC4-0363FB150078}" type="presOf" srcId="{B19C15C6-903D-446E-8560-E5F3B32EC166}" destId="{E520BC28-226B-4681-918C-5BE7EF6F0DDB}" srcOrd="0" destOrd="0" presId="urn:microsoft.com/office/officeart/2008/layout/VerticalCurvedList"/>
    <dgm:cxn modelId="{4E98A4EC-DDAF-4031-ABDF-DFFDB9AA6981}" srcId="{04360924-AF0E-440E-A802-F4E8E842C770}" destId="{4BAADAD4-4899-4B8E-A31E-722538AA5FAF}" srcOrd="1" destOrd="0" parTransId="{B8A0CEAA-E22A-46B6-9348-D10EAEAE4351}" sibTransId="{817D9182-74DB-4E38-964F-A2485DEBDA3D}"/>
    <dgm:cxn modelId="{481E57EE-5C05-4668-AED2-F5077E2A3FAD}" type="presOf" srcId="{51968422-8661-421B-85F8-3E43D3B329CA}" destId="{8423EA9E-37F0-4037-9A86-AB13EE4BCD19}" srcOrd="0" destOrd="0" presId="urn:microsoft.com/office/officeart/2008/layout/VerticalCurvedList"/>
    <dgm:cxn modelId="{8D4E90F2-DE71-4E5D-BD71-9B6720028BEB}" type="presOf" srcId="{04360924-AF0E-440E-A802-F4E8E842C770}" destId="{FF5BD1A8-6EDF-4432-AE4E-2613B7AFE4DD}" srcOrd="0" destOrd="0" presId="urn:microsoft.com/office/officeart/2008/layout/VerticalCurvedList"/>
    <dgm:cxn modelId="{DDFD5DF8-8F1C-4CF3-8189-54B7811C8014}" type="presOf" srcId="{4BAADAD4-4899-4B8E-A31E-722538AA5FAF}" destId="{CE766954-86F5-4461-98F0-F3BEC98ABE7D}" srcOrd="0" destOrd="0" presId="urn:microsoft.com/office/officeart/2008/layout/VerticalCurvedList"/>
    <dgm:cxn modelId="{9B4EE579-8E12-4243-8F82-1BB65E4B6212}" type="presParOf" srcId="{FF5BD1A8-6EDF-4432-AE4E-2613B7AFE4DD}" destId="{140191E8-A411-4C9C-ACD1-434F000E238C}" srcOrd="0" destOrd="0" presId="urn:microsoft.com/office/officeart/2008/layout/VerticalCurvedList"/>
    <dgm:cxn modelId="{8DD3141F-7625-4650-B013-D7054456D4BB}" type="presParOf" srcId="{140191E8-A411-4C9C-ACD1-434F000E238C}" destId="{EF469379-4A39-4DAC-967D-B410B6E03FBA}" srcOrd="0" destOrd="0" presId="urn:microsoft.com/office/officeart/2008/layout/VerticalCurvedList"/>
    <dgm:cxn modelId="{B94317C0-A194-44FE-86C0-64DF5B6BB072}" type="presParOf" srcId="{EF469379-4A39-4DAC-967D-B410B6E03FBA}" destId="{264B1806-2A1E-4C9E-BC28-E2725AAF2777}" srcOrd="0" destOrd="0" presId="urn:microsoft.com/office/officeart/2008/layout/VerticalCurvedList"/>
    <dgm:cxn modelId="{969C3FE7-AB7C-43FC-9ED5-138D5F4C42BB}" type="presParOf" srcId="{EF469379-4A39-4DAC-967D-B410B6E03FBA}" destId="{E520BC28-226B-4681-918C-5BE7EF6F0DDB}" srcOrd="1" destOrd="0" presId="urn:microsoft.com/office/officeart/2008/layout/VerticalCurvedList"/>
    <dgm:cxn modelId="{3C8FE1DC-FC09-4035-A0B8-B2CDC5D873D8}" type="presParOf" srcId="{EF469379-4A39-4DAC-967D-B410B6E03FBA}" destId="{594CE58A-4811-4B87-BB3A-20262DD61A1D}" srcOrd="2" destOrd="0" presId="urn:microsoft.com/office/officeart/2008/layout/VerticalCurvedList"/>
    <dgm:cxn modelId="{4B46D292-257F-421F-9B79-366F911C0B63}" type="presParOf" srcId="{EF469379-4A39-4DAC-967D-B410B6E03FBA}" destId="{DF1A7EFA-F82E-4153-8F32-3F1A2314431A}" srcOrd="3" destOrd="0" presId="urn:microsoft.com/office/officeart/2008/layout/VerticalCurvedList"/>
    <dgm:cxn modelId="{E2B0FF09-335E-4C5F-B06B-5592BA030EBF}" type="presParOf" srcId="{140191E8-A411-4C9C-ACD1-434F000E238C}" destId="{F170EB03-B988-42B8-A2EC-1702CDA38BE3}" srcOrd="1" destOrd="0" presId="urn:microsoft.com/office/officeart/2008/layout/VerticalCurvedList"/>
    <dgm:cxn modelId="{6E6C1934-0FB0-4F59-9477-7C273F589CF0}" type="presParOf" srcId="{140191E8-A411-4C9C-ACD1-434F000E238C}" destId="{B0B92189-D93E-4A73-B245-BDCDE8EFB30E}" srcOrd="2" destOrd="0" presId="urn:microsoft.com/office/officeart/2008/layout/VerticalCurvedList"/>
    <dgm:cxn modelId="{A1987B2F-CFB9-4B11-828C-B4EC4E2F3B77}" type="presParOf" srcId="{B0B92189-D93E-4A73-B245-BDCDE8EFB30E}" destId="{4578ED23-F019-4D43-9922-89F6212C3E32}" srcOrd="0" destOrd="0" presId="urn:microsoft.com/office/officeart/2008/layout/VerticalCurvedList"/>
    <dgm:cxn modelId="{84A17AF6-00A0-4107-9FEE-71A284185B45}" type="presParOf" srcId="{140191E8-A411-4C9C-ACD1-434F000E238C}" destId="{CE766954-86F5-4461-98F0-F3BEC98ABE7D}" srcOrd="3" destOrd="0" presId="urn:microsoft.com/office/officeart/2008/layout/VerticalCurvedList"/>
    <dgm:cxn modelId="{FAEAD993-1DD7-4518-BF0C-F3B9CE5ECAED}" type="presParOf" srcId="{140191E8-A411-4C9C-ACD1-434F000E238C}" destId="{DF4E6B9E-8300-4DAF-AA19-B6781FFBF7E8}" srcOrd="4" destOrd="0" presId="urn:microsoft.com/office/officeart/2008/layout/VerticalCurvedList"/>
    <dgm:cxn modelId="{6E825249-69F3-4F2E-84CC-B92D154A5D2E}" type="presParOf" srcId="{DF4E6B9E-8300-4DAF-AA19-B6781FFBF7E8}" destId="{5B03113C-062E-4818-8FA2-3D67552E2B49}" srcOrd="0" destOrd="0" presId="urn:microsoft.com/office/officeart/2008/layout/VerticalCurvedList"/>
    <dgm:cxn modelId="{36E21797-2358-46F0-9EE8-D6873049594C}" type="presParOf" srcId="{140191E8-A411-4C9C-ACD1-434F000E238C}" destId="{A5E7F641-7DF8-48F9-969C-DDC8D8E5B419}" srcOrd="5" destOrd="0" presId="urn:microsoft.com/office/officeart/2008/layout/VerticalCurvedList"/>
    <dgm:cxn modelId="{F129987B-18E1-4A82-8DE0-9354991C8112}" type="presParOf" srcId="{140191E8-A411-4C9C-ACD1-434F000E238C}" destId="{3D1429BF-557C-4D92-8B9A-A6032EDCAFC0}" srcOrd="6" destOrd="0" presId="urn:microsoft.com/office/officeart/2008/layout/VerticalCurvedList"/>
    <dgm:cxn modelId="{79B158A1-BCF0-4C09-B172-8BBA24187990}" type="presParOf" srcId="{3D1429BF-557C-4D92-8B9A-A6032EDCAFC0}" destId="{1FACF588-56F3-4FCC-AF45-5E9DE3539814}" srcOrd="0" destOrd="0" presId="urn:microsoft.com/office/officeart/2008/layout/VerticalCurvedList"/>
    <dgm:cxn modelId="{EC3A33E2-DA94-4A7B-945C-0F9C00B4E40F}" type="presParOf" srcId="{140191E8-A411-4C9C-ACD1-434F000E238C}" destId="{6F3E9399-CD38-4FF1-B2E0-0AC43E7F2890}" srcOrd="7" destOrd="0" presId="urn:microsoft.com/office/officeart/2008/layout/VerticalCurvedList"/>
    <dgm:cxn modelId="{6028A79C-1BBC-41C0-9071-D588D6993A52}" type="presParOf" srcId="{140191E8-A411-4C9C-ACD1-434F000E238C}" destId="{93FEBDF2-32B3-43F4-BFD5-FD6C2C6FC1BD}" srcOrd="8" destOrd="0" presId="urn:microsoft.com/office/officeart/2008/layout/VerticalCurvedList"/>
    <dgm:cxn modelId="{40E06779-8F05-4E2B-B61A-CCAA47423624}" type="presParOf" srcId="{93FEBDF2-32B3-43F4-BFD5-FD6C2C6FC1BD}" destId="{B713F6D0-7D1A-4E44-83B6-C6B8B40A32E4}" srcOrd="0" destOrd="0" presId="urn:microsoft.com/office/officeart/2008/layout/VerticalCurvedList"/>
    <dgm:cxn modelId="{BE355C77-7B57-427E-8E0F-84C8F25E3965}" type="presParOf" srcId="{140191E8-A411-4C9C-ACD1-434F000E238C}" destId="{8423EA9E-37F0-4037-9A86-AB13EE4BCD19}" srcOrd="9" destOrd="0" presId="urn:microsoft.com/office/officeart/2008/layout/VerticalCurvedList"/>
    <dgm:cxn modelId="{CA72B724-85AA-4109-BACF-6DB07D7FC473}" type="presParOf" srcId="{140191E8-A411-4C9C-ACD1-434F000E238C}" destId="{A36597A2-8299-4064-8C9B-539FB43E37F7}" srcOrd="10" destOrd="0" presId="urn:microsoft.com/office/officeart/2008/layout/VerticalCurvedList"/>
    <dgm:cxn modelId="{261A0C0C-B13C-47DE-AB70-847D02D65AFF}" type="presParOf" srcId="{A36597A2-8299-4064-8C9B-539FB43E37F7}" destId="{631CE83F-DD74-464E-A108-9405931168FF}"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F4CD1C-6DE1-4A19-AC31-624282B2CA99}">
      <dsp:nvSpPr>
        <dsp:cNvPr id="0" name=""/>
        <dsp:cNvSpPr/>
      </dsp:nvSpPr>
      <dsp:spPr>
        <a:xfrm>
          <a:off x="4281" y="1576074"/>
          <a:ext cx="1327220" cy="79633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The Goal</a:t>
          </a:r>
        </a:p>
      </dsp:txBody>
      <dsp:txXfrm>
        <a:off x="27605" y="1599398"/>
        <a:ext cx="1280572" cy="749684"/>
      </dsp:txXfrm>
    </dsp:sp>
    <dsp:sp modelId="{B374C80A-3130-4610-9875-A83EE16A3F53}">
      <dsp:nvSpPr>
        <dsp:cNvPr id="0" name=""/>
        <dsp:cNvSpPr/>
      </dsp:nvSpPr>
      <dsp:spPr>
        <a:xfrm>
          <a:off x="1464224" y="1809665"/>
          <a:ext cx="281370" cy="32915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a:off x="1464224" y="1875495"/>
        <a:ext cx="196959" cy="197490"/>
      </dsp:txXfrm>
    </dsp:sp>
    <dsp:sp modelId="{D58B5BC9-44D3-4F5C-8317-6AD0D770B1DF}">
      <dsp:nvSpPr>
        <dsp:cNvPr id="0" name=""/>
        <dsp:cNvSpPr/>
      </dsp:nvSpPr>
      <dsp:spPr>
        <a:xfrm>
          <a:off x="1862390" y="1576074"/>
          <a:ext cx="1327220" cy="79633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Local Context</a:t>
          </a:r>
        </a:p>
      </dsp:txBody>
      <dsp:txXfrm>
        <a:off x="1885714" y="1599398"/>
        <a:ext cx="1280572" cy="749684"/>
      </dsp:txXfrm>
    </dsp:sp>
    <dsp:sp modelId="{C285494E-24B7-4D88-944B-76356DF8F84F}">
      <dsp:nvSpPr>
        <dsp:cNvPr id="0" name=""/>
        <dsp:cNvSpPr/>
      </dsp:nvSpPr>
      <dsp:spPr>
        <a:xfrm>
          <a:off x="3322333" y="1809665"/>
          <a:ext cx="281370" cy="32915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a:off x="3322333" y="1875495"/>
        <a:ext cx="196959" cy="197490"/>
      </dsp:txXfrm>
    </dsp:sp>
    <dsp:sp modelId="{C641CBE5-6ABF-4B47-9CC8-E747E9E7BB25}">
      <dsp:nvSpPr>
        <dsp:cNvPr id="0" name=""/>
        <dsp:cNvSpPr/>
      </dsp:nvSpPr>
      <dsp:spPr>
        <a:xfrm>
          <a:off x="3720499" y="1576074"/>
          <a:ext cx="1327220" cy="79633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Policy </a:t>
          </a:r>
          <a:r>
            <a:rPr lang="en-US" sz="1500" kern="1200"/>
            <a:t>Parameters</a:t>
          </a:r>
          <a:endParaRPr lang="en-US" sz="1500" kern="1200" dirty="0"/>
        </a:p>
      </dsp:txBody>
      <dsp:txXfrm>
        <a:off x="3743823" y="1599398"/>
        <a:ext cx="1280572" cy="749684"/>
      </dsp:txXfrm>
    </dsp:sp>
    <dsp:sp modelId="{DA4A0CD6-25D1-4061-A0F8-4A7B809BD082}">
      <dsp:nvSpPr>
        <dsp:cNvPr id="0" name=""/>
        <dsp:cNvSpPr/>
      </dsp:nvSpPr>
      <dsp:spPr>
        <a:xfrm>
          <a:off x="5180442" y="1809665"/>
          <a:ext cx="281370" cy="32915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a:off x="5180442" y="1875495"/>
        <a:ext cx="196959" cy="197490"/>
      </dsp:txXfrm>
    </dsp:sp>
    <dsp:sp modelId="{5A90328C-6B25-459A-BD37-2433BBD2CF01}">
      <dsp:nvSpPr>
        <dsp:cNvPr id="0" name=""/>
        <dsp:cNvSpPr/>
      </dsp:nvSpPr>
      <dsp:spPr>
        <a:xfrm>
          <a:off x="5578608" y="1576074"/>
          <a:ext cx="1327220" cy="79633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Preliminary Impact Calculation</a:t>
          </a:r>
        </a:p>
      </dsp:txBody>
      <dsp:txXfrm>
        <a:off x="5601932" y="1599398"/>
        <a:ext cx="1280572" cy="749684"/>
      </dsp:txXfrm>
    </dsp:sp>
    <dsp:sp modelId="{615E9FDB-6982-493A-920D-980CC962EAC8}">
      <dsp:nvSpPr>
        <dsp:cNvPr id="0" name=""/>
        <dsp:cNvSpPr/>
      </dsp:nvSpPr>
      <dsp:spPr>
        <a:xfrm>
          <a:off x="7038551" y="1809665"/>
          <a:ext cx="281370" cy="32915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7038551" y="1875495"/>
        <a:ext cx="196959" cy="197490"/>
      </dsp:txXfrm>
    </dsp:sp>
    <dsp:sp modelId="{78788A30-C45C-4296-B8A1-1CC88F970668}">
      <dsp:nvSpPr>
        <dsp:cNvPr id="0" name=""/>
        <dsp:cNvSpPr/>
      </dsp:nvSpPr>
      <dsp:spPr>
        <a:xfrm>
          <a:off x="7436717" y="1576074"/>
          <a:ext cx="1327220" cy="79633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US" sz="1500" kern="1200" dirty="0">
              <a:latin typeface="Arial"/>
            </a:rPr>
            <a:t>Identify Stakeholders</a:t>
          </a:r>
        </a:p>
      </dsp:txBody>
      <dsp:txXfrm>
        <a:off x="7460041" y="1599398"/>
        <a:ext cx="1280572" cy="7496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20BC28-226B-4681-918C-5BE7EF6F0DDB}">
      <dsp:nvSpPr>
        <dsp:cNvPr id="0" name=""/>
        <dsp:cNvSpPr/>
      </dsp:nvSpPr>
      <dsp:spPr>
        <a:xfrm>
          <a:off x="-5233832" y="-801628"/>
          <a:ext cx="6232491" cy="6232491"/>
        </a:xfrm>
        <a:prstGeom prst="blockArc">
          <a:avLst>
            <a:gd name="adj1" fmla="val 18900000"/>
            <a:gd name="adj2" fmla="val 2700000"/>
            <a:gd name="adj3" fmla="val 347"/>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170EB03-B988-42B8-A2EC-1702CDA38BE3}">
      <dsp:nvSpPr>
        <dsp:cNvPr id="0" name=""/>
        <dsp:cNvSpPr/>
      </dsp:nvSpPr>
      <dsp:spPr>
        <a:xfrm>
          <a:off x="522873" y="355895"/>
          <a:ext cx="4720096" cy="71216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5278"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mn-lt"/>
            </a:rPr>
            <a:t>Existing Policies and Financing Tools</a:t>
          </a:r>
        </a:p>
      </dsp:txBody>
      <dsp:txXfrm>
        <a:off x="522873" y="355895"/>
        <a:ext cx="4720096" cy="712161"/>
      </dsp:txXfrm>
    </dsp:sp>
    <dsp:sp modelId="{4578ED23-F019-4D43-9922-89F6212C3E32}">
      <dsp:nvSpPr>
        <dsp:cNvPr id="0" name=""/>
        <dsp:cNvSpPr/>
      </dsp:nvSpPr>
      <dsp:spPr>
        <a:xfrm>
          <a:off x="77772" y="266875"/>
          <a:ext cx="890201" cy="890201"/>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E766954-86F5-4461-98F0-F3BEC98ABE7D}">
      <dsp:nvSpPr>
        <dsp:cNvPr id="0" name=""/>
        <dsp:cNvSpPr/>
      </dsp:nvSpPr>
      <dsp:spPr>
        <a:xfrm>
          <a:off x="931171" y="1424323"/>
          <a:ext cx="4311797" cy="71216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5278"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mn-lt"/>
            </a:rPr>
            <a:t>State of Rental Housing Market</a:t>
          </a:r>
        </a:p>
      </dsp:txBody>
      <dsp:txXfrm>
        <a:off x="931171" y="1424323"/>
        <a:ext cx="4311797" cy="712161"/>
      </dsp:txXfrm>
    </dsp:sp>
    <dsp:sp modelId="{5B03113C-062E-4818-8FA2-3D67552E2B49}">
      <dsp:nvSpPr>
        <dsp:cNvPr id="0" name=""/>
        <dsp:cNvSpPr/>
      </dsp:nvSpPr>
      <dsp:spPr>
        <a:xfrm>
          <a:off x="486070" y="1335302"/>
          <a:ext cx="890201" cy="890201"/>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5E7F641-7DF8-48F9-969C-DDC8D8E5B419}">
      <dsp:nvSpPr>
        <dsp:cNvPr id="0" name=""/>
        <dsp:cNvSpPr/>
      </dsp:nvSpPr>
      <dsp:spPr>
        <a:xfrm>
          <a:off x="931171" y="2492750"/>
          <a:ext cx="4311797" cy="71216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5278"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mn-lt"/>
            </a:rPr>
            <a:t>Supporting Resources</a:t>
          </a:r>
        </a:p>
      </dsp:txBody>
      <dsp:txXfrm>
        <a:off x="931171" y="2492750"/>
        <a:ext cx="4311797" cy="712161"/>
      </dsp:txXfrm>
    </dsp:sp>
    <dsp:sp modelId="{1FACF588-56F3-4FCC-AF45-5E9DE3539814}">
      <dsp:nvSpPr>
        <dsp:cNvPr id="0" name=""/>
        <dsp:cNvSpPr/>
      </dsp:nvSpPr>
      <dsp:spPr>
        <a:xfrm>
          <a:off x="486070" y="2403730"/>
          <a:ext cx="890201" cy="890201"/>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F3E9399-CD38-4FF1-B2E0-0AC43E7F2890}">
      <dsp:nvSpPr>
        <dsp:cNvPr id="0" name=""/>
        <dsp:cNvSpPr/>
      </dsp:nvSpPr>
      <dsp:spPr>
        <a:xfrm>
          <a:off x="522873" y="3561177"/>
          <a:ext cx="4720096" cy="71216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5278"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mn-lt"/>
            </a:rPr>
            <a:t>Stakeholder Priorities</a:t>
          </a:r>
        </a:p>
      </dsp:txBody>
      <dsp:txXfrm>
        <a:off x="522873" y="3561177"/>
        <a:ext cx="4720096" cy="712161"/>
      </dsp:txXfrm>
    </dsp:sp>
    <dsp:sp modelId="{B713F6D0-7D1A-4E44-83B6-C6B8B40A32E4}">
      <dsp:nvSpPr>
        <dsp:cNvPr id="0" name=""/>
        <dsp:cNvSpPr/>
      </dsp:nvSpPr>
      <dsp:spPr>
        <a:xfrm>
          <a:off x="77772" y="3472157"/>
          <a:ext cx="890201" cy="890201"/>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20BC28-226B-4681-918C-5BE7EF6F0DDB}">
      <dsp:nvSpPr>
        <dsp:cNvPr id="0" name=""/>
        <dsp:cNvSpPr/>
      </dsp:nvSpPr>
      <dsp:spPr>
        <a:xfrm>
          <a:off x="-5233832" y="-801628"/>
          <a:ext cx="6232491" cy="6232491"/>
        </a:xfrm>
        <a:prstGeom prst="blockArc">
          <a:avLst>
            <a:gd name="adj1" fmla="val 18900000"/>
            <a:gd name="adj2" fmla="val 2700000"/>
            <a:gd name="adj3" fmla="val 347"/>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170EB03-B988-42B8-A2EC-1702CDA38BE3}">
      <dsp:nvSpPr>
        <dsp:cNvPr id="0" name=""/>
        <dsp:cNvSpPr/>
      </dsp:nvSpPr>
      <dsp:spPr>
        <a:xfrm>
          <a:off x="436769" y="289234"/>
          <a:ext cx="3788541" cy="57883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9454"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mn-lt"/>
            </a:rPr>
            <a:t>Fit</a:t>
          </a:r>
        </a:p>
      </dsp:txBody>
      <dsp:txXfrm>
        <a:off x="436769" y="289234"/>
        <a:ext cx="3788541" cy="578839"/>
      </dsp:txXfrm>
    </dsp:sp>
    <dsp:sp modelId="{4578ED23-F019-4D43-9922-89F6212C3E32}">
      <dsp:nvSpPr>
        <dsp:cNvPr id="0" name=""/>
        <dsp:cNvSpPr/>
      </dsp:nvSpPr>
      <dsp:spPr>
        <a:xfrm>
          <a:off x="74994" y="216879"/>
          <a:ext cx="723549" cy="723549"/>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E766954-86F5-4461-98F0-F3BEC98ABE7D}">
      <dsp:nvSpPr>
        <dsp:cNvPr id="0" name=""/>
        <dsp:cNvSpPr/>
      </dsp:nvSpPr>
      <dsp:spPr>
        <a:xfrm>
          <a:off x="851548" y="1157216"/>
          <a:ext cx="3373762" cy="57883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9454"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mn-lt"/>
            </a:rPr>
            <a:t>Implementation</a:t>
          </a:r>
        </a:p>
      </dsp:txBody>
      <dsp:txXfrm>
        <a:off x="851548" y="1157216"/>
        <a:ext cx="3373762" cy="578839"/>
      </dsp:txXfrm>
    </dsp:sp>
    <dsp:sp modelId="{5B03113C-062E-4818-8FA2-3D67552E2B49}">
      <dsp:nvSpPr>
        <dsp:cNvPr id="0" name=""/>
        <dsp:cNvSpPr/>
      </dsp:nvSpPr>
      <dsp:spPr>
        <a:xfrm>
          <a:off x="489774" y="1084861"/>
          <a:ext cx="723549" cy="723549"/>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5E7F641-7DF8-48F9-969C-DDC8D8E5B419}">
      <dsp:nvSpPr>
        <dsp:cNvPr id="0" name=""/>
        <dsp:cNvSpPr/>
      </dsp:nvSpPr>
      <dsp:spPr>
        <a:xfrm>
          <a:off x="978852" y="2025197"/>
          <a:ext cx="3246458" cy="57883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9454"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mn-lt"/>
            </a:rPr>
            <a:t>Compliance</a:t>
          </a:r>
        </a:p>
      </dsp:txBody>
      <dsp:txXfrm>
        <a:off x="978852" y="2025197"/>
        <a:ext cx="3246458" cy="578839"/>
      </dsp:txXfrm>
    </dsp:sp>
    <dsp:sp modelId="{1FACF588-56F3-4FCC-AF45-5E9DE3539814}">
      <dsp:nvSpPr>
        <dsp:cNvPr id="0" name=""/>
        <dsp:cNvSpPr/>
      </dsp:nvSpPr>
      <dsp:spPr>
        <a:xfrm>
          <a:off x="617078" y="1952842"/>
          <a:ext cx="723549" cy="723549"/>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F3E9399-CD38-4FF1-B2E0-0AC43E7F2890}">
      <dsp:nvSpPr>
        <dsp:cNvPr id="0" name=""/>
        <dsp:cNvSpPr/>
      </dsp:nvSpPr>
      <dsp:spPr>
        <a:xfrm>
          <a:off x="851548" y="2893179"/>
          <a:ext cx="3373762" cy="57883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9454"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mn-lt"/>
            </a:rPr>
            <a:t>Disclosure</a:t>
          </a:r>
        </a:p>
      </dsp:txBody>
      <dsp:txXfrm>
        <a:off x="851548" y="2893179"/>
        <a:ext cx="3373762" cy="578839"/>
      </dsp:txXfrm>
    </dsp:sp>
    <dsp:sp modelId="{B713F6D0-7D1A-4E44-83B6-C6B8B40A32E4}">
      <dsp:nvSpPr>
        <dsp:cNvPr id="0" name=""/>
        <dsp:cNvSpPr/>
      </dsp:nvSpPr>
      <dsp:spPr>
        <a:xfrm>
          <a:off x="489774" y="2820824"/>
          <a:ext cx="723549" cy="723549"/>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23EA9E-37F0-4037-9A86-AB13EE4BCD19}">
      <dsp:nvSpPr>
        <dsp:cNvPr id="0" name=""/>
        <dsp:cNvSpPr/>
      </dsp:nvSpPr>
      <dsp:spPr>
        <a:xfrm>
          <a:off x="436769" y="3761160"/>
          <a:ext cx="3788541" cy="57883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9454"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mn-lt"/>
            </a:rPr>
            <a:t>Affordability</a:t>
          </a:r>
        </a:p>
      </dsp:txBody>
      <dsp:txXfrm>
        <a:off x="436769" y="3761160"/>
        <a:ext cx="3788541" cy="578839"/>
      </dsp:txXfrm>
    </dsp:sp>
    <dsp:sp modelId="{631CE83F-DD74-464E-A108-9405931168FF}">
      <dsp:nvSpPr>
        <dsp:cNvPr id="0" name=""/>
        <dsp:cNvSpPr/>
      </dsp:nvSpPr>
      <dsp:spPr>
        <a:xfrm>
          <a:off x="74994" y="3688805"/>
          <a:ext cx="723549" cy="723549"/>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1" y="0"/>
            <a:ext cx="2971799" cy="4572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3" y="0"/>
            <a:ext cx="2971799" cy="457200"/>
          </a:xfrm>
          <a:prstGeom prst="rect">
            <a:avLst/>
          </a:prstGeom>
          <a:noFill/>
          <a:ln>
            <a:noFill/>
          </a:ln>
        </p:spPr>
        <p:txBody>
          <a:bodyPr spcFirstLastPara="1" wrap="square" lIns="91425" tIns="91425" rIns="91425" bIns="91425" anchor="t" anchorCtr="0"/>
          <a:lstStyle>
            <a:lvl1pPr marR="0" lvl="0" algn="r"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Shape 6"/>
          <p:cNvSpPr txBox="1">
            <a:spLocks noGrp="1"/>
          </p:cNvSpPr>
          <p:nvPr>
            <p:ph type="body" idx="1"/>
          </p:nvPr>
        </p:nvSpPr>
        <p:spPr>
          <a:xfrm>
            <a:off x="685801" y="4343400"/>
            <a:ext cx="5486399" cy="4114800"/>
          </a:xfrm>
          <a:prstGeom prst="rect">
            <a:avLst/>
          </a:prstGeom>
          <a:noFill/>
          <a:ln>
            <a:noFill/>
          </a:ln>
        </p:spPr>
        <p:txBody>
          <a:bodyPr spcFirstLastPara="1" wrap="square" lIns="91425" tIns="91425" rIns="91425" bIns="91425" anchor="t" anchorCtr="0"/>
          <a:lstStyle>
            <a:lvl1pPr marL="457200" marR="0" lvl="0"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1" y="8685213"/>
            <a:ext cx="2971799" cy="4572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3"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Shape 78"/>
          <p:cNvSpPr txBox="1">
            <a:spLocks noGrp="1"/>
          </p:cNvSpPr>
          <p:nvPr>
            <p:ph type="body" idx="1"/>
          </p:nvPr>
        </p:nvSpPr>
        <p:spPr>
          <a:xfrm>
            <a:off x="685801" y="4343400"/>
            <a:ext cx="5486399" cy="4114800"/>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79" name="Shape 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919941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txBox="1">
            <a:spLocks noGrp="1"/>
          </p:cNvSpPr>
          <p:nvPr>
            <p:ph type="body" idx="1"/>
          </p:nvPr>
        </p:nvSpPr>
        <p:spPr>
          <a:xfrm>
            <a:off x="685801" y="4343400"/>
            <a:ext cx="5486399" cy="4114800"/>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dirty="0"/>
          </a:p>
        </p:txBody>
      </p:sp>
      <p:sp>
        <p:nvSpPr>
          <p:cNvPr id="122" name="Shape 1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72158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txBox="1">
            <a:spLocks noGrp="1"/>
          </p:cNvSpPr>
          <p:nvPr>
            <p:ph type="body" idx="1"/>
          </p:nvPr>
        </p:nvSpPr>
        <p:spPr>
          <a:xfrm>
            <a:off x="685801" y="4343400"/>
            <a:ext cx="5486399" cy="4114800"/>
          </a:xfrm>
          <a:prstGeom prst="rect">
            <a:avLst/>
          </a:prstGeom>
        </p:spPr>
        <p:txBody>
          <a:bodyPr spcFirstLastPara="1" wrap="square" lIns="91425" tIns="91425" rIns="91425" bIns="91425" anchor="t" anchorCtr="0">
            <a:noAutofit/>
          </a:bodyPr>
          <a:lstStyle/>
          <a:p>
            <a:pPr marL="171450" marR="0" lvl="0" indent="-17145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Char char="•"/>
              <a:tabLst/>
              <a:defRPr/>
            </a:pPr>
            <a:r>
              <a:rPr lang="en-US" dirty="0"/>
              <a:t>Everyone read the pre-read, right?</a:t>
            </a:r>
          </a:p>
          <a:p>
            <a:pPr marL="171450" marR="0" lvl="0" indent="-17145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Char char="•"/>
              <a:tabLst/>
              <a:defRPr/>
            </a:pPr>
            <a:r>
              <a:rPr lang="en-US" dirty="0"/>
              <a:t>NOT an energy roadmap or climate action plan– but similar</a:t>
            </a:r>
          </a:p>
        </p:txBody>
      </p:sp>
      <p:sp>
        <p:nvSpPr>
          <p:cNvPr id="94" name="Shape 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397903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txBox="1">
            <a:spLocks noGrp="1"/>
          </p:cNvSpPr>
          <p:nvPr>
            <p:ph type="body" idx="1"/>
          </p:nvPr>
        </p:nvSpPr>
        <p:spPr>
          <a:xfrm>
            <a:off x="685801" y="4343400"/>
            <a:ext cx="5486399"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None/>
              <a:tabLst/>
              <a:defRPr/>
            </a:pPr>
            <a:r>
              <a:rPr lang="en-US" b="0" dirty="0"/>
              <a:t>Forgive me for my questionable sense of humor.</a:t>
            </a:r>
          </a:p>
        </p:txBody>
      </p:sp>
      <p:sp>
        <p:nvSpPr>
          <p:cNvPr id="94" name="Shape 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56683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txBox="1">
            <a:spLocks noGrp="1"/>
          </p:cNvSpPr>
          <p:nvPr>
            <p:ph type="body" idx="1"/>
          </p:nvPr>
        </p:nvSpPr>
        <p:spPr>
          <a:xfrm>
            <a:off x="685801" y="4343400"/>
            <a:ext cx="5486399" cy="4114800"/>
          </a:xfrm>
          <a:prstGeom prst="rect">
            <a:avLst/>
          </a:prstGeom>
        </p:spPr>
        <p:txBody>
          <a:bodyPr spcFirstLastPara="1" wrap="square" lIns="91425" tIns="91425" rIns="91425" bIns="91425" anchor="t" anchorCtr="0">
            <a:noAutofit/>
          </a:bodyPr>
          <a:lstStyle/>
          <a:p>
            <a:pPr marL="171450" marR="0" lvl="0" indent="-17145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Char char="•"/>
              <a:tabLst/>
              <a:defRPr/>
            </a:pPr>
            <a:r>
              <a:rPr lang="en-US" dirty="0"/>
              <a:t>These items can give important insight that informs optimal policies</a:t>
            </a:r>
          </a:p>
          <a:p>
            <a:pPr marL="171450" marR="0" lvl="0" indent="-17145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Char char="•"/>
              <a:tabLst/>
              <a:defRPr/>
            </a:pPr>
            <a:r>
              <a:rPr lang="en-US" dirty="0"/>
              <a:t>Note that in CA’s “</a:t>
            </a:r>
            <a:r>
              <a:rPr lang="en-US" b="0" dirty="0"/>
              <a:t>New Residential Zero Net Energy Action Plan 2015-2020”, the Policy Context chapter</a:t>
            </a:r>
            <a:r>
              <a:rPr lang="en-US" dirty="0"/>
              <a:t> is almost as long as entire action plan</a:t>
            </a:r>
          </a:p>
          <a:p>
            <a:pPr marL="171450" marR="0" lvl="0" indent="-17145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Char char="•"/>
              <a:tabLst/>
              <a:defRPr/>
            </a:pPr>
            <a:r>
              <a:rPr lang="en-US" dirty="0"/>
              <a:t>Existing Policies:</a:t>
            </a:r>
          </a:p>
          <a:p>
            <a:pPr marL="628650" marR="0" lvl="1" indent="-17145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Char char="•"/>
              <a:tabLst/>
              <a:defRPr/>
            </a:pPr>
            <a:r>
              <a:rPr lang="en-US" sz="1200" b="0" i="0" u="none" strike="noStrike" cap="none" dirty="0">
                <a:solidFill>
                  <a:schemeClr val="dk1"/>
                </a:solidFill>
                <a:effectLst/>
                <a:latin typeface="Calibri"/>
                <a:ea typeface="Calibri"/>
                <a:cs typeface="Calibri"/>
                <a:sym typeface="Calibri"/>
              </a:rPr>
              <a:t>May include existing Climate Action Plans or Energy Roadmaps, state legislation enabling community solar or PACE financing, and utility incentive programs.</a:t>
            </a:r>
            <a:endParaRPr lang="en-US" dirty="0"/>
          </a:p>
          <a:p>
            <a:pPr marL="171450" marR="0" lvl="0" indent="-17145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Char char="•"/>
              <a:tabLst/>
              <a:defRPr/>
            </a:pPr>
            <a:r>
              <a:rPr lang="en-US" dirty="0"/>
              <a:t>Supporting Resources</a:t>
            </a:r>
          </a:p>
          <a:p>
            <a:pPr marL="628650" marR="0" lvl="1" indent="-17145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Char char="•"/>
              <a:tabLst/>
              <a:defRPr/>
            </a:pPr>
            <a:r>
              <a:rPr lang="en-US" dirty="0"/>
              <a:t>Doing this in workshop 5!</a:t>
            </a:r>
          </a:p>
          <a:p>
            <a:pPr marL="171450" marR="0" lvl="0" indent="-17145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Char char="•"/>
              <a:tabLst/>
              <a:defRPr/>
            </a:pPr>
            <a:r>
              <a:rPr lang="en-US" dirty="0"/>
              <a:t>State of Housing Market</a:t>
            </a:r>
          </a:p>
          <a:p>
            <a:pPr marL="628650" marR="0" lvl="1" indent="-17145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Char char="•"/>
              <a:tabLst/>
              <a:defRPr/>
            </a:pPr>
            <a:r>
              <a:rPr lang="en-US" dirty="0"/>
              <a:t>Housing market strength: Zillow, Redfin can provide free data</a:t>
            </a:r>
          </a:p>
          <a:p>
            <a:pPr marL="628650" marR="0" lvl="1" indent="-17145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Char char="•"/>
              <a:tabLst/>
              <a:defRPr/>
            </a:pPr>
            <a:r>
              <a:rPr lang="en-US" dirty="0"/>
              <a:t>Labor availability</a:t>
            </a:r>
          </a:p>
          <a:p>
            <a:pPr marL="628650" marR="0" lvl="1" indent="-17145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Char char="•"/>
              <a:tabLst/>
              <a:defRPr/>
            </a:pPr>
            <a:r>
              <a:rPr lang="en-US" dirty="0"/>
              <a:t>Affordability issues</a:t>
            </a:r>
          </a:p>
          <a:p>
            <a:pPr marL="171450" marR="0" lvl="0" indent="-17145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Char char="•"/>
              <a:tabLst/>
              <a:defRPr/>
            </a:pPr>
            <a:r>
              <a:rPr lang="en-US" dirty="0"/>
              <a:t>Stakeholder Priorities</a:t>
            </a:r>
          </a:p>
          <a:p>
            <a:pPr marL="628650" marR="0" lvl="1" indent="-17145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Char char="•"/>
              <a:tabLst/>
              <a:defRPr/>
            </a:pPr>
            <a:r>
              <a:rPr lang="en-US" dirty="0"/>
              <a:t>Covered in workshop 2!</a:t>
            </a:r>
          </a:p>
          <a:p>
            <a:pPr marL="628650" marR="0" lvl="1" indent="-17145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Char char="•"/>
              <a:tabLst/>
              <a:defRPr/>
            </a:pPr>
            <a:r>
              <a:rPr lang="en-US" dirty="0"/>
              <a:t>Needs, wants, priorities</a:t>
            </a:r>
          </a:p>
        </p:txBody>
      </p:sp>
      <p:sp>
        <p:nvSpPr>
          <p:cNvPr id="94" name="Shape 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091374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txBox="1">
            <a:spLocks noGrp="1"/>
          </p:cNvSpPr>
          <p:nvPr>
            <p:ph type="body" idx="1"/>
          </p:nvPr>
        </p:nvSpPr>
        <p:spPr>
          <a:xfrm>
            <a:off x="685801" y="4343400"/>
            <a:ext cx="5486399" cy="4114800"/>
          </a:xfrm>
          <a:prstGeom prst="rect">
            <a:avLst/>
          </a:prstGeom>
        </p:spPr>
        <p:txBody>
          <a:bodyPr spcFirstLastPara="1" wrap="square" lIns="91425" tIns="91425" rIns="91425" bIns="91425" anchor="t" anchorCtr="0">
            <a:noAutofit/>
          </a:bodyPr>
          <a:lstStyle/>
          <a:p>
            <a:pPr marL="457200" marR="0" lvl="1" indent="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None/>
              <a:tabLst/>
              <a:defRPr/>
            </a:pPr>
            <a:endParaRPr lang="en-US" dirty="0"/>
          </a:p>
        </p:txBody>
      </p:sp>
      <p:sp>
        <p:nvSpPr>
          <p:cNvPr id="94" name="Shape 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11645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txBox="1">
            <a:spLocks noGrp="1"/>
          </p:cNvSpPr>
          <p:nvPr>
            <p:ph type="body" idx="1"/>
          </p:nvPr>
        </p:nvSpPr>
        <p:spPr>
          <a:xfrm>
            <a:off x="685801" y="4343400"/>
            <a:ext cx="5486399"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None/>
              <a:tabLst/>
              <a:defRPr/>
            </a:pPr>
            <a:endParaRPr lang="en-US" dirty="0"/>
          </a:p>
        </p:txBody>
      </p:sp>
      <p:sp>
        <p:nvSpPr>
          <p:cNvPr id="94" name="Shape 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090351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txBox="1">
            <a:spLocks noGrp="1"/>
          </p:cNvSpPr>
          <p:nvPr>
            <p:ph type="body" idx="1"/>
          </p:nvPr>
        </p:nvSpPr>
        <p:spPr>
          <a:xfrm>
            <a:off x="685801" y="4343400"/>
            <a:ext cx="5486399" cy="4114800"/>
          </a:xfrm>
          <a:prstGeom prst="rect">
            <a:avLst/>
          </a:prstGeom>
        </p:spPr>
        <p:txBody>
          <a:bodyPr spcFirstLastPara="1" wrap="square" lIns="91425" tIns="91425" rIns="91425" bIns="91425" anchor="t" anchorCtr="0">
            <a:noAutofit/>
          </a:bodyPr>
          <a:lstStyle/>
          <a:p>
            <a:pPr marL="171450" marR="0" lvl="0" indent="-17145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Char char="•"/>
              <a:tabLst/>
              <a:defRPr/>
            </a:pPr>
            <a:r>
              <a:rPr lang="en-US" dirty="0"/>
              <a:t>These items can give important insight that informs optimal policies</a:t>
            </a:r>
          </a:p>
          <a:p>
            <a:pPr marL="171450" marR="0" lvl="0" indent="-17145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Char char="•"/>
              <a:tabLst/>
              <a:defRPr/>
            </a:pPr>
            <a:r>
              <a:rPr lang="en-US" dirty="0"/>
              <a:t>Note that in CA’s “</a:t>
            </a:r>
            <a:r>
              <a:rPr lang="en-US" b="0" dirty="0"/>
              <a:t>New Residential Zero Net Energy Action Plan 2015-2020”, the Policy Context chapter</a:t>
            </a:r>
            <a:r>
              <a:rPr lang="en-US" dirty="0"/>
              <a:t> is almost as long as entire action plan</a:t>
            </a:r>
          </a:p>
          <a:p>
            <a:pPr marL="171450" marR="0" lvl="0" indent="-17145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Char char="•"/>
              <a:tabLst/>
              <a:defRPr/>
            </a:pPr>
            <a:r>
              <a:rPr lang="en-US" dirty="0"/>
              <a:t>Existing Policies:</a:t>
            </a:r>
          </a:p>
          <a:p>
            <a:pPr marL="628650" marR="0" lvl="1" indent="-17145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Char char="•"/>
              <a:tabLst/>
              <a:defRPr/>
            </a:pPr>
            <a:r>
              <a:rPr lang="en-US" sz="1200" b="0" i="0" u="none" strike="noStrike" cap="none" dirty="0">
                <a:solidFill>
                  <a:schemeClr val="dk1"/>
                </a:solidFill>
                <a:effectLst/>
                <a:latin typeface="Calibri"/>
                <a:ea typeface="Calibri"/>
                <a:cs typeface="Calibri"/>
                <a:sym typeface="Calibri"/>
              </a:rPr>
              <a:t>May include existing Climate Action Plans or Energy Roadmaps, state legislation enabling community solar or PACE financing, and utility incentive programs.</a:t>
            </a:r>
            <a:endParaRPr lang="en-US" dirty="0"/>
          </a:p>
          <a:p>
            <a:pPr marL="171450" marR="0" lvl="0" indent="-17145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Char char="•"/>
              <a:tabLst/>
              <a:defRPr/>
            </a:pPr>
            <a:r>
              <a:rPr lang="en-US" dirty="0"/>
              <a:t>Supporting Resources</a:t>
            </a:r>
          </a:p>
          <a:p>
            <a:pPr marL="628650" marR="0" lvl="1" indent="-17145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Char char="•"/>
              <a:tabLst/>
              <a:defRPr/>
            </a:pPr>
            <a:r>
              <a:rPr lang="en-US" dirty="0"/>
              <a:t>Doing this in workshop 5!</a:t>
            </a:r>
          </a:p>
          <a:p>
            <a:pPr marL="171450" marR="0" lvl="0" indent="-17145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Char char="•"/>
              <a:tabLst/>
              <a:defRPr/>
            </a:pPr>
            <a:r>
              <a:rPr lang="en-US" dirty="0"/>
              <a:t>State of Housing Market</a:t>
            </a:r>
          </a:p>
          <a:p>
            <a:pPr marL="628650" marR="0" lvl="1" indent="-17145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Char char="•"/>
              <a:tabLst/>
              <a:defRPr/>
            </a:pPr>
            <a:r>
              <a:rPr lang="en-US" dirty="0"/>
              <a:t>Housing market strength: Zillow, Redfin can provide free data</a:t>
            </a:r>
          </a:p>
          <a:p>
            <a:pPr marL="628650" marR="0" lvl="1" indent="-17145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Char char="•"/>
              <a:tabLst/>
              <a:defRPr/>
            </a:pPr>
            <a:r>
              <a:rPr lang="en-US" dirty="0"/>
              <a:t>Labor availability</a:t>
            </a:r>
          </a:p>
          <a:p>
            <a:pPr marL="628650" marR="0" lvl="1" indent="-17145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Char char="•"/>
              <a:tabLst/>
              <a:defRPr/>
            </a:pPr>
            <a:r>
              <a:rPr lang="en-US" dirty="0"/>
              <a:t>Affordability issues</a:t>
            </a:r>
          </a:p>
          <a:p>
            <a:pPr marL="171450" marR="0" lvl="0" indent="-17145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Char char="•"/>
              <a:tabLst/>
              <a:defRPr/>
            </a:pPr>
            <a:r>
              <a:rPr lang="en-US" dirty="0"/>
              <a:t>Stakeholder Priorities</a:t>
            </a:r>
          </a:p>
          <a:p>
            <a:pPr marL="628650" marR="0" lvl="1" indent="-17145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Char char="•"/>
              <a:tabLst/>
              <a:defRPr/>
            </a:pPr>
            <a:r>
              <a:rPr lang="en-US" dirty="0"/>
              <a:t>Covered in workshop 2!</a:t>
            </a:r>
          </a:p>
          <a:p>
            <a:pPr marL="628650" marR="0" lvl="1" indent="-17145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Char char="•"/>
              <a:tabLst/>
              <a:defRPr/>
            </a:pPr>
            <a:r>
              <a:rPr lang="en-US" dirty="0"/>
              <a:t>Needs, wants, priorities</a:t>
            </a:r>
          </a:p>
        </p:txBody>
      </p:sp>
      <p:sp>
        <p:nvSpPr>
          <p:cNvPr id="94" name="Shape 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017180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txBox="1">
            <a:spLocks noGrp="1"/>
          </p:cNvSpPr>
          <p:nvPr>
            <p:ph type="body" idx="1"/>
          </p:nvPr>
        </p:nvSpPr>
        <p:spPr>
          <a:xfrm>
            <a:off x="731522" y="4560570"/>
            <a:ext cx="5852159" cy="4320540"/>
          </a:xfrm>
          <a:prstGeom prst="rect">
            <a:avLst/>
          </a:prstGeom>
        </p:spPr>
        <p:txBody>
          <a:bodyPr spcFirstLastPara="1" wrap="square" lIns="96645" tIns="96645" rIns="96645" bIns="96645" anchor="t" anchorCtr="0">
            <a:noAutofit/>
          </a:bodyPr>
          <a:lstStyle/>
          <a:p>
            <a:pPr marL="0" indent="0">
              <a:spcBef>
                <a:spcPts val="381"/>
              </a:spcBef>
            </a:pPr>
            <a:r>
              <a:rPr lang="en-US" dirty="0"/>
              <a:t>Clarify what we mean </a:t>
            </a:r>
            <a:r>
              <a:rPr lang="mr-IN" dirty="0"/>
              <a:t>–</a:t>
            </a:r>
            <a:r>
              <a:rPr lang="en-US" baseline="0" dirty="0"/>
              <a:t> </a:t>
            </a:r>
            <a:r>
              <a:rPr lang="en-US" dirty="0"/>
              <a:t>launching vs taking effect</a:t>
            </a:r>
            <a:r>
              <a:rPr lang="en-US" baseline="0" dirty="0"/>
              <a:t> / phasing in requirements</a:t>
            </a:r>
            <a:endParaRPr dirty="0"/>
          </a:p>
        </p:txBody>
      </p:sp>
      <p:sp>
        <p:nvSpPr>
          <p:cNvPr id="94" name="Shape 94"/>
          <p:cNvSpPr>
            <a:spLocks noGrp="1" noRot="1" noChangeAspect="1"/>
          </p:cNvSpPr>
          <p:nvPr>
            <p:ph type="sldImg" idx="2"/>
          </p:nvPr>
        </p:nvSpPr>
        <p:spPr>
          <a:xfrm>
            <a:off x="1257300" y="720725"/>
            <a:ext cx="4800600" cy="36004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641876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txBox="1">
            <a:spLocks noGrp="1"/>
          </p:cNvSpPr>
          <p:nvPr>
            <p:ph type="body" idx="1"/>
          </p:nvPr>
        </p:nvSpPr>
        <p:spPr>
          <a:xfrm>
            <a:off x="685801" y="4343400"/>
            <a:ext cx="5486399" cy="4114800"/>
          </a:xfrm>
          <a:prstGeom prst="rect">
            <a:avLst/>
          </a:prstGeom>
        </p:spPr>
        <p:txBody>
          <a:bodyPr spcFirstLastPara="1" wrap="square" lIns="91425" tIns="91425" rIns="91425" bIns="91425" anchor="t" anchorCtr="0">
            <a:noAutofit/>
          </a:bodyPr>
          <a:lstStyle/>
          <a:p>
            <a:pPr marL="171450" marR="0" lvl="0" indent="-17145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Char char="•"/>
              <a:tabLst/>
              <a:defRPr/>
            </a:pPr>
            <a:r>
              <a:rPr lang="en-US" dirty="0"/>
              <a:t>These items can give important insight that informs optimal policies</a:t>
            </a:r>
          </a:p>
          <a:p>
            <a:pPr marL="171450" marR="0" lvl="0" indent="-17145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Char char="•"/>
              <a:tabLst/>
              <a:defRPr/>
            </a:pPr>
            <a:r>
              <a:rPr lang="en-US" dirty="0"/>
              <a:t>Note that in CA’s “</a:t>
            </a:r>
            <a:r>
              <a:rPr lang="en-US" b="0" dirty="0"/>
              <a:t>New Residential Zero Net Energy Action Plan 2015-2020”, the Policy Context chapter</a:t>
            </a:r>
            <a:r>
              <a:rPr lang="en-US" dirty="0"/>
              <a:t> is almost as long as entire action plan</a:t>
            </a:r>
          </a:p>
          <a:p>
            <a:pPr marL="171450" marR="0" lvl="0" indent="-17145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Char char="•"/>
              <a:tabLst/>
              <a:defRPr/>
            </a:pPr>
            <a:r>
              <a:rPr lang="en-US" dirty="0"/>
              <a:t>Existing Policies:</a:t>
            </a:r>
          </a:p>
          <a:p>
            <a:pPr marL="628650" marR="0" lvl="1" indent="-17145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Char char="•"/>
              <a:tabLst/>
              <a:defRPr/>
            </a:pPr>
            <a:r>
              <a:rPr lang="en-US" sz="1200" b="0" i="0" u="none" strike="noStrike" cap="none" dirty="0">
                <a:solidFill>
                  <a:schemeClr val="dk1"/>
                </a:solidFill>
                <a:effectLst/>
                <a:latin typeface="Calibri"/>
                <a:ea typeface="Calibri"/>
                <a:cs typeface="Calibri"/>
                <a:sym typeface="Calibri"/>
              </a:rPr>
              <a:t>May include existing Climate Action Plans or Energy Roadmaps, state legislation enabling community solar or PACE financing, and utility incentive programs.</a:t>
            </a:r>
            <a:endParaRPr lang="en-US" dirty="0"/>
          </a:p>
          <a:p>
            <a:pPr marL="171450" marR="0" lvl="0" indent="-17145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Char char="•"/>
              <a:tabLst/>
              <a:defRPr/>
            </a:pPr>
            <a:r>
              <a:rPr lang="en-US" dirty="0"/>
              <a:t>Supporting Resources</a:t>
            </a:r>
          </a:p>
          <a:p>
            <a:pPr marL="628650" marR="0" lvl="1" indent="-17145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Char char="•"/>
              <a:tabLst/>
              <a:defRPr/>
            </a:pPr>
            <a:r>
              <a:rPr lang="en-US" dirty="0"/>
              <a:t>Doing this in workshop 5!</a:t>
            </a:r>
          </a:p>
          <a:p>
            <a:pPr marL="171450" marR="0" lvl="0" indent="-17145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Char char="•"/>
              <a:tabLst/>
              <a:defRPr/>
            </a:pPr>
            <a:r>
              <a:rPr lang="en-US" dirty="0"/>
              <a:t>State of Housing Market</a:t>
            </a:r>
          </a:p>
          <a:p>
            <a:pPr marL="628650" marR="0" lvl="1" indent="-17145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Char char="•"/>
              <a:tabLst/>
              <a:defRPr/>
            </a:pPr>
            <a:r>
              <a:rPr lang="en-US" dirty="0"/>
              <a:t>Housing market strength: Zillow, Redfin can provide free data</a:t>
            </a:r>
          </a:p>
          <a:p>
            <a:pPr marL="628650" marR="0" lvl="1" indent="-17145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Char char="•"/>
              <a:tabLst/>
              <a:defRPr/>
            </a:pPr>
            <a:r>
              <a:rPr lang="en-US" dirty="0"/>
              <a:t>Labor availability</a:t>
            </a:r>
          </a:p>
          <a:p>
            <a:pPr marL="628650" marR="0" lvl="1" indent="-17145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Char char="•"/>
              <a:tabLst/>
              <a:defRPr/>
            </a:pPr>
            <a:r>
              <a:rPr lang="en-US" dirty="0"/>
              <a:t>Affordability issues</a:t>
            </a:r>
          </a:p>
          <a:p>
            <a:pPr marL="171450" marR="0" lvl="0" indent="-17145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Char char="•"/>
              <a:tabLst/>
              <a:defRPr/>
            </a:pPr>
            <a:r>
              <a:rPr lang="en-US" dirty="0"/>
              <a:t>Stakeholder Priorities</a:t>
            </a:r>
          </a:p>
          <a:p>
            <a:pPr marL="628650" marR="0" lvl="1" indent="-17145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Char char="•"/>
              <a:tabLst/>
              <a:defRPr/>
            </a:pPr>
            <a:r>
              <a:rPr lang="en-US" dirty="0"/>
              <a:t>Covered in workshop 2!</a:t>
            </a:r>
          </a:p>
          <a:p>
            <a:pPr marL="628650" marR="0" lvl="1" indent="-17145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Char char="•"/>
              <a:tabLst/>
              <a:defRPr/>
            </a:pPr>
            <a:r>
              <a:rPr lang="en-US" dirty="0"/>
              <a:t>Needs, wants, priorities</a:t>
            </a:r>
          </a:p>
        </p:txBody>
      </p:sp>
      <p:sp>
        <p:nvSpPr>
          <p:cNvPr id="94" name="Shape 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426428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txBox="1">
            <a:spLocks noGrp="1"/>
          </p:cNvSpPr>
          <p:nvPr>
            <p:ph type="body" idx="1"/>
          </p:nvPr>
        </p:nvSpPr>
        <p:spPr>
          <a:xfrm>
            <a:off x="685801" y="4343400"/>
            <a:ext cx="5486399" cy="4114800"/>
          </a:xfrm>
          <a:prstGeom prst="rect">
            <a:avLst/>
          </a:prstGeom>
        </p:spPr>
        <p:txBody>
          <a:bodyPr spcFirstLastPara="1" wrap="square" lIns="91425" tIns="91425" rIns="91425" bIns="91425" anchor="t" anchorCtr="0">
            <a:noAutofit/>
          </a:bodyPr>
          <a:lstStyle/>
          <a:p>
            <a:pPr marL="171450" marR="0" lvl="0" indent="-17145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Char char="•"/>
              <a:tabLst/>
              <a:defRPr/>
            </a:pPr>
            <a:r>
              <a:rPr lang="en-US" dirty="0"/>
              <a:t>These items can give important insight that informs optimal policies</a:t>
            </a:r>
          </a:p>
          <a:p>
            <a:pPr marL="171450" marR="0" lvl="0" indent="-17145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Char char="•"/>
              <a:tabLst/>
              <a:defRPr/>
            </a:pPr>
            <a:r>
              <a:rPr lang="en-US" dirty="0"/>
              <a:t>Note that in CA’s “</a:t>
            </a:r>
            <a:r>
              <a:rPr lang="en-US" b="0" dirty="0"/>
              <a:t>New Residential Zero Net Energy Action Plan 2015-2020”, the Policy Context chapter</a:t>
            </a:r>
            <a:r>
              <a:rPr lang="en-US" dirty="0"/>
              <a:t> is almost as long as entire action plan</a:t>
            </a:r>
          </a:p>
          <a:p>
            <a:pPr marL="171450" marR="0" lvl="0" indent="-17145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Char char="•"/>
              <a:tabLst/>
              <a:defRPr/>
            </a:pPr>
            <a:r>
              <a:rPr lang="en-US" dirty="0"/>
              <a:t>Existing Policies:</a:t>
            </a:r>
          </a:p>
          <a:p>
            <a:pPr marL="628650" marR="0" lvl="1" indent="-17145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Char char="•"/>
              <a:tabLst/>
              <a:defRPr/>
            </a:pPr>
            <a:r>
              <a:rPr lang="en-US" sz="1200" b="0" i="0" u="none" strike="noStrike" cap="none" dirty="0">
                <a:solidFill>
                  <a:schemeClr val="dk1"/>
                </a:solidFill>
                <a:effectLst/>
                <a:latin typeface="Calibri"/>
                <a:ea typeface="Calibri"/>
                <a:cs typeface="Calibri"/>
                <a:sym typeface="Calibri"/>
              </a:rPr>
              <a:t>May include existing Climate Action Plans or Energy Roadmaps, state legislation enabling community solar or PACE financing, and utility incentive programs.</a:t>
            </a:r>
            <a:endParaRPr lang="en-US" dirty="0"/>
          </a:p>
          <a:p>
            <a:pPr marL="171450" marR="0" lvl="0" indent="-17145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Char char="•"/>
              <a:tabLst/>
              <a:defRPr/>
            </a:pPr>
            <a:r>
              <a:rPr lang="en-US" dirty="0"/>
              <a:t>Supporting Resources</a:t>
            </a:r>
          </a:p>
          <a:p>
            <a:pPr marL="628650" marR="0" lvl="1" indent="-17145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Char char="•"/>
              <a:tabLst/>
              <a:defRPr/>
            </a:pPr>
            <a:r>
              <a:rPr lang="en-US" dirty="0"/>
              <a:t>Doing this in workshop 5!</a:t>
            </a:r>
          </a:p>
          <a:p>
            <a:pPr marL="171450" marR="0" lvl="0" indent="-17145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Char char="•"/>
              <a:tabLst/>
              <a:defRPr/>
            </a:pPr>
            <a:r>
              <a:rPr lang="en-US" dirty="0"/>
              <a:t>State of Housing Market</a:t>
            </a:r>
          </a:p>
          <a:p>
            <a:pPr marL="628650" marR="0" lvl="1" indent="-17145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Char char="•"/>
              <a:tabLst/>
              <a:defRPr/>
            </a:pPr>
            <a:r>
              <a:rPr lang="en-US" dirty="0"/>
              <a:t>Housing market strength: Zillow, Redfin can provide free data</a:t>
            </a:r>
          </a:p>
          <a:p>
            <a:pPr marL="628650" marR="0" lvl="1" indent="-17145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Char char="•"/>
              <a:tabLst/>
              <a:defRPr/>
            </a:pPr>
            <a:r>
              <a:rPr lang="en-US" dirty="0"/>
              <a:t>Labor availability</a:t>
            </a:r>
          </a:p>
          <a:p>
            <a:pPr marL="628650" marR="0" lvl="1" indent="-17145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Char char="•"/>
              <a:tabLst/>
              <a:defRPr/>
            </a:pPr>
            <a:r>
              <a:rPr lang="en-US" dirty="0"/>
              <a:t>Affordability issues</a:t>
            </a:r>
          </a:p>
          <a:p>
            <a:pPr marL="171450" marR="0" lvl="0" indent="-17145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Char char="•"/>
              <a:tabLst/>
              <a:defRPr/>
            </a:pPr>
            <a:r>
              <a:rPr lang="en-US" dirty="0"/>
              <a:t>Stakeholder Priorities</a:t>
            </a:r>
          </a:p>
          <a:p>
            <a:pPr marL="628650" marR="0" lvl="1" indent="-17145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Char char="•"/>
              <a:tabLst/>
              <a:defRPr/>
            </a:pPr>
            <a:r>
              <a:rPr lang="en-US" dirty="0"/>
              <a:t>Covered in workshop 2!</a:t>
            </a:r>
          </a:p>
          <a:p>
            <a:pPr marL="628650" marR="0" lvl="1" indent="-17145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Char char="•"/>
              <a:tabLst/>
              <a:defRPr/>
            </a:pPr>
            <a:r>
              <a:rPr lang="en-US" dirty="0"/>
              <a:t>Needs, wants, priorities</a:t>
            </a:r>
          </a:p>
        </p:txBody>
      </p:sp>
      <p:sp>
        <p:nvSpPr>
          <p:cNvPr id="94" name="Shape 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21360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txBox="1">
            <a:spLocks noGrp="1"/>
          </p:cNvSpPr>
          <p:nvPr>
            <p:ph type="body" idx="1"/>
          </p:nvPr>
        </p:nvSpPr>
        <p:spPr>
          <a:xfrm>
            <a:off x="685801" y="4343400"/>
            <a:ext cx="5486399"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None/>
              <a:tabLst/>
              <a:defRPr/>
            </a:pPr>
            <a:r>
              <a:rPr lang="en-US" b="0" dirty="0"/>
              <a:t>Forgive me for my questionable sense of humor.</a:t>
            </a:r>
          </a:p>
        </p:txBody>
      </p:sp>
      <p:sp>
        <p:nvSpPr>
          <p:cNvPr id="94" name="Shape 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485783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txBox="1">
            <a:spLocks noGrp="1"/>
          </p:cNvSpPr>
          <p:nvPr>
            <p:ph type="body" idx="1"/>
          </p:nvPr>
        </p:nvSpPr>
        <p:spPr>
          <a:xfrm>
            <a:off x="685801" y="4343400"/>
            <a:ext cx="5486399"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None/>
              <a:tabLst/>
              <a:defRPr/>
            </a:pPr>
            <a:r>
              <a:rPr lang="en-US" b="0" dirty="0"/>
              <a:t>Forgive me for my questionable sense of humor.</a:t>
            </a:r>
          </a:p>
        </p:txBody>
      </p:sp>
      <p:sp>
        <p:nvSpPr>
          <p:cNvPr id="94" name="Shape 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856281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txBox="1">
            <a:spLocks noGrp="1"/>
          </p:cNvSpPr>
          <p:nvPr>
            <p:ph type="body" idx="1"/>
          </p:nvPr>
        </p:nvSpPr>
        <p:spPr>
          <a:xfrm>
            <a:off x="685801" y="4343400"/>
            <a:ext cx="5486399"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None/>
              <a:tabLst/>
              <a:defRPr/>
            </a:pPr>
            <a:r>
              <a:rPr lang="en-US" b="0" dirty="0"/>
              <a:t>Forgive me for my questionable sense of humor.</a:t>
            </a:r>
          </a:p>
        </p:txBody>
      </p:sp>
      <p:sp>
        <p:nvSpPr>
          <p:cNvPr id="94" name="Shape 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15324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txBox="1">
            <a:spLocks noGrp="1"/>
          </p:cNvSpPr>
          <p:nvPr>
            <p:ph type="body" idx="1"/>
          </p:nvPr>
        </p:nvSpPr>
        <p:spPr>
          <a:xfrm>
            <a:off x="685801" y="4343400"/>
            <a:ext cx="5486399" cy="4114800"/>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dirty="0"/>
          </a:p>
        </p:txBody>
      </p:sp>
      <p:sp>
        <p:nvSpPr>
          <p:cNvPr id="122" name="Shape 1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76192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txBox="1">
            <a:spLocks noGrp="1"/>
          </p:cNvSpPr>
          <p:nvPr>
            <p:ph type="body" idx="1"/>
          </p:nvPr>
        </p:nvSpPr>
        <p:spPr>
          <a:xfrm>
            <a:off x="685801" y="4343400"/>
            <a:ext cx="5486399" cy="4114800"/>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r>
              <a:rPr lang="en-US" b="1" dirty="0"/>
              <a:t>POLL:</a:t>
            </a:r>
            <a:r>
              <a:rPr lang="en-US" b="1" baseline="0" dirty="0"/>
              <a:t> </a:t>
            </a:r>
            <a:r>
              <a:rPr lang="en-US" sz="1200" b="1" i="0" u="none" strike="noStrike" cap="none" dirty="0">
                <a:solidFill>
                  <a:schemeClr val="dk1"/>
                </a:solidFill>
                <a:effectLst/>
                <a:latin typeface="Calibri"/>
                <a:ea typeface="Calibri"/>
                <a:cs typeface="Calibri"/>
                <a:sym typeface="Calibri"/>
              </a:rPr>
              <a:t>“Does your city have a rental licensing program in place?”</a:t>
            </a:r>
            <a:r>
              <a:rPr lang="en-US" sz="1200" b="1" i="0" u="none" strike="noStrike" cap="none" baseline="0" dirty="0">
                <a:solidFill>
                  <a:schemeClr val="dk1"/>
                </a:solidFill>
                <a:effectLst/>
                <a:latin typeface="Calibri"/>
                <a:ea typeface="Calibri"/>
                <a:cs typeface="Calibri"/>
                <a:sym typeface="Calibri"/>
              </a:rPr>
              <a:t> </a:t>
            </a:r>
          </a:p>
          <a:p>
            <a:pPr marL="0" lvl="0" indent="0">
              <a:spcBef>
                <a:spcPts val="360"/>
              </a:spcBef>
              <a:spcAft>
                <a:spcPts val="0"/>
              </a:spcAft>
              <a:buNone/>
            </a:pPr>
            <a:r>
              <a:rPr lang="en-US" sz="1200" b="0" i="0" u="none" strike="noStrike" cap="none" dirty="0">
                <a:solidFill>
                  <a:schemeClr val="dk1"/>
                </a:solidFill>
                <a:effectLst/>
                <a:latin typeface="Calibri"/>
                <a:ea typeface="Calibri"/>
                <a:cs typeface="Calibri"/>
                <a:sym typeface="Calibri"/>
              </a:rPr>
              <a:t>Yes, we have rental licensing (short- or long-term)</a:t>
            </a:r>
          </a:p>
          <a:p>
            <a:pPr marL="0" lvl="0" indent="0">
              <a:spcBef>
                <a:spcPts val="360"/>
              </a:spcBef>
              <a:spcAft>
                <a:spcPts val="0"/>
              </a:spcAft>
              <a:buNone/>
            </a:pPr>
            <a:r>
              <a:rPr lang="en-US" sz="1200" b="0" i="0" u="none" strike="noStrike" cap="none" dirty="0">
                <a:solidFill>
                  <a:schemeClr val="dk1"/>
                </a:solidFill>
                <a:effectLst/>
                <a:latin typeface="Calibri"/>
                <a:ea typeface="Calibri"/>
                <a:cs typeface="Calibri"/>
                <a:sym typeface="Calibri"/>
              </a:rPr>
              <a:t>No, we do</a:t>
            </a:r>
            <a:r>
              <a:rPr lang="en-US" sz="1200" b="0" i="0" u="none" strike="noStrike" cap="none" baseline="0" dirty="0">
                <a:solidFill>
                  <a:schemeClr val="dk1"/>
                </a:solidFill>
                <a:effectLst/>
                <a:latin typeface="Calibri"/>
                <a:ea typeface="Calibri"/>
                <a:cs typeface="Calibri"/>
                <a:sym typeface="Calibri"/>
              </a:rPr>
              <a:t> not </a:t>
            </a:r>
            <a:r>
              <a:rPr lang="en-US" sz="1200" b="0" i="0" u="none" strike="noStrike" cap="none" dirty="0">
                <a:solidFill>
                  <a:schemeClr val="dk1"/>
                </a:solidFill>
                <a:effectLst/>
                <a:latin typeface="Calibri"/>
                <a:ea typeface="Calibri"/>
                <a:cs typeface="Calibri"/>
                <a:sym typeface="Calibri"/>
              </a:rPr>
              <a:t>have rental licensing but it is under development</a:t>
            </a:r>
          </a:p>
          <a:p>
            <a:pPr marL="0" lvl="0" indent="0">
              <a:spcBef>
                <a:spcPts val="360"/>
              </a:spcBef>
              <a:spcAft>
                <a:spcPts val="0"/>
              </a:spcAft>
              <a:buNone/>
            </a:pPr>
            <a:r>
              <a:rPr lang="en-US" sz="1200" b="0" i="0" u="none" strike="noStrike" cap="none" dirty="0">
                <a:solidFill>
                  <a:schemeClr val="dk1"/>
                </a:solidFill>
                <a:effectLst/>
                <a:latin typeface="Calibri"/>
                <a:ea typeface="Calibri"/>
                <a:cs typeface="Calibri"/>
                <a:sym typeface="Calibri"/>
              </a:rPr>
              <a:t>No, we do not have rental licensing and do not plan to create it</a:t>
            </a:r>
          </a:p>
          <a:p>
            <a:pPr marL="0" lvl="0" indent="0">
              <a:spcBef>
                <a:spcPts val="360"/>
              </a:spcBef>
              <a:spcAft>
                <a:spcPts val="0"/>
              </a:spcAft>
              <a:buNone/>
            </a:pPr>
            <a:r>
              <a:rPr lang="en-US" sz="1200" b="0" i="0" u="none" strike="noStrike" cap="none" dirty="0">
                <a:solidFill>
                  <a:schemeClr val="dk1"/>
                </a:solidFill>
                <a:effectLst/>
                <a:latin typeface="Calibri"/>
                <a:ea typeface="Calibri"/>
                <a:cs typeface="Calibri"/>
                <a:sym typeface="Calibri"/>
              </a:rPr>
              <a:t>Unsure</a:t>
            </a:r>
          </a:p>
          <a:p>
            <a:pPr marL="0" lvl="0" indent="0">
              <a:spcBef>
                <a:spcPts val="360"/>
              </a:spcBef>
              <a:spcAft>
                <a:spcPts val="0"/>
              </a:spcAft>
              <a:buNone/>
            </a:pPr>
            <a:endParaRPr dirty="0"/>
          </a:p>
        </p:txBody>
      </p:sp>
      <p:sp>
        <p:nvSpPr>
          <p:cNvPr id="122" name="Shape 1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txBox="1">
            <a:spLocks noGrp="1"/>
          </p:cNvSpPr>
          <p:nvPr>
            <p:ph type="body" idx="1"/>
          </p:nvPr>
        </p:nvSpPr>
        <p:spPr>
          <a:xfrm>
            <a:off x="685801" y="4343400"/>
            <a:ext cx="5486399" cy="4114800"/>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r>
              <a:rPr lang="en-US" dirty="0"/>
              <a:t>Specifically address /</a:t>
            </a:r>
            <a:r>
              <a:rPr lang="en-US" baseline="0" dirty="0"/>
              <a:t> clarify t</a:t>
            </a:r>
            <a:r>
              <a:rPr lang="en-US" dirty="0"/>
              <a:t>he ’Costs to city’ line item</a:t>
            </a:r>
            <a:endParaRPr dirty="0"/>
          </a:p>
        </p:txBody>
      </p:sp>
      <p:sp>
        <p:nvSpPr>
          <p:cNvPr id="122" name="Shape 1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115322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txBox="1">
            <a:spLocks noGrp="1"/>
          </p:cNvSpPr>
          <p:nvPr>
            <p:ph type="body" idx="1"/>
          </p:nvPr>
        </p:nvSpPr>
        <p:spPr>
          <a:xfrm>
            <a:off x="685801" y="4343400"/>
            <a:ext cx="5486399" cy="4114800"/>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r>
              <a:rPr lang="en-US" b="0" dirty="0"/>
              <a:t>This is what we’ll be covering in the next workshop</a:t>
            </a:r>
            <a:endParaRPr lang="en-US" b="0" baseline="0" dirty="0"/>
          </a:p>
          <a:p>
            <a:pPr marL="0" lvl="0" indent="0">
              <a:spcBef>
                <a:spcPts val="360"/>
              </a:spcBef>
              <a:spcAft>
                <a:spcPts val="0"/>
              </a:spcAft>
              <a:buNone/>
            </a:pPr>
            <a:endParaRPr dirty="0"/>
          </a:p>
        </p:txBody>
      </p:sp>
      <p:sp>
        <p:nvSpPr>
          <p:cNvPr id="122" name="Shape 1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03098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txBox="1">
            <a:spLocks noGrp="1"/>
          </p:cNvSpPr>
          <p:nvPr>
            <p:ph type="body" idx="1"/>
          </p:nvPr>
        </p:nvSpPr>
        <p:spPr>
          <a:xfrm>
            <a:off x="685801" y="4343400"/>
            <a:ext cx="5486399" cy="4114800"/>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dirty="0"/>
          </a:p>
        </p:txBody>
      </p:sp>
      <p:sp>
        <p:nvSpPr>
          <p:cNvPr id="122" name="Shape 1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17733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txBox="1">
            <a:spLocks noGrp="1"/>
          </p:cNvSpPr>
          <p:nvPr>
            <p:ph type="body" idx="1"/>
          </p:nvPr>
        </p:nvSpPr>
        <p:spPr>
          <a:xfrm>
            <a:off x="685801" y="4343400"/>
            <a:ext cx="5486399" cy="4114800"/>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r>
              <a:rPr lang="en-US" dirty="0"/>
              <a:t>Most</a:t>
            </a:r>
            <a:r>
              <a:rPr lang="en-US" baseline="0" dirty="0"/>
              <a:t> complex / might need two meetings</a:t>
            </a:r>
            <a:endParaRPr dirty="0"/>
          </a:p>
        </p:txBody>
      </p:sp>
      <p:sp>
        <p:nvSpPr>
          <p:cNvPr id="122" name="Shape 1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17845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txBox="1">
            <a:spLocks noGrp="1"/>
          </p:cNvSpPr>
          <p:nvPr>
            <p:ph type="body" idx="1"/>
          </p:nvPr>
        </p:nvSpPr>
        <p:spPr>
          <a:xfrm>
            <a:off x="685801" y="4343400"/>
            <a:ext cx="5486399" cy="4114800"/>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r>
              <a:rPr lang="en-US" dirty="0"/>
              <a:t>Try to add an image</a:t>
            </a:r>
            <a:endParaRPr dirty="0"/>
          </a:p>
        </p:txBody>
      </p:sp>
      <p:sp>
        <p:nvSpPr>
          <p:cNvPr id="122" name="Shape 1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45939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Header">
  <p:cSld name="Blank Header">
    <p:spTree>
      <p:nvGrpSpPr>
        <p:cNvPr id="1" name="Shape 12"/>
        <p:cNvGrpSpPr/>
        <p:nvPr/>
      </p:nvGrpSpPr>
      <p:grpSpPr>
        <a:xfrm>
          <a:off x="0" y="0"/>
          <a:ext cx="0" cy="0"/>
          <a:chOff x="0" y="0"/>
          <a:chExt cx="0" cy="0"/>
        </a:xfrm>
      </p:grpSpPr>
      <p:grpSp>
        <p:nvGrpSpPr>
          <p:cNvPr id="13" name="Shape 13"/>
          <p:cNvGrpSpPr/>
          <p:nvPr/>
        </p:nvGrpSpPr>
        <p:grpSpPr>
          <a:xfrm>
            <a:off x="0" y="6314671"/>
            <a:ext cx="9144000" cy="543329"/>
            <a:chOff x="0" y="6314671"/>
            <a:chExt cx="9144000" cy="543329"/>
          </a:xfrm>
        </p:grpSpPr>
        <p:sp>
          <p:nvSpPr>
            <p:cNvPr id="14" name="Shape 14"/>
            <p:cNvSpPr/>
            <p:nvPr/>
          </p:nvSpPr>
          <p:spPr>
            <a:xfrm>
              <a:off x="0" y="6326014"/>
              <a:ext cx="9144000" cy="531986"/>
            </a:xfrm>
            <a:prstGeom prst="rect">
              <a:avLst/>
            </a:prstGeom>
            <a:solidFill>
              <a:srgbClr val="DBD8D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5" name="Shape 15"/>
            <p:cNvSpPr/>
            <p:nvPr/>
          </p:nvSpPr>
          <p:spPr>
            <a:xfrm rot="10800000">
              <a:off x="8525770" y="6314671"/>
              <a:ext cx="387051" cy="266904"/>
            </a:xfrm>
            <a:prstGeom prst="triangle">
              <a:avLst>
                <a:gd name="adj" fmla="val 50000"/>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grpSp>
      <p:pic>
        <p:nvPicPr>
          <p:cNvPr id="16" name="Shape 16" descr="both Logos_finetuned.png"/>
          <p:cNvPicPr preferRelativeResize="0"/>
          <p:nvPr/>
        </p:nvPicPr>
        <p:blipFill rotWithShape="1">
          <a:blip r:embed="rId2">
            <a:alphaModFix/>
          </a:blip>
          <a:srcRect/>
          <a:stretch/>
        </p:blipFill>
        <p:spPr>
          <a:xfrm>
            <a:off x="7513556" y="6314468"/>
            <a:ext cx="975753" cy="585675"/>
          </a:xfrm>
          <a:prstGeom prst="rect">
            <a:avLst/>
          </a:prstGeom>
          <a:noFill/>
          <a:ln>
            <a:noFill/>
          </a:ln>
        </p:spPr>
      </p:pic>
      <p:sp>
        <p:nvSpPr>
          <p:cNvPr id="17" name="Shape 17"/>
          <p:cNvSpPr txBox="1"/>
          <p:nvPr/>
        </p:nvSpPr>
        <p:spPr>
          <a:xfrm>
            <a:off x="8517671" y="6256431"/>
            <a:ext cx="358689" cy="27699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6C6C6C"/>
              </a:buClr>
              <a:buSzPts val="1200"/>
              <a:buFont typeface="Arial Narrow"/>
              <a:buNone/>
            </a:pPr>
            <a:fld id="{00000000-1234-1234-1234-123412341234}" type="slidenum">
              <a:rPr lang="en-US" sz="1200" b="0" i="0" u="none" strike="noStrike" cap="none">
                <a:solidFill>
                  <a:srgbClr val="6C6C6C"/>
                </a:solidFill>
                <a:latin typeface="Arial Narrow"/>
                <a:ea typeface="Arial Narrow"/>
                <a:cs typeface="Arial Narrow"/>
                <a:sym typeface="Arial Narrow"/>
              </a:rPr>
              <a:t>‹#›</a:t>
            </a:fld>
            <a:endParaRPr sz="1200" b="0" i="0" u="none" strike="noStrike" cap="none">
              <a:solidFill>
                <a:srgbClr val="6C6C6C"/>
              </a:solidFill>
              <a:latin typeface="Arial Narrow"/>
              <a:ea typeface="Arial Narrow"/>
              <a:cs typeface="Arial Narrow"/>
              <a:sym typeface="Arial Narrow"/>
            </a:endParaRPr>
          </a:p>
        </p:txBody>
      </p:sp>
      <p:sp>
        <p:nvSpPr>
          <p:cNvPr id="18" name="Shape 18"/>
          <p:cNvSpPr txBox="1">
            <a:spLocks noGrp="1"/>
          </p:cNvSpPr>
          <p:nvPr>
            <p:ph type="body" idx="1"/>
          </p:nvPr>
        </p:nvSpPr>
        <p:spPr>
          <a:xfrm>
            <a:off x="0" y="6399332"/>
            <a:ext cx="4289425" cy="246221"/>
          </a:xfrm>
          <a:prstGeom prst="rect">
            <a:avLst/>
          </a:prstGeom>
          <a:noFill/>
          <a:ln>
            <a:noFill/>
          </a:ln>
        </p:spPr>
        <p:txBody>
          <a:bodyPr spcFirstLastPara="1" wrap="square" lIns="91425" tIns="91425" rIns="91425" bIns="91425" anchor="t" anchorCtr="0"/>
          <a:lstStyle>
            <a:lvl1pPr marL="457200" marR="0" lvl="0"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1pPr>
            <a:lvl2pPr marL="914400" marR="0" lvl="1" indent="-228600"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mp; Content">
  <p:cSld name="Title &amp; Content">
    <p:spTree>
      <p:nvGrpSpPr>
        <p:cNvPr id="1" name="Shape 19"/>
        <p:cNvGrpSpPr/>
        <p:nvPr/>
      </p:nvGrpSpPr>
      <p:grpSpPr>
        <a:xfrm>
          <a:off x="0" y="0"/>
          <a:ext cx="0" cy="0"/>
          <a:chOff x="0" y="0"/>
          <a:chExt cx="0" cy="0"/>
        </a:xfrm>
      </p:grpSpPr>
      <p:sp>
        <p:nvSpPr>
          <p:cNvPr id="20" name="Shape 20"/>
          <p:cNvSpPr txBox="1">
            <a:spLocks noGrp="1"/>
          </p:cNvSpPr>
          <p:nvPr>
            <p:ph type="title"/>
          </p:nvPr>
        </p:nvSpPr>
        <p:spPr>
          <a:xfrm>
            <a:off x="265042" y="207859"/>
            <a:ext cx="8878957" cy="875111"/>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15253D"/>
              </a:buClr>
              <a:buSzPts val="2800"/>
              <a:buFont typeface="Arial Narrow"/>
              <a:buNone/>
              <a:defRPr sz="2800" b="1" i="0" u="none" strike="noStrike" cap="none">
                <a:solidFill>
                  <a:srgbClr val="15253D"/>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1" name="Shape 21"/>
          <p:cNvSpPr txBox="1">
            <a:spLocks noGrp="1"/>
          </p:cNvSpPr>
          <p:nvPr>
            <p:ph type="body" idx="1"/>
          </p:nvPr>
        </p:nvSpPr>
        <p:spPr>
          <a:xfrm>
            <a:off x="430107" y="1296076"/>
            <a:ext cx="8283787" cy="4876124"/>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grpSp>
        <p:nvGrpSpPr>
          <p:cNvPr id="22" name="Shape 22"/>
          <p:cNvGrpSpPr/>
          <p:nvPr/>
        </p:nvGrpSpPr>
        <p:grpSpPr>
          <a:xfrm>
            <a:off x="0" y="6314671"/>
            <a:ext cx="9144000" cy="543329"/>
            <a:chOff x="0" y="6314671"/>
            <a:chExt cx="9144000" cy="543329"/>
          </a:xfrm>
        </p:grpSpPr>
        <p:sp>
          <p:nvSpPr>
            <p:cNvPr id="23" name="Shape 23"/>
            <p:cNvSpPr/>
            <p:nvPr/>
          </p:nvSpPr>
          <p:spPr>
            <a:xfrm>
              <a:off x="0" y="6326014"/>
              <a:ext cx="9144000" cy="531986"/>
            </a:xfrm>
            <a:prstGeom prst="rect">
              <a:avLst/>
            </a:prstGeom>
            <a:solidFill>
              <a:srgbClr val="DBD8D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4" name="Shape 24"/>
            <p:cNvSpPr/>
            <p:nvPr/>
          </p:nvSpPr>
          <p:spPr>
            <a:xfrm rot="10800000">
              <a:off x="8525770" y="6314671"/>
              <a:ext cx="387051" cy="266904"/>
            </a:xfrm>
            <a:prstGeom prst="triangle">
              <a:avLst>
                <a:gd name="adj" fmla="val 50000"/>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grpSp>
      <p:pic>
        <p:nvPicPr>
          <p:cNvPr id="25" name="Shape 25" descr="both Logos_finetuned.png"/>
          <p:cNvPicPr preferRelativeResize="0"/>
          <p:nvPr/>
        </p:nvPicPr>
        <p:blipFill rotWithShape="1">
          <a:blip r:embed="rId2">
            <a:alphaModFix/>
          </a:blip>
          <a:srcRect r="48388"/>
          <a:stretch/>
        </p:blipFill>
        <p:spPr>
          <a:xfrm>
            <a:off x="8014063" y="6288738"/>
            <a:ext cx="503608" cy="585675"/>
          </a:xfrm>
          <a:prstGeom prst="rect">
            <a:avLst/>
          </a:prstGeom>
          <a:noFill/>
          <a:ln>
            <a:noFill/>
          </a:ln>
        </p:spPr>
      </p:pic>
      <p:sp>
        <p:nvSpPr>
          <p:cNvPr id="26" name="Shape 26"/>
          <p:cNvSpPr txBox="1"/>
          <p:nvPr/>
        </p:nvSpPr>
        <p:spPr>
          <a:xfrm>
            <a:off x="8517671" y="6256431"/>
            <a:ext cx="358689" cy="27699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6C6C6C"/>
              </a:buClr>
              <a:buSzPts val="1200"/>
              <a:buFont typeface="Arial Narrow"/>
              <a:buNone/>
            </a:pPr>
            <a:fld id="{00000000-1234-1234-1234-123412341234}" type="slidenum">
              <a:rPr lang="en-US" sz="1200" b="0" i="0" u="none" strike="noStrike" cap="none">
                <a:solidFill>
                  <a:srgbClr val="6C6C6C"/>
                </a:solidFill>
                <a:latin typeface="Arial Narrow"/>
                <a:ea typeface="Arial Narrow"/>
                <a:cs typeface="Arial Narrow"/>
                <a:sym typeface="Arial Narrow"/>
              </a:rPr>
              <a:t>‹#›</a:t>
            </a:fld>
            <a:endParaRPr sz="1200" b="0" i="0" u="none" strike="noStrike" cap="none">
              <a:solidFill>
                <a:srgbClr val="6C6C6C"/>
              </a:solidFill>
              <a:latin typeface="Arial Narrow"/>
              <a:ea typeface="Arial Narrow"/>
              <a:cs typeface="Arial Narrow"/>
              <a:sym typeface="Arial Narrow"/>
            </a:endParaRPr>
          </a:p>
        </p:txBody>
      </p:sp>
      <p:sp>
        <p:nvSpPr>
          <p:cNvPr id="27" name="Shape 27"/>
          <p:cNvSpPr txBox="1">
            <a:spLocks noGrp="1"/>
          </p:cNvSpPr>
          <p:nvPr>
            <p:ph type="body" idx="2"/>
          </p:nvPr>
        </p:nvSpPr>
        <p:spPr>
          <a:xfrm>
            <a:off x="0" y="6399332"/>
            <a:ext cx="4289425" cy="246221"/>
          </a:xfrm>
          <a:prstGeom prst="rect">
            <a:avLst/>
          </a:prstGeom>
          <a:noFill/>
          <a:ln>
            <a:noFill/>
          </a:ln>
        </p:spPr>
        <p:txBody>
          <a:bodyPr spcFirstLastPara="1" wrap="square" lIns="91425" tIns="91425" rIns="91425" bIns="91425" anchor="t" anchorCtr="0"/>
          <a:lstStyle>
            <a:lvl1pPr marL="457200" marR="0" lvl="0"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1pPr>
            <a:lvl2pPr marL="914400" marR="0" lvl="1" indent="-228600"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ection Header, &amp; Content">
  <p:cSld name="Title, Section Header, &amp; Conten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0" y="307777"/>
            <a:ext cx="9144000" cy="875111"/>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15253D"/>
              </a:buClr>
              <a:buSzPts val="2800"/>
              <a:buFont typeface="Arial Narrow"/>
              <a:buNone/>
              <a:defRPr sz="2800" b="1" i="0" u="none" strike="noStrike" cap="none">
                <a:solidFill>
                  <a:srgbClr val="15253D"/>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0" name="Shape 30"/>
          <p:cNvSpPr txBox="1">
            <a:spLocks noGrp="1"/>
          </p:cNvSpPr>
          <p:nvPr>
            <p:ph type="body" idx="1"/>
          </p:nvPr>
        </p:nvSpPr>
        <p:spPr>
          <a:xfrm>
            <a:off x="0" y="-1"/>
            <a:ext cx="4670778" cy="307777"/>
          </a:xfrm>
          <a:prstGeom prst="rect">
            <a:avLst/>
          </a:prstGeom>
          <a:noFill/>
          <a:ln>
            <a:noFill/>
          </a:ln>
        </p:spPr>
        <p:txBody>
          <a:bodyPr spcFirstLastPara="1" wrap="square" lIns="91425" tIns="91425" rIns="91425" bIns="91425" anchor="t" anchorCtr="0"/>
          <a:lstStyle>
            <a:lvl1pPr marL="457200" marR="0" lvl="0" indent="-228600" algn="l" rtl="0">
              <a:spcBef>
                <a:spcPts val="280"/>
              </a:spcBef>
              <a:spcAft>
                <a:spcPts val="0"/>
              </a:spcAft>
              <a:buClr>
                <a:srgbClr val="7F7F7F"/>
              </a:buClr>
              <a:buSzPts val="1400"/>
              <a:buFont typeface="Arial"/>
              <a:buNone/>
              <a:defRPr sz="1400" b="0" i="0" u="none" strike="noStrike" cap="none">
                <a:solidFill>
                  <a:srgbClr val="7F7F7F"/>
                </a:solidFill>
                <a:latin typeface="Arial Narrow"/>
                <a:ea typeface="Arial Narrow"/>
                <a:cs typeface="Arial Narrow"/>
                <a:sym typeface="Arial Narrow"/>
              </a:defRPr>
            </a:lvl1pPr>
            <a:lvl2pPr marL="914400" marR="0" lvl="1"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1" name="Shape 31"/>
          <p:cNvSpPr txBox="1">
            <a:spLocks noGrp="1"/>
          </p:cNvSpPr>
          <p:nvPr>
            <p:ph type="body" idx="2"/>
          </p:nvPr>
        </p:nvSpPr>
        <p:spPr>
          <a:xfrm>
            <a:off x="430107" y="1296076"/>
            <a:ext cx="8283787" cy="4876124"/>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grpSp>
        <p:nvGrpSpPr>
          <p:cNvPr id="32" name="Shape 32"/>
          <p:cNvGrpSpPr/>
          <p:nvPr/>
        </p:nvGrpSpPr>
        <p:grpSpPr>
          <a:xfrm>
            <a:off x="0" y="6314671"/>
            <a:ext cx="9144000" cy="543329"/>
            <a:chOff x="0" y="6314671"/>
            <a:chExt cx="9144000" cy="543329"/>
          </a:xfrm>
        </p:grpSpPr>
        <p:sp>
          <p:nvSpPr>
            <p:cNvPr id="33" name="Shape 33"/>
            <p:cNvSpPr/>
            <p:nvPr/>
          </p:nvSpPr>
          <p:spPr>
            <a:xfrm>
              <a:off x="0" y="6326014"/>
              <a:ext cx="9144000" cy="531986"/>
            </a:xfrm>
            <a:prstGeom prst="rect">
              <a:avLst/>
            </a:prstGeom>
            <a:solidFill>
              <a:srgbClr val="DBD8D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4" name="Shape 34"/>
            <p:cNvSpPr/>
            <p:nvPr/>
          </p:nvSpPr>
          <p:spPr>
            <a:xfrm rot="10800000">
              <a:off x="8525770" y="6314671"/>
              <a:ext cx="387051" cy="266904"/>
            </a:xfrm>
            <a:prstGeom prst="triangle">
              <a:avLst>
                <a:gd name="adj" fmla="val 50000"/>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grpSp>
      <p:pic>
        <p:nvPicPr>
          <p:cNvPr id="35" name="Shape 35" descr="both Logos_finetuned.png"/>
          <p:cNvPicPr preferRelativeResize="0"/>
          <p:nvPr/>
        </p:nvPicPr>
        <p:blipFill rotWithShape="1">
          <a:blip r:embed="rId2">
            <a:alphaModFix/>
          </a:blip>
          <a:srcRect/>
          <a:stretch/>
        </p:blipFill>
        <p:spPr>
          <a:xfrm>
            <a:off x="7513556" y="6314468"/>
            <a:ext cx="975753" cy="585675"/>
          </a:xfrm>
          <a:prstGeom prst="rect">
            <a:avLst/>
          </a:prstGeom>
          <a:noFill/>
          <a:ln>
            <a:noFill/>
          </a:ln>
        </p:spPr>
      </p:pic>
      <p:sp>
        <p:nvSpPr>
          <p:cNvPr id="36" name="Shape 36"/>
          <p:cNvSpPr txBox="1"/>
          <p:nvPr/>
        </p:nvSpPr>
        <p:spPr>
          <a:xfrm>
            <a:off x="8517671" y="6256431"/>
            <a:ext cx="358689" cy="27699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6C6C6C"/>
              </a:buClr>
              <a:buSzPts val="1200"/>
              <a:buFont typeface="Arial Narrow"/>
              <a:buNone/>
            </a:pPr>
            <a:fld id="{00000000-1234-1234-1234-123412341234}" type="slidenum">
              <a:rPr lang="en-US" sz="1200" b="0" i="0" u="none" strike="noStrike" cap="none">
                <a:solidFill>
                  <a:srgbClr val="6C6C6C"/>
                </a:solidFill>
                <a:latin typeface="Arial Narrow"/>
                <a:ea typeface="Arial Narrow"/>
                <a:cs typeface="Arial Narrow"/>
                <a:sym typeface="Arial Narrow"/>
              </a:rPr>
              <a:t>‹#›</a:t>
            </a:fld>
            <a:endParaRPr sz="1200" b="0" i="0" u="none" strike="noStrike" cap="none">
              <a:solidFill>
                <a:srgbClr val="6C6C6C"/>
              </a:solidFill>
              <a:latin typeface="Arial Narrow"/>
              <a:ea typeface="Arial Narrow"/>
              <a:cs typeface="Arial Narrow"/>
              <a:sym typeface="Arial Narrow"/>
            </a:endParaRPr>
          </a:p>
        </p:txBody>
      </p:sp>
      <p:sp>
        <p:nvSpPr>
          <p:cNvPr id="37" name="Shape 37"/>
          <p:cNvSpPr txBox="1">
            <a:spLocks noGrp="1"/>
          </p:cNvSpPr>
          <p:nvPr>
            <p:ph type="body" idx="3"/>
          </p:nvPr>
        </p:nvSpPr>
        <p:spPr>
          <a:xfrm>
            <a:off x="0" y="6399332"/>
            <a:ext cx="4289425" cy="246221"/>
          </a:xfrm>
          <a:prstGeom prst="rect">
            <a:avLst/>
          </a:prstGeom>
          <a:noFill/>
          <a:ln>
            <a:noFill/>
          </a:ln>
        </p:spPr>
        <p:txBody>
          <a:bodyPr spcFirstLastPara="1" wrap="square" lIns="91425" tIns="91425" rIns="91425" bIns="91425" anchor="t" anchorCtr="0"/>
          <a:lstStyle>
            <a:lvl1pPr marL="457200" marR="0" lvl="0"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1pPr>
            <a:lvl2pPr marL="914400" marR="0" lvl="1" indent="-228600"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Divider, &amp; Content">
  <p:cSld name="Title, Divider, &amp; Content">
    <p:spTree>
      <p:nvGrpSpPr>
        <p:cNvPr id="1" name="Shape 48"/>
        <p:cNvGrpSpPr/>
        <p:nvPr/>
      </p:nvGrpSpPr>
      <p:grpSpPr>
        <a:xfrm>
          <a:off x="0" y="0"/>
          <a:ext cx="0" cy="0"/>
          <a:chOff x="0" y="0"/>
          <a:chExt cx="0" cy="0"/>
        </a:xfrm>
      </p:grpSpPr>
      <p:sp>
        <p:nvSpPr>
          <p:cNvPr id="49" name="Shape 49"/>
          <p:cNvSpPr txBox="1">
            <a:spLocks noGrp="1"/>
          </p:cNvSpPr>
          <p:nvPr>
            <p:ph type="title"/>
          </p:nvPr>
        </p:nvSpPr>
        <p:spPr>
          <a:xfrm>
            <a:off x="0" y="207859"/>
            <a:ext cx="9144000" cy="875111"/>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15253D"/>
              </a:buClr>
              <a:buSzPts val="2800"/>
              <a:buFont typeface="Arial Narrow"/>
              <a:buNone/>
              <a:defRPr sz="2800" b="1" i="0" u="none" strike="noStrike" cap="none">
                <a:solidFill>
                  <a:srgbClr val="15253D"/>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0" name="Shape 50"/>
          <p:cNvSpPr txBox="1">
            <a:spLocks noGrp="1"/>
          </p:cNvSpPr>
          <p:nvPr>
            <p:ph type="body" idx="1"/>
          </p:nvPr>
        </p:nvSpPr>
        <p:spPr>
          <a:xfrm>
            <a:off x="430107" y="1296076"/>
            <a:ext cx="8283787" cy="4876124"/>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cxnSp>
        <p:nvCxnSpPr>
          <p:cNvPr id="51" name="Shape 51"/>
          <p:cNvCxnSpPr/>
          <p:nvPr/>
        </p:nvCxnSpPr>
        <p:spPr>
          <a:xfrm>
            <a:off x="0" y="1185592"/>
            <a:ext cx="7338293" cy="0"/>
          </a:xfrm>
          <a:prstGeom prst="straightConnector1">
            <a:avLst/>
          </a:prstGeom>
          <a:noFill/>
          <a:ln w="28575" cap="flat" cmpd="sng">
            <a:solidFill>
              <a:srgbClr val="132138"/>
            </a:solidFill>
            <a:prstDash val="solid"/>
            <a:round/>
            <a:headEnd type="none" w="sm" len="sm"/>
            <a:tailEnd type="none" w="sm" len="sm"/>
          </a:ln>
        </p:spPr>
      </p:cxnSp>
      <p:grpSp>
        <p:nvGrpSpPr>
          <p:cNvPr id="52" name="Shape 52"/>
          <p:cNvGrpSpPr/>
          <p:nvPr/>
        </p:nvGrpSpPr>
        <p:grpSpPr>
          <a:xfrm>
            <a:off x="0" y="6314671"/>
            <a:ext cx="9144000" cy="543329"/>
            <a:chOff x="0" y="6314671"/>
            <a:chExt cx="9144000" cy="543329"/>
          </a:xfrm>
        </p:grpSpPr>
        <p:sp>
          <p:nvSpPr>
            <p:cNvPr id="53" name="Shape 53"/>
            <p:cNvSpPr/>
            <p:nvPr/>
          </p:nvSpPr>
          <p:spPr>
            <a:xfrm>
              <a:off x="0" y="6326014"/>
              <a:ext cx="9144000" cy="531986"/>
            </a:xfrm>
            <a:prstGeom prst="rect">
              <a:avLst/>
            </a:prstGeom>
            <a:solidFill>
              <a:srgbClr val="DBD8D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54" name="Shape 54"/>
            <p:cNvSpPr/>
            <p:nvPr/>
          </p:nvSpPr>
          <p:spPr>
            <a:xfrm rot="10800000">
              <a:off x="8525770" y="6314671"/>
              <a:ext cx="387051" cy="266904"/>
            </a:xfrm>
            <a:prstGeom prst="triangle">
              <a:avLst>
                <a:gd name="adj" fmla="val 50000"/>
              </a:avLst>
            </a:prstGeom>
            <a:solidFill>
              <a:schemeClr val="l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grpSp>
      <p:pic>
        <p:nvPicPr>
          <p:cNvPr id="55" name="Shape 55" descr="both Logos_finetuned.png"/>
          <p:cNvPicPr preferRelativeResize="0"/>
          <p:nvPr/>
        </p:nvPicPr>
        <p:blipFill rotWithShape="1">
          <a:blip r:embed="rId2">
            <a:alphaModFix/>
          </a:blip>
          <a:srcRect/>
          <a:stretch/>
        </p:blipFill>
        <p:spPr>
          <a:xfrm>
            <a:off x="7513556" y="6314468"/>
            <a:ext cx="975753" cy="585675"/>
          </a:xfrm>
          <a:prstGeom prst="rect">
            <a:avLst/>
          </a:prstGeom>
          <a:noFill/>
          <a:ln>
            <a:noFill/>
          </a:ln>
        </p:spPr>
      </p:pic>
      <p:sp>
        <p:nvSpPr>
          <p:cNvPr id="56" name="Shape 56"/>
          <p:cNvSpPr txBox="1"/>
          <p:nvPr/>
        </p:nvSpPr>
        <p:spPr>
          <a:xfrm>
            <a:off x="8517671" y="6256431"/>
            <a:ext cx="358689" cy="27699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6C6C6C"/>
              </a:buClr>
              <a:buSzPts val="1200"/>
              <a:buFont typeface="Arial Narrow"/>
              <a:buNone/>
            </a:pPr>
            <a:fld id="{00000000-1234-1234-1234-123412341234}" type="slidenum">
              <a:rPr lang="en-US" sz="1200" b="0" i="0" u="none" strike="noStrike" cap="none">
                <a:solidFill>
                  <a:srgbClr val="6C6C6C"/>
                </a:solidFill>
                <a:latin typeface="Arial Narrow"/>
                <a:ea typeface="Arial Narrow"/>
                <a:cs typeface="Arial Narrow"/>
                <a:sym typeface="Arial Narrow"/>
              </a:rPr>
              <a:t>‹#›</a:t>
            </a:fld>
            <a:endParaRPr sz="1200" b="0" i="0" u="none" strike="noStrike" cap="none">
              <a:solidFill>
                <a:srgbClr val="6C6C6C"/>
              </a:solidFill>
              <a:latin typeface="Arial Narrow"/>
              <a:ea typeface="Arial Narrow"/>
              <a:cs typeface="Arial Narrow"/>
              <a:sym typeface="Arial Narrow"/>
            </a:endParaRPr>
          </a:p>
        </p:txBody>
      </p:sp>
      <p:sp>
        <p:nvSpPr>
          <p:cNvPr id="57" name="Shape 57"/>
          <p:cNvSpPr txBox="1">
            <a:spLocks noGrp="1"/>
          </p:cNvSpPr>
          <p:nvPr>
            <p:ph type="body" idx="2"/>
          </p:nvPr>
        </p:nvSpPr>
        <p:spPr>
          <a:xfrm>
            <a:off x="0" y="6399332"/>
            <a:ext cx="4289425" cy="246221"/>
          </a:xfrm>
          <a:prstGeom prst="rect">
            <a:avLst/>
          </a:prstGeom>
          <a:noFill/>
          <a:ln>
            <a:noFill/>
          </a:ln>
        </p:spPr>
        <p:txBody>
          <a:bodyPr spcFirstLastPara="1" wrap="square" lIns="91425" tIns="91425" rIns="91425" bIns="91425" anchor="t" anchorCtr="0"/>
          <a:lstStyle>
            <a:lvl1pPr marL="457200" marR="0" lvl="0"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1pPr>
            <a:lvl2pPr marL="914400" marR="0" lvl="1" indent="-228600"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Cover Slide ">
  <p:cSld name="1_Cover Slide ">
    <p:spTree>
      <p:nvGrpSpPr>
        <p:cNvPr id="1" name="Shape 58"/>
        <p:cNvGrpSpPr/>
        <p:nvPr/>
      </p:nvGrpSpPr>
      <p:grpSpPr>
        <a:xfrm>
          <a:off x="0" y="0"/>
          <a:ext cx="0" cy="0"/>
          <a:chOff x="0" y="0"/>
          <a:chExt cx="0" cy="0"/>
        </a:xfrm>
      </p:grpSpPr>
      <p:sp>
        <p:nvSpPr>
          <p:cNvPr id="59" name="Shape 59"/>
          <p:cNvSpPr/>
          <p:nvPr/>
        </p:nvSpPr>
        <p:spPr>
          <a:xfrm>
            <a:off x="0" y="4009580"/>
            <a:ext cx="9144000" cy="2848419"/>
          </a:xfrm>
          <a:prstGeom prst="rect">
            <a:avLst/>
          </a:prstGeom>
          <a:solidFill>
            <a:srgbClr val="13223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60" name="Shape 60" descr="half globe.jpg"/>
          <p:cNvPicPr preferRelativeResize="0"/>
          <p:nvPr/>
        </p:nvPicPr>
        <p:blipFill rotWithShape="1">
          <a:blip r:embed="rId2">
            <a:alphaModFix/>
          </a:blip>
          <a:srcRect t="-1" b="-2629"/>
          <a:stretch/>
        </p:blipFill>
        <p:spPr>
          <a:xfrm>
            <a:off x="1" y="-21276"/>
            <a:ext cx="9144000" cy="4246912"/>
          </a:xfrm>
          <a:prstGeom prst="rect">
            <a:avLst/>
          </a:prstGeom>
          <a:noFill/>
          <a:ln>
            <a:noFill/>
          </a:ln>
        </p:spPr>
      </p:pic>
      <p:sp>
        <p:nvSpPr>
          <p:cNvPr id="61" name="Shape 61"/>
          <p:cNvSpPr txBox="1">
            <a:spLocks noGrp="1"/>
          </p:cNvSpPr>
          <p:nvPr>
            <p:ph type="title"/>
          </p:nvPr>
        </p:nvSpPr>
        <p:spPr>
          <a:xfrm>
            <a:off x="0" y="3504942"/>
            <a:ext cx="9143999" cy="639762"/>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FFFFFF"/>
              </a:buClr>
              <a:buSzPts val="5400"/>
              <a:buFont typeface="Arial Narrow"/>
              <a:buNone/>
              <a:defRPr sz="5400" b="1" i="0" u="none" strike="noStrike" cap="none">
                <a:solidFill>
                  <a:srgbClr val="FFFFFF"/>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2" name="Shape 62"/>
          <p:cNvSpPr txBox="1">
            <a:spLocks noGrp="1"/>
          </p:cNvSpPr>
          <p:nvPr>
            <p:ph type="body" idx="1"/>
          </p:nvPr>
        </p:nvSpPr>
        <p:spPr>
          <a:xfrm>
            <a:off x="416812" y="4600289"/>
            <a:ext cx="8229600" cy="1357291"/>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1pPr>
            <a:lvl2pPr marL="914400" marR="0" lvl="1" indent="-317500" algn="l" rtl="0">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body" idx="2"/>
          </p:nvPr>
        </p:nvSpPr>
        <p:spPr>
          <a:xfrm>
            <a:off x="1" y="4144704"/>
            <a:ext cx="9143999" cy="388760"/>
          </a:xfrm>
          <a:prstGeom prst="rect">
            <a:avLst/>
          </a:prstGeom>
          <a:noFill/>
          <a:ln>
            <a:noFill/>
          </a:ln>
        </p:spPr>
        <p:txBody>
          <a:bodyPr spcFirstLastPara="1" wrap="square" lIns="91425" tIns="91425" rIns="91425" bIns="91425" anchor="t" anchorCtr="0"/>
          <a:lstStyle>
            <a:lvl1pPr marL="457200" marR="0" lvl="0" indent="-228600" algn="ctr" rtl="0">
              <a:spcBef>
                <a:spcPts val="0"/>
              </a:spcBef>
              <a:spcAft>
                <a:spcPts val="0"/>
              </a:spcAft>
              <a:buClr>
                <a:srgbClr val="FFFFFF"/>
              </a:buClr>
              <a:buSzPts val="1800"/>
              <a:buFont typeface="Arial"/>
              <a:buNone/>
              <a:defRPr sz="1800" b="0" i="0" u="none" strike="noStrike" cap="none">
                <a:solidFill>
                  <a:srgbClr val="FFFFFF"/>
                </a:solidFill>
                <a:latin typeface="Arial"/>
                <a:ea typeface="Arial"/>
                <a:cs typeface="Arial"/>
                <a:sym typeface="Arial"/>
              </a:defRPr>
            </a:lvl1pPr>
            <a:lvl2pPr marL="914400" marR="0" lvl="1" indent="-317500" algn="l" rtl="0">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_Cover Slide ">
  <p:cSld name="2_Cover Slide ">
    <p:spTree>
      <p:nvGrpSpPr>
        <p:cNvPr id="1" name="Shape 64"/>
        <p:cNvGrpSpPr/>
        <p:nvPr/>
      </p:nvGrpSpPr>
      <p:grpSpPr>
        <a:xfrm>
          <a:off x="0" y="0"/>
          <a:ext cx="0" cy="0"/>
          <a:chOff x="0" y="0"/>
          <a:chExt cx="0" cy="0"/>
        </a:xfrm>
      </p:grpSpPr>
      <p:pic>
        <p:nvPicPr>
          <p:cNvPr id="65" name="Shape 65" descr="half globe.jpg"/>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66" name="Shape 66"/>
          <p:cNvSpPr txBox="1">
            <a:spLocks noGrp="1"/>
          </p:cNvSpPr>
          <p:nvPr>
            <p:ph type="title"/>
          </p:nvPr>
        </p:nvSpPr>
        <p:spPr>
          <a:xfrm>
            <a:off x="0" y="3304263"/>
            <a:ext cx="9144000" cy="639762"/>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FFFFFF"/>
              </a:buClr>
              <a:buSzPts val="5400"/>
              <a:buFont typeface="Arial Narrow"/>
              <a:buNone/>
              <a:defRPr sz="5400" b="1" i="0" u="none" strike="noStrike" cap="none">
                <a:solidFill>
                  <a:srgbClr val="FFFFFF"/>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7" name="Shape 67"/>
          <p:cNvSpPr txBox="1">
            <a:spLocks noGrp="1"/>
          </p:cNvSpPr>
          <p:nvPr>
            <p:ph type="body" idx="1"/>
          </p:nvPr>
        </p:nvSpPr>
        <p:spPr>
          <a:xfrm>
            <a:off x="416812" y="4600289"/>
            <a:ext cx="8229600" cy="1357291"/>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1pPr>
            <a:lvl2pPr marL="914400" marR="0" lvl="1" indent="-317500" algn="l" rtl="0">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body" idx="2"/>
          </p:nvPr>
        </p:nvSpPr>
        <p:spPr>
          <a:xfrm>
            <a:off x="0" y="3943918"/>
            <a:ext cx="9144000" cy="388760"/>
          </a:xfrm>
          <a:prstGeom prst="rect">
            <a:avLst/>
          </a:prstGeom>
          <a:noFill/>
          <a:ln>
            <a:noFill/>
          </a:ln>
        </p:spPr>
        <p:txBody>
          <a:bodyPr spcFirstLastPara="1" wrap="square" lIns="91425" tIns="91425" rIns="91425" bIns="91425" anchor="t" anchorCtr="0"/>
          <a:lstStyle>
            <a:lvl1pPr marL="457200" marR="0" lvl="0" indent="-228600" algn="ctr" rtl="0">
              <a:spcBef>
                <a:spcPts val="0"/>
              </a:spcBef>
              <a:spcAft>
                <a:spcPts val="0"/>
              </a:spcAft>
              <a:buClr>
                <a:srgbClr val="FFFFFF"/>
              </a:buClr>
              <a:buSzPts val="1800"/>
              <a:buFont typeface="Arial"/>
              <a:buNone/>
              <a:defRPr sz="1800" b="0" i="0" u="none" strike="noStrike" cap="none">
                <a:solidFill>
                  <a:srgbClr val="FFFFFF"/>
                </a:solidFill>
                <a:latin typeface="Arial"/>
                <a:ea typeface="Arial"/>
                <a:cs typeface="Arial"/>
                <a:sym typeface="Arial"/>
              </a:defRPr>
            </a:lvl1pPr>
            <a:lvl2pPr marL="914400" marR="0" lvl="1" indent="-317500" algn="l" rtl="0">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69"/>
        <p:cNvGrpSpPr/>
        <p:nvPr/>
      </p:nvGrpSpPr>
      <p:grpSpPr>
        <a:xfrm>
          <a:off x="0" y="0"/>
          <a:ext cx="0" cy="0"/>
          <a:chOff x="0" y="0"/>
          <a:chExt cx="0" cy="0"/>
        </a:xfrm>
      </p:grpSpPr>
      <p:sp>
        <p:nvSpPr>
          <p:cNvPr id="70" name="Shape 70"/>
          <p:cNvSpPr/>
          <p:nvPr/>
        </p:nvSpPr>
        <p:spPr>
          <a:xfrm>
            <a:off x="0" y="0"/>
            <a:ext cx="9144000" cy="6858000"/>
          </a:xfrm>
          <a:prstGeom prst="rect">
            <a:avLst/>
          </a:prstGeom>
          <a:solidFill>
            <a:srgbClr val="13223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pic>
        <p:nvPicPr>
          <p:cNvPr id="71" name="Shape 71" descr="half globe.jpg"/>
          <p:cNvPicPr preferRelativeResize="0"/>
          <p:nvPr/>
        </p:nvPicPr>
        <p:blipFill rotWithShape="1">
          <a:blip r:embed="rId2">
            <a:alphaModFix/>
          </a:blip>
          <a:srcRect/>
          <a:stretch/>
        </p:blipFill>
        <p:spPr>
          <a:xfrm>
            <a:off x="876300" y="10340"/>
            <a:ext cx="2748475" cy="6858000"/>
          </a:xfrm>
          <a:prstGeom prst="rect">
            <a:avLst/>
          </a:prstGeom>
          <a:noFill/>
          <a:ln>
            <a:noFill/>
          </a:ln>
        </p:spPr>
      </p:pic>
      <p:sp>
        <p:nvSpPr>
          <p:cNvPr id="72" name="Shape 72"/>
          <p:cNvSpPr txBox="1">
            <a:spLocks noGrp="1"/>
          </p:cNvSpPr>
          <p:nvPr>
            <p:ph type="body" idx="1"/>
          </p:nvPr>
        </p:nvSpPr>
        <p:spPr>
          <a:xfrm>
            <a:off x="4079106" y="2585402"/>
            <a:ext cx="4617373" cy="830263"/>
          </a:xfrm>
          <a:prstGeom prst="rect">
            <a:avLst/>
          </a:prstGeom>
          <a:noFill/>
          <a:ln>
            <a:noFill/>
          </a:ln>
        </p:spPr>
        <p:txBody>
          <a:bodyPr spcFirstLastPara="1" wrap="square" lIns="91425" tIns="91425" rIns="91425" bIns="91425" anchor="t" anchorCtr="0"/>
          <a:lstStyle>
            <a:lvl1pPr marL="457200" marR="0" lvl="0" indent="-228600" algn="l" rtl="0">
              <a:spcBef>
                <a:spcPts val="1080"/>
              </a:spcBef>
              <a:spcAft>
                <a:spcPts val="0"/>
              </a:spcAft>
              <a:buClr>
                <a:srgbClr val="FFFFFF"/>
              </a:buClr>
              <a:buSzPts val="5400"/>
              <a:buFont typeface="Arial"/>
              <a:buNone/>
              <a:defRPr sz="5400" b="1" i="0" u="none" strike="noStrike" cap="none">
                <a:solidFill>
                  <a:srgbClr val="FFFFFF"/>
                </a:solidFill>
                <a:latin typeface="Arial Narrow"/>
                <a:ea typeface="Arial Narrow"/>
                <a:cs typeface="Arial Narrow"/>
                <a:sym typeface="Arial Narrow"/>
              </a:defRPr>
            </a:lvl1pPr>
            <a:lvl2pPr marL="914400" marR="0" lvl="1" indent="-228600" algn="l" rtl="0">
              <a:spcBef>
                <a:spcPts val="480"/>
              </a:spcBef>
              <a:spcAft>
                <a:spcPts val="0"/>
              </a:spcAft>
              <a:buClr>
                <a:srgbClr val="FFFFFF"/>
              </a:buClr>
              <a:buSzPts val="2400"/>
              <a:buFont typeface="Arial"/>
              <a:buNone/>
              <a:defRPr sz="2400" b="0" i="0" u="none" strike="noStrike" cap="none">
                <a:solidFill>
                  <a:srgbClr val="FFFFFF"/>
                </a:solidFill>
                <a:latin typeface="Arial"/>
                <a:ea typeface="Arial"/>
                <a:cs typeface="Arial"/>
                <a:sym typeface="Arial"/>
              </a:defRPr>
            </a:lvl2pPr>
            <a:lvl3pPr marL="1371600" marR="0" lvl="2" indent="-228600" algn="l"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3pPr>
            <a:lvl4pPr marL="1828800" marR="0" lvl="3" indent="-228600" algn="l" rtl="0">
              <a:spcBef>
                <a:spcPts val="360"/>
              </a:spcBef>
              <a:spcAft>
                <a:spcPts val="0"/>
              </a:spcAft>
              <a:buClr>
                <a:srgbClr val="FFFFFF"/>
              </a:buClr>
              <a:buSzPts val="1800"/>
              <a:buFont typeface="Arial"/>
              <a:buNone/>
              <a:defRPr sz="1800" b="0" i="0" u="none" strike="noStrike" cap="none">
                <a:solidFill>
                  <a:srgbClr val="FFFFFF"/>
                </a:solidFill>
                <a:latin typeface="Arial"/>
                <a:ea typeface="Arial"/>
                <a:cs typeface="Arial"/>
                <a:sym typeface="Arial"/>
              </a:defRPr>
            </a:lvl4pPr>
            <a:lvl5pPr marL="2286000" marR="0" lvl="4" indent="-228600" algn="l" rtl="0">
              <a:spcBef>
                <a:spcPts val="320"/>
              </a:spcBef>
              <a:spcAft>
                <a:spcPts val="0"/>
              </a:spcAft>
              <a:buClr>
                <a:srgbClr val="FFFFFF"/>
              </a:buClr>
              <a:buSzPts val="1600"/>
              <a:buFont typeface="Arial"/>
              <a:buNone/>
              <a:defRPr sz="16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3" name="Shape 73"/>
          <p:cNvSpPr txBox="1">
            <a:spLocks noGrp="1"/>
          </p:cNvSpPr>
          <p:nvPr>
            <p:ph type="body" idx="2"/>
          </p:nvPr>
        </p:nvSpPr>
        <p:spPr>
          <a:xfrm>
            <a:off x="4078461" y="3415664"/>
            <a:ext cx="4618017" cy="445135"/>
          </a:xfrm>
          <a:prstGeom prst="rect">
            <a:avLst/>
          </a:prstGeom>
          <a:noFill/>
          <a:ln>
            <a:noFill/>
          </a:ln>
        </p:spPr>
        <p:txBody>
          <a:bodyPr spcFirstLastPara="1" wrap="square" lIns="91425" tIns="91425" rIns="91425" bIns="91425" anchor="t" anchorCtr="0"/>
          <a:lstStyle>
            <a:lvl1pPr marL="457200" marR="0" lvl="0" indent="-228600" algn="l" rtl="0">
              <a:spcBef>
                <a:spcPts val="360"/>
              </a:spcBef>
              <a:spcAft>
                <a:spcPts val="0"/>
              </a:spcAft>
              <a:buClr>
                <a:srgbClr val="FFFFFF"/>
              </a:buClr>
              <a:buSzPts val="1800"/>
              <a:buFont typeface="Arial"/>
              <a:buNone/>
              <a:defRPr sz="1800" b="0" i="0" u="none" strike="noStrike" cap="none">
                <a:solidFill>
                  <a:srgbClr val="FFFFFF"/>
                </a:solidFill>
                <a:latin typeface="Arial"/>
                <a:ea typeface="Arial"/>
                <a:cs typeface="Arial"/>
                <a:sym typeface="Arial"/>
              </a:defRPr>
            </a:lvl1pPr>
            <a:lvl2pPr marL="914400" marR="0" lvl="1" indent="-228600" algn="l" rtl="0">
              <a:spcBef>
                <a:spcPts val="300"/>
              </a:spcBef>
              <a:spcAft>
                <a:spcPts val="0"/>
              </a:spcAft>
              <a:buClr>
                <a:srgbClr val="FFFFFF"/>
              </a:buClr>
              <a:buSzPts val="1500"/>
              <a:buFont typeface="Arial"/>
              <a:buNone/>
              <a:defRPr sz="1500" b="0" i="0" u="none" strike="noStrike" cap="none">
                <a:solidFill>
                  <a:srgbClr val="FFFFFF"/>
                </a:solidFill>
                <a:latin typeface="Arial"/>
                <a:ea typeface="Arial"/>
                <a:cs typeface="Arial"/>
                <a:sym typeface="Arial"/>
              </a:defRPr>
            </a:lvl2pPr>
            <a:lvl3pPr marL="1371600" marR="0" lvl="2" indent="-228600" algn="l" rtl="0">
              <a:spcBef>
                <a:spcPts val="300"/>
              </a:spcBef>
              <a:spcAft>
                <a:spcPts val="0"/>
              </a:spcAft>
              <a:buClr>
                <a:srgbClr val="FFFFFF"/>
              </a:buClr>
              <a:buSzPts val="1500"/>
              <a:buFont typeface="Arial"/>
              <a:buNone/>
              <a:defRPr sz="1500" b="0" i="0" u="none" strike="noStrike" cap="none">
                <a:solidFill>
                  <a:srgbClr val="FFFFFF"/>
                </a:solidFill>
                <a:latin typeface="Arial"/>
                <a:ea typeface="Arial"/>
                <a:cs typeface="Arial"/>
                <a:sym typeface="Arial"/>
              </a:defRPr>
            </a:lvl3pPr>
            <a:lvl4pPr marL="1828800" marR="0" lvl="3" indent="-228600" algn="l" rtl="0">
              <a:spcBef>
                <a:spcPts val="300"/>
              </a:spcBef>
              <a:spcAft>
                <a:spcPts val="0"/>
              </a:spcAft>
              <a:buClr>
                <a:srgbClr val="FFFFFF"/>
              </a:buClr>
              <a:buSzPts val="1500"/>
              <a:buFont typeface="Arial"/>
              <a:buNone/>
              <a:defRPr sz="1500" b="0" i="0" u="none" strike="noStrike" cap="none">
                <a:solidFill>
                  <a:srgbClr val="FFFFFF"/>
                </a:solidFill>
                <a:latin typeface="Arial"/>
                <a:ea typeface="Arial"/>
                <a:cs typeface="Arial"/>
                <a:sym typeface="Arial"/>
              </a:defRPr>
            </a:lvl4pPr>
            <a:lvl5pPr marL="2286000" marR="0" lvl="4" indent="-228600" algn="l" rtl="0">
              <a:spcBef>
                <a:spcPts val="300"/>
              </a:spcBef>
              <a:spcAft>
                <a:spcPts val="0"/>
              </a:spcAft>
              <a:buClr>
                <a:srgbClr val="FFFFFF"/>
              </a:buClr>
              <a:buSzPts val="1500"/>
              <a:buFont typeface="Arial"/>
              <a:buNone/>
              <a:defRPr sz="15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4" name="Shape 74"/>
          <p:cNvSpPr txBox="1">
            <a:spLocks noGrp="1"/>
          </p:cNvSpPr>
          <p:nvPr>
            <p:ph type="body" idx="3"/>
          </p:nvPr>
        </p:nvSpPr>
        <p:spPr>
          <a:xfrm>
            <a:off x="4079106" y="3860800"/>
            <a:ext cx="4617372" cy="1622612"/>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24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1pPr>
            <a:lvl2pPr marL="914400" marR="0" lvl="1" indent="-228600" algn="l" rtl="0">
              <a:spcBef>
                <a:spcPts val="24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1371600" marR="0" lvl="2" indent="-228600" algn="l" rtl="0">
              <a:spcBef>
                <a:spcPts val="24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3pPr>
            <a:lvl4pPr marL="1828800" marR="0" lvl="3" indent="-228600" algn="l" rtl="0">
              <a:spcBef>
                <a:spcPts val="24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4pPr>
            <a:lvl5pPr marL="2286000" marR="0" lvl="4" indent="-228600" algn="l" rtl="0">
              <a:spcBef>
                <a:spcPts val="24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453198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0" y="207859"/>
            <a:ext cx="9144000" cy="875111"/>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15253D"/>
              </a:buClr>
              <a:buSzPts val="2800"/>
              <a:buFont typeface="Arial Narrow"/>
              <a:buNone/>
              <a:defRPr sz="2800" b="1" i="0" u="none" strike="noStrike" cap="none">
                <a:solidFill>
                  <a:srgbClr val="15253D"/>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Shape 11"/>
          <p:cNvSpPr txBox="1">
            <a:spLocks noGrp="1"/>
          </p:cNvSpPr>
          <p:nvPr>
            <p:ph type="body" idx="1"/>
          </p:nvPr>
        </p:nvSpPr>
        <p:spPr>
          <a:xfrm>
            <a:off x="380989" y="1296076"/>
            <a:ext cx="8381992" cy="4876124"/>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4" r:id="rId6"/>
    <p:sldLayoutId id="2147483658"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4teens11.blogspot.com/"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hyperlink" Target="https://creativecommons.org/licenses/by-nc-nd/3.0/" TargetMode="External"/><Relationship Id="rId4" Type="http://schemas.openxmlformats.org/officeDocument/2006/relationships/diagramLayout" Target="../diagrams/layout3.xml"/><Relationship Id="rId9" Type="http://schemas.openxmlformats.org/officeDocument/2006/relationships/hyperlink" Target="http://laberintosdecreta.blogspot.com/"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sv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hyperlink" Target="https://www.rmi.org/wp-content/uploads/2018/05/Better-Rentals-Better-City_Final3.pdf"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laberintosdecreta.blogspot.com/"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hyperlink" Target="https://creativecommons.org/licenses/by-nc-nd/3.0/"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laberintosdecreta.blogspot.com/"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hyperlink" Target="https://creativecommons.org/licenses/by-nc-nd/3.0/"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4teens11.blogspot.com/"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4teens11.blogspot.com/"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4teens11.blogspot.com/"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11754"/>
          <a:stretch/>
        </p:blipFill>
        <p:spPr>
          <a:xfrm>
            <a:off x="-1" y="0"/>
            <a:ext cx="9144001" cy="6858000"/>
          </a:xfrm>
          <a:prstGeom prst="rect">
            <a:avLst/>
          </a:prstGeom>
        </p:spPr>
      </p:pic>
      <p:sp>
        <p:nvSpPr>
          <p:cNvPr id="3" name="Rectangle 2"/>
          <p:cNvSpPr/>
          <p:nvPr/>
        </p:nvSpPr>
        <p:spPr>
          <a:xfrm>
            <a:off x="-1" y="1545021"/>
            <a:ext cx="7546429" cy="3615558"/>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Shape 82"/>
          <p:cNvSpPr txBox="1"/>
          <p:nvPr/>
        </p:nvSpPr>
        <p:spPr>
          <a:xfrm>
            <a:off x="325821" y="1914731"/>
            <a:ext cx="7504386" cy="461219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3200"/>
              <a:buFont typeface="Arial Narrow"/>
              <a:buNone/>
            </a:pPr>
            <a:r>
              <a:rPr lang="en-US" sz="4000" b="1" dirty="0">
                <a:solidFill>
                  <a:schemeClr val="bg2"/>
                </a:solidFill>
                <a:latin typeface="Helvetica Neue Condensed" charset="0"/>
                <a:ea typeface="Helvetica Neue Condensed" charset="0"/>
                <a:cs typeface="Helvetica Neue Condensed" charset="0"/>
                <a:sym typeface="Arial Narrow"/>
              </a:rPr>
              <a:t>ENERGY EFFICIENCY STANDARDS</a:t>
            </a:r>
          </a:p>
          <a:p>
            <a:pPr marL="0" marR="0" lvl="0" indent="0" algn="l" rtl="0">
              <a:lnSpc>
                <a:spcPct val="90000"/>
              </a:lnSpc>
              <a:spcBef>
                <a:spcPts val="0"/>
              </a:spcBef>
              <a:spcAft>
                <a:spcPts val="0"/>
              </a:spcAft>
              <a:buClr>
                <a:schemeClr val="dk2"/>
              </a:buClr>
              <a:buSzPts val="3200"/>
              <a:buFont typeface="Arial Narrow"/>
              <a:buNone/>
            </a:pPr>
            <a:r>
              <a:rPr lang="en-US" sz="4000" b="1" dirty="0">
                <a:solidFill>
                  <a:schemeClr val="bg2"/>
                </a:solidFill>
                <a:latin typeface="Helvetica Neue Condensed" charset="0"/>
                <a:ea typeface="Helvetica Neue Condensed" charset="0"/>
                <a:cs typeface="Helvetica Neue Condensed" charset="0"/>
                <a:sym typeface="Arial Narrow"/>
              </a:rPr>
              <a:t>FOR RESIDENTIAL RENTALS</a:t>
            </a:r>
            <a:endParaRPr lang="en-US" sz="4000" b="1" dirty="0">
              <a:solidFill>
                <a:schemeClr val="tx1">
                  <a:lumMod val="50000"/>
                  <a:lumOff val="50000"/>
                </a:schemeClr>
              </a:solidFill>
              <a:latin typeface="Helvetica Neue Condensed" charset="0"/>
              <a:ea typeface="Helvetica Neue Condensed" charset="0"/>
              <a:cs typeface="Helvetica Neue Condensed" charset="0"/>
              <a:sym typeface="Arial Narrow"/>
            </a:endParaRPr>
          </a:p>
          <a:p>
            <a:pPr lvl="0">
              <a:lnSpc>
                <a:spcPct val="90000"/>
              </a:lnSpc>
              <a:buClr>
                <a:schemeClr val="dk2"/>
              </a:buClr>
              <a:buSzPts val="3200"/>
            </a:pPr>
            <a:endParaRPr lang="en-US" sz="3200" b="1" dirty="0">
              <a:solidFill>
                <a:schemeClr val="tx1">
                  <a:lumMod val="50000"/>
                  <a:lumOff val="50000"/>
                </a:schemeClr>
              </a:solidFill>
              <a:latin typeface="Helvetica Neue Condensed" charset="0"/>
              <a:ea typeface="Helvetica Neue Condensed" charset="0"/>
              <a:cs typeface="Helvetica Neue Condensed" charset="0"/>
              <a:sym typeface="Arial Narrow"/>
            </a:endParaRPr>
          </a:p>
          <a:p>
            <a:pPr lvl="0">
              <a:lnSpc>
                <a:spcPct val="90000"/>
              </a:lnSpc>
              <a:buClr>
                <a:schemeClr val="dk2"/>
              </a:buClr>
              <a:buSzPts val="3200"/>
            </a:pPr>
            <a:endParaRPr lang="en-US" sz="3200" b="1" dirty="0">
              <a:solidFill>
                <a:schemeClr val="tx1">
                  <a:lumMod val="50000"/>
                  <a:lumOff val="50000"/>
                </a:schemeClr>
              </a:solidFill>
              <a:latin typeface="Helvetica Neue Condensed" charset="0"/>
              <a:ea typeface="Helvetica Neue Condensed" charset="0"/>
              <a:cs typeface="Helvetica Neue Condensed" charset="0"/>
              <a:sym typeface="Arial Narrow"/>
            </a:endParaRPr>
          </a:p>
          <a:p>
            <a:pPr lvl="0">
              <a:lnSpc>
                <a:spcPct val="90000"/>
              </a:lnSpc>
              <a:buClr>
                <a:schemeClr val="dk2"/>
              </a:buClr>
              <a:buSzPts val="3200"/>
            </a:pPr>
            <a:r>
              <a:rPr lang="en-US" sz="3200" b="1" dirty="0">
                <a:solidFill>
                  <a:schemeClr val="bg2"/>
                </a:solidFill>
                <a:latin typeface="Helvetica Neue Condensed" charset="0"/>
                <a:ea typeface="Helvetica Neue Condensed" charset="0"/>
                <a:cs typeface="Helvetica Neue Condensed" charset="0"/>
                <a:sym typeface="Arial Narrow"/>
              </a:rPr>
              <a:t>Step 1: Set a Goal </a:t>
            </a:r>
            <a:endParaRPr lang="en-US" sz="2400" b="1" dirty="0">
              <a:solidFill>
                <a:schemeClr val="dk2"/>
              </a:solidFill>
              <a:latin typeface="Arial Narrow"/>
              <a:ea typeface="Arial Narrow"/>
              <a:cs typeface="Arial Narrow"/>
              <a:sym typeface="Arial Narrow"/>
            </a:endParaRPr>
          </a:p>
          <a:p>
            <a:pPr marL="0" marR="0" lvl="0" indent="0" algn="l" rtl="0">
              <a:lnSpc>
                <a:spcPct val="90000"/>
              </a:lnSpc>
              <a:spcBef>
                <a:spcPts val="0"/>
              </a:spcBef>
              <a:spcAft>
                <a:spcPts val="0"/>
              </a:spcAft>
              <a:buClr>
                <a:srgbClr val="15253D"/>
              </a:buClr>
              <a:buSzPts val="2400"/>
              <a:buFont typeface="Arial Narrow"/>
              <a:buNone/>
            </a:pPr>
            <a:endParaRPr lang="en-US" sz="2400" b="1" i="0" u="none" strike="noStrike" cap="none" dirty="0">
              <a:solidFill>
                <a:schemeClr val="dk2"/>
              </a:solidFill>
              <a:latin typeface="Arial Narrow"/>
              <a:ea typeface="Arial Narrow"/>
              <a:cs typeface="Arial Narrow"/>
              <a:sym typeface="Arial Narrow"/>
            </a:endParaRPr>
          </a:p>
          <a:p>
            <a:pPr marL="0" marR="0" lvl="0" indent="0" algn="l" rtl="0">
              <a:lnSpc>
                <a:spcPct val="90000"/>
              </a:lnSpc>
              <a:spcBef>
                <a:spcPts val="0"/>
              </a:spcBef>
              <a:spcAft>
                <a:spcPts val="0"/>
              </a:spcAft>
              <a:buClr>
                <a:srgbClr val="15253D"/>
              </a:buClr>
              <a:buSzPts val="2400"/>
              <a:buFont typeface="Arial Narrow"/>
              <a:buNone/>
            </a:pPr>
            <a:endParaRPr sz="2400" b="1" i="0" u="none" strike="noStrike" cap="none" dirty="0">
              <a:solidFill>
                <a:schemeClr val="dk2"/>
              </a:solidFill>
              <a:latin typeface="Arial Narrow"/>
              <a:ea typeface="Arial Narrow"/>
              <a:cs typeface="Arial Narrow"/>
              <a:sym typeface="Arial Narrow"/>
            </a:endParaRPr>
          </a:p>
          <a:p>
            <a:pPr marL="0" marR="0" lvl="0" indent="0" algn="l" rtl="0">
              <a:lnSpc>
                <a:spcPct val="90000"/>
              </a:lnSpc>
              <a:spcBef>
                <a:spcPts val="0"/>
              </a:spcBef>
              <a:spcAft>
                <a:spcPts val="0"/>
              </a:spcAft>
              <a:buClr>
                <a:srgbClr val="15253D"/>
              </a:buClr>
              <a:buSzPts val="2400"/>
              <a:buFont typeface="Arial Narrow"/>
              <a:buNone/>
            </a:pPr>
            <a:endParaRPr lang="en-US" sz="2400" b="1" i="0" u="none" strike="noStrike" cap="none" dirty="0">
              <a:solidFill>
                <a:schemeClr val="dk2"/>
              </a:solidFill>
              <a:latin typeface="Arial Narrow"/>
              <a:ea typeface="Arial Narrow"/>
              <a:cs typeface="Arial Narrow"/>
              <a:sym typeface="Arial Narrow"/>
            </a:endParaRPr>
          </a:p>
          <a:p>
            <a:pPr marL="0" marR="0" lvl="0" indent="0" algn="l" rtl="0">
              <a:lnSpc>
                <a:spcPct val="90000"/>
              </a:lnSpc>
              <a:spcBef>
                <a:spcPts val="0"/>
              </a:spcBef>
              <a:spcAft>
                <a:spcPts val="0"/>
              </a:spcAft>
              <a:buClr>
                <a:srgbClr val="15253D"/>
              </a:buClr>
              <a:buSzPts val="2400"/>
              <a:buFont typeface="Arial Narrow"/>
              <a:buNone/>
            </a:pPr>
            <a:endParaRPr sz="2400" b="1" i="0" u="none" strike="noStrike" cap="none" dirty="0">
              <a:solidFill>
                <a:schemeClr val="dk2"/>
              </a:solidFill>
              <a:latin typeface="Arial Narrow"/>
              <a:ea typeface="Arial Narrow"/>
              <a:cs typeface="Arial Narrow"/>
              <a:sym typeface="Arial Narrow"/>
            </a:endParaRPr>
          </a:p>
          <a:p>
            <a:pPr marL="0" marR="0" lvl="0" indent="0" algn="l" rtl="0">
              <a:lnSpc>
                <a:spcPct val="90000"/>
              </a:lnSpc>
              <a:spcBef>
                <a:spcPts val="0"/>
              </a:spcBef>
              <a:spcAft>
                <a:spcPts val="0"/>
              </a:spcAft>
              <a:buClr>
                <a:srgbClr val="15253D"/>
              </a:buClr>
              <a:buSzPts val="1200"/>
              <a:buFont typeface="Arial Narrow"/>
              <a:buNone/>
            </a:pPr>
            <a:endParaRPr sz="1200" b="1" i="0" u="none" strike="noStrike" cap="none" dirty="0">
              <a:solidFill>
                <a:schemeClr val="dk2"/>
              </a:solidFill>
              <a:latin typeface="Arial Narrow"/>
              <a:ea typeface="Arial Narrow"/>
              <a:cs typeface="Arial Narrow"/>
              <a:sym typeface="Arial Narrow"/>
            </a:endParaRPr>
          </a:p>
          <a:p>
            <a:pPr marL="0" marR="0" lvl="0" indent="0" algn="l" rtl="0">
              <a:lnSpc>
                <a:spcPct val="90000"/>
              </a:lnSpc>
              <a:spcBef>
                <a:spcPts val="0"/>
              </a:spcBef>
              <a:spcAft>
                <a:spcPts val="0"/>
              </a:spcAft>
              <a:buClr>
                <a:schemeClr val="lt1"/>
              </a:buClr>
              <a:buSzPts val="1400"/>
              <a:buFont typeface="Arial Narrow"/>
              <a:buNone/>
            </a:pPr>
            <a:r>
              <a:rPr lang="en-US" sz="1400" b="0" i="0" u="none" strike="noStrike" cap="none" dirty="0">
                <a:solidFill>
                  <a:schemeClr val="lt1"/>
                </a:solidFill>
                <a:latin typeface="Arial Narrow"/>
                <a:ea typeface="Arial Narrow"/>
                <a:cs typeface="Arial Narrow"/>
                <a:sym typeface="Arial Narrow"/>
              </a:rPr>
              <a:t>Transforming global energy use to create a clean, prosperous, and secure low-carbon future.</a:t>
            </a:r>
            <a:endParaRPr sz="1400" b="0" i="0" u="none" strike="noStrike" cap="none" dirty="0">
              <a:solidFill>
                <a:schemeClr val="lt1"/>
              </a:solidFill>
              <a:latin typeface="Arial Narrow"/>
              <a:ea typeface="Arial Narrow"/>
              <a:cs typeface="Arial Narrow"/>
              <a:sym typeface="Arial Narrow"/>
            </a:endParaRPr>
          </a:p>
        </p:txBody>
      </p:sp>
      <p:pic>
        <p:nvPicPr>
          <p:cNvPr id="83" name="Shape 83" descr="RMI_LOGO.eps"/>
          <p:cNvPicPr preferRelativeResize="0">
            <a:picLocks noChangeAspect="1"/>
          </p:cNvPicPr>
          <p:nvPr/>
        </p:nvPicPr>
        <p:blipFill rotWithShape="1">
          <a:blip r:embed="rId4">
            <a:alphaModFix/>
          </a:blip>
          <a:srcRect/>
          <a:stretch/>
        </p:blipFill>
        <p:spPr>
          <a:xfrm>
            <a:off x="6159062" y="3847455"/>
            <a:ext cx="1014701" cy="1014701"/>
          </a:xfrm>
          <a:prstGeom prst="rect">
            <a:avLst/>
          </a:prstGeom>
          <a:noFill/>
          <a:ln>
            <a:noFill/>
          </a:ln>
        </p:spPr>
      </p:pic>
    </p:spTree>
    <p:extLst>
      <p:ext uri="{BB962C8B-B14F-4D97-AF65-F5344CB8AC3E}">
        <p14:creationId xmlns:p14="http://schemas.microsoft.com/office/powerpoint/2010/main" val="9442047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a:spLocks noGrp="1"/>
          </p:cNvSpPr>
          <p:nvPr>
            <p:ph type="title"/>
          </p:nvPr>
        </p:nvSpPr>
        <p:spPr>
          <a:xfrm>
            <a:off x="428284" y="407555"/>
            <a:ext cx="8715716" cy="875111"/>
          </a:xfrm>
          <a:prstGeom prst="rect">
            <a:avLst/>
          </a:prstGeom>
          <a:noFill/>
          <a:ln>
            <a:noFill/>
          </a:ln>
        </p:spPr>
        <p:txBody>
          <a:bodyPr spcFirstLastPara="1" wrap="square" lIns="182875" tIns="45700" rIns="182875" bIns="91425" anchor="ctr" anchorCtr="0">
            <a:noAutofit/>
          </a:bodyPr>
          <a:lstStyle/>
          <a:p>
            <a:pPr marL="0" marR="0" lvl="0" indent="0" algn="l" rtl="0">
              <a:lnSpc>
                <a:spcPct val="90000"/>
              </a:lnSpc>
              <a:spcBef>
                <a:spcPts val="0"/>
              </a:spcBef>
              <a:spcAft>
                <a:spcPts val="0"/>
              </a:spcAft>
              <a:buClr>
                <a:srgbClr val="15253D"/>
              </a:buClr>
              <a:buSzPts val="2800"/>
              <a:buFont typeface="Arial Narrow"/>
              <a:buNone/>
            </a:pPr>
            <a:r>
              <a:rPr lang="en-US" sz="2800" b="1" i="0" u="none" strike="noStrike" cap="none" dirty="0">
                <a:solidFill>
                  <a:srgbClr val="15253D"/>
                </a:solidFill>
                <a:latin typeface="Arial Narrow"/>
                <a:ea typeface="Arial Narrow"/>
                <a:cs typeface="Arial Narrow"/>
                <a:sym typeface="Arial Narrow"/>
              </a:rPr>
              <a:t>Develop a compliance framework</a:t>
            </a:r>
            <a:endParaRPr sz="2800" b="1" i="0" u="none" strike="noStrike" cap="none" dirty="0">
              <a:solidFill>
                <a:srgbClr val="15253D"/>
              </a:solidFill>
              <a:latin typeface="Arial Narrow"/>
              <a:ea typeface="Arial Narrow"/>
              <a:cs typeface="Arial Narrow"/>
              <a:sym typeface="Arial Narrow"/>
            </a:endParaRPr>
          </a:p>
        </p:txBody>
      </p:sp>
      <p:sp>
        <p:nvSpPr>
          <p:cNvPr id="125" name="Shape 125"/>
          <p:cNvSpPr txBox="1">
            <a:spLocks noGrp="1"/>
          </p:cNvSpPr>
          <p:nvPr>
            <p:ph type="body" idx="2"/>
          </p:nvPr>
        </p:nvSpPr>
        <p:spPr>
          <a:xfrm>
            <a:off x="0" y="6399332"/>
            <a:ext cx="4289425" cy="246221"/>
          </a:xfrm>
          <a:prstGeom prst="rect">
            <a:avLst/>
          </a:prstGeom>
          <a:noFill/>
          <a:ln>
            <a:noFill/>
          </a:ln>
        </p:spPr>
        <p:txBody>
          <a:bodyPr spcFirstLastPara="1" wrap="square" lIns="182875" tIns="45700" rIns="182875" bIns="45700" anchor="t" anchorCtr="0">
            <a:noAutofit/>
          </a:bodyPr>
          <a:lstStyle/>
          <a:p>
            <a:pPr marL="0" marR="0" lvl="0" indent="0" algn="l" rtl="0">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 </a:t>
            </a:r>
            <a:endParaRPr sz="1000" b="0" i="0" u="none" strike="noStrike" cap="none">
              <a:solidFill>
                <a:schemeClr val="dk1"/>
              </a:solidFill>
              <a:latin typeface="Arial"/>
              <a:ea typeface="Arial"/>
              <a:cs typeface="Arial"/>
              <a:sym typeface="Arial"/>
            </a:endParaRPr>
          </a:p>
        </p:txBody>
      </p:sp>
      <p:sp>
        <p:nvSpPr>
          <p:cNvPr id="4" name="Shape 315"/>
          <p:cNvSpPr/>
          <p:nvPr/>
        </p:nvSpPr>
        <p:spPr>
          <a:xfrm flipH="1">
            <a:off x="430190" y="1618593"/>
            <a:ext cx="8400300" cy="4505604"/>
          </a:xfrm>
          <a:prstGeom prst="rect">
            <a:avLst/>
          </a:prstGeom>
          <a:noFill/>
          <a:ln>
            <a:noFill/>
          </a:ln>
        </p:spPr>
        <p:txBody>
          <a:bodyPr spcFirstLastPara="1" wrap="square" lIns="91425" tIns="45700" rIns="91425" bIns="45700" anchor="t" anchorCtr="0">
            <a:noAutofit/>
          </a:bodyPr>
          <a:lstStyle/>
          <a:p>
            <a:pPr marL="457200" marR="0" lvl="0" indent="-342900" algn="l" rtl="0">
              <a:lnSpc>
                <a:spcPct val="90000"/>
              </a:lnSpc>
              <a:spcBef>
                <a:spcPts val="0"/>
              </a:spcBef>
              <a:spcAft>
                <a:spcPts val="0"/>
              </a:spcAft>
              <a:buClr>
                <a:schemeClr val="dk1"/>
              </a:buClr>
              <a:buSzPts val="1800"/>
              <a:buChar char="●"/>
            </a:pPr>
            <a:r>
              <a:rPr lang="en-US" sz="2000" dirty="0">
                <a:solidFill>
                  <a:schemeClr val="dk1"/>
                </a:solidFill>
              </a:rPr>
              <a:t>Determine compliance timeline</a:t>
            </a:r>
          </a:p>
          <a:p>
            <a:pPr marL="457200" marR="0" lvl="0" indent="-342900" algn="l" rtl="0">
              <a:lnSpc>
                <a:spcPct val="90000"/>
              </a:lnSpc>
              <a:spcBef>
                <a:spcPts val="0"/>
              </a:spcBef>
              <a:spcAft>
                <a:spcPts val="0"/>
              </a:spcAft>
              <a:buClr>
                <a:schemeClr val="dk1"/>
              </a:buClr>
              <a:buSzPts val="1800"/>
              <a:buChar char="●"/>
            </a:pPr>
            <a:endParaRPr lang="en-US" sz="2000" dirty="0">
              <a:solidFill>
                <a:schemeClr val="dk1"/>
              </a:solidFill>
            </a:endParaRPr>
          </a:p>
          <a:p>
            <a:pPr marL="457200" marR="0" lvl="0" indent="-342900" algn="l" rtl="0">
              <a:lnSpc>
                <a:spcPct val="90000"/>
              </a:lnSpc>
              <a:spcBef>
                <a:spcPts val="0"/>
              </a:spcBef>
              <a:spcAft>
                <a:spcPts val="0"/>
              </a:spcAft>
              <a:buClr>
                <a:schemeClr val="dk1"/>
              </a:buClr>
              <a:buSzPts val="1800"/>
              <a:buChar char="●"/>
            </a:pPr>
            <a:r>
              <a:rPr lang="en-US" sz="2000" dirty="0">
                <a:solidFill>
                  <a:schemeClr val="dk1"/>
                </a:solidFill>
              </a:rPr>
              <a:t>Create alternative compliance paths</a:t>
            </a:r>
          </a:p>
          <a:p>
            <a:pPr marL="457200" marR="0" lvl="0" indent="-342900" algn="l" rtl="0">
              <a:lnSpc>
                <a:spcPct val="90000"/>
              </a:lnSpc>
              <a:spcBef>
                <a:spcPts val="0"/>
              </a:spcBef>
              <a:spcAft>
                <a:spcPts val="0"/>
              </a:spcAft>
              <a:buClr>
                <a:schemeClr val="dk1"/>
              </a:buClr>
              <a:buSzPts val="1800"/>
              <a:buChar char="●"/>
            </a:pPr>
            <a:endParaRPr lang="en-US" sz="2000" dirty="0">
              <a:solidFill>
                <a:schemeClr val="dk1"/>
              </a:solidFill>
            </a:endParaRPr>
          </a:p>
          <a:p>
            <a:pPr marL="457200" marR="0" lvl="0" indent="-342900" algn="l" rtl="0">
              <a:lnSpc>
                <a:spcPct val="90000"/>
              </a:lnSpc>
              <a:spcBef>
                <a:spcPts val="0"/>
              </a:spcBef>
              <a:spcAft>
                <a:spcPts val="0"/>
              </a:spcAft>
              <a:buClr>
                <a:schemeClr val="dk1"/>
              </a:buClr>
              <a:buSzPts val="1800"/>
              <a:buChar char="●"/>
            </a:pPr>
            <a:r>
              <a:rPr lang="en-US" sz="2000" dirty="0">
                <a:solidFill>
                  <a:schemeClr val="dk1"/>
                </a:solidFill>
              </a:rPr>
              <a:t>Cost caps</a:t>
            </a:r>
          </a:p>
          <a:p>
            <a:pPr marL="457200" marR="0" lvl="0" indent="-342900" algn="l" rtl="0">
              <a:lnSpc>
                <a:spcPct val="90000"/>
              </a:lnSpc>
              <a:spcBef>
                <a:spcPts val="0"/>
              </a:spcBef>
              <a:spcAft>
                <a:spcPts val="0"/>
              </a:spcAft>
              <a:buClr>
                <a:schemeClr val="dk1"/>
              </a:buClr>
              <a:buSzPts val="1800"/>
              <a:buChar char="●"/>
            </a:pPr>
            <a:endParaRPr lang="en-US" sz="2000" dirty="0">
              <a:solidFill>
                <a:schemeClr val="dk1"/>
              </a:solidFill>
            </a:endParaRPr>
          </a:p>
          <a:p>
            <a:pPr marL="457200" marR="0" lvl="0" indent="-342900" algn="l" rtl="0">
              <a:lnSpc>
                <a:spcPct val="90000"/>
              </a:lnSpc>
              <a:spcBef>
                <a:spcPts val="0"/>
              </a:spcBef>
              <a:spcAft>
                <a:spcPts val="0"/>
              </a:spcAft>
              <a:buClr>
                <a:schemeClr val="dk1"/>
              </a:buClr>
              <a:buSzPts val="1800"/>
              <a:buChar char="●"/>
            </a:pPr>
            <a:r>
              <a:rPr lang="en-US" sz="2000" dirty="0">
                <a:solidFill>
                  <a:schemeClr val="dk1"/>
                </a:solidFill>
              </a:rPr>
              <a:t>Exemptions</a:t>
            </a:r>
          </a:p>
          <a:p>
            <a:pPr marL="457200" marR="0" lvl="0" indent="-342900" algn="l" rtl="0">
              <a:lnSpc>
                <a:spcPct val="90000"/>
              </a:lnSpc>
              <a:spcBef>
                <a:spcPts val="0"/>
              </a:spcBef>
              <a:spcAft>
                <a:spcPts val="0"/>
              </a:spcAft>
              <a:buClr>
                <a:schemeClr val="dk1"/>
              </a:buClr>
              <a:buSzPts val="1800"/>
              <a:buChar char="●"/>
            </a:pPr>
            <a:endParaRPr lang="en-US" sz="2000" dirty="0">
              <a:solidFill>
                <a:schemeClr val="dk1"/>
              </a:solidFill>
            </a:endParaRPr>
          </a:p>
          <a:p>
            <a:pPr marL="457200" marR="0" lvl="0" indent="-342900" algn="l" rtl="0">
              <a:lnSpc>
                <a:spcPct val="90000"/>
              </a:lnSpc>
              <a:spcBef>
                <a:spcPts val="0"/>
              </a:spcBef>
              <a:spcAft>
                <a:spcPts val="0"/>
              </a:spcAft>
              <a:buClr>
                <a:schemeClr val="dk1"/>
              </a:buClr>
              <a:buSzPts val="1800"/>
              <a:buChar char="●"/>
            </a:pPr>
            <a:r>
              <a:rPr lang="en-US" sz="2000" dirty="0">
                <a:solidFill>
                  <a:schemeClr val="dk1"/>
                </a:solidFill>
              </a:rPr>
              <a:t>Non-compliance penalties</a:t>
            </a:r>
          </a:p>
          <a:p>
            <a:pPr marL="457200" marR="0" lvl="0" indent="-342900" algn="l" rtl="0">
              <a:lnSpc>
                <a:spcPct val="90000"/>
              </a:lnSpc>
              <a:spcBef>
                <a:spcPts val="0"/>
              </a:spcBef>
              <a:spcAft>
                <a:spcPts val="0"/>
              </a:spcAft>
              <a:buClr>
                <a:schemeClr val="dk1"/>
              </a:buClr>
              <a:buSzPts val="1800"/>
              <a:buChar char="●"/>
            </a:pPr>
            <a:endParaRPr lang="en-US" sz="2000" dirty="0">
              <a:solidFill>
                <a:schemeClr val="dk1"/>
              </a:solidFill>
            </a:endParaRPr>
          </a:p>
          <a:p>
            <a:pPr marL="457200" marR="0" lvl="0" indent="-342900" algn="l" rtl="0">
              <a:lnSpc>
                <a:spcPct val="90000"/>
              </a:lnSpc>
              <a:spcBef>
                <a:spcPts val="0"/>
              </a:spcBef>
              <a:spcAft>
                <a:spcPts val="0"/>
              </a:spcAft>
              <a:buClr>
                <a:schemeClr val="dk1"/>
              </a:buClr>
              <a:buSzPts val="1800"/>
              <a:buChar char="●"/>
            </a:pPr>
            <a:r>
              <a:rPr lang="en-US" sz="2000" dirty="0">
                <a:solidFill>
                  <a:schemeClr val="dk1"/>
                </a:solidFill>
              </a:rPr>
              <a:t>Verification</a:t>
            </a:r>
            <a:endParaRPr sz="1800" dirty="0">
              <a:solidFill>
                <a:schemeClr val="dk1"/>
              </a:solidFill>
            </a:endParaRPr>
          </a:p>
          <a:p>
            <a:pPr marL="0" marR="0" lvl="0" indent="0" algn="l" rtl="0">
              <a:lnSpc>
                <a:spcPct val="90000"/>
              </a:lnSpc>
              <a:spcBef>
                <a:spcPts val="0"/>
              </a:spcBef>
              <a:spcAft>
                <a:spcPts val="0"/>
              </a:spcAft>
              <a:buNone/>
            </a:pPr>
            <a:endParaRPr sz="1800" dirty="0">
              <a:solidFill>
                <a:schemeClr val="dk1"/>
              </a:solidFill>
            </a:endParaRPr>
          </a:p>
          <a:p>
            <a:pPr marL="0" marR="0" lvl="0" indent="0" algn="l" rtl="0">
              <a:lnSpc>
                <a:spcPct val="90000"/>
              </a:lnSpc>
              <a:spcBef>
                <a:spcPts val="0"/>
              </a:spcBef>
              <a:spcAft>
                <a:spcPts val="0"/>
              </a:spcAft>
              <a:buNone/>
            </a:pPr>
            <a:endParaRPr sz="1800" dirty="0">
              <a:solidFill>
                <a:schemeClr val="dk1"/>
              </a:solidFill>
            </a:endParaRPr>
          </a:p>
          <a:p>
            <a:pPr marL="0" marR="0" lvl="0" indent="0" algn="l" rtl="0">
              <a:lnSpc>
                <a:spcPct val="90000"/>
              </a:lnSpc>
              <a:spcBef>
                <a:spcPts val="0"/>
              </a:spcBef>
              <a:spcAft>
                <a:spcPts val="0"/>
              </a:spcAft>
              <a:buNone/>
            </a:pPr>
            <a:endParaRPr sz="1800" dirty="0">
              <a:solidFill>
                <a:schemeClr val="dk1"/>
              </a:solidFill>
            </a:endParaRPr>
          </a:p>
          <a:p>
            <a:pPr marL="0" lvl="0" indent="0" rtl="0">
              <a:lnSpc>
                <a:spcPct val="90000"/>
              </a:lnSpc>
              <a:spcBef>
                <a:spcPts val="0"/>
              </a:spcBef>
              <a:spcAft>
                <a:spcPts val="0"/>
              </a:spcAft>
              <a:buClr>
                <a:schemeClr val="dk1"/>
              </a:buClr>
              <a:buSzPts val="1100"/>
              <a:buFont typeface="Arial"/>
              <a:buNone/>
            </a:pPr>
            <a:endParaRPr sz="1800" dirty="0">
              <a:solidFill>
                <a:schemeClr val="dk1"/>
              </a:solidFill>
            </a:endParaRPr>
          </a:p>
          <a:p>
            <a:pPr marL="285750" marR="0" lvl="0" indent="-184150" algn="l" rtl="0">
              <a:lnSpc>
                <a:spcPct val="90000"/>
              </a:lnSpc>
              <a:spcBef>
                <a:spcPts val="0"/>
              </a:spcBef>
              <a:spcAft>
                <a:spcPts val="0"/>
              </a:spcAft>
              <a:buClr>
                <a:srgbClr val="000000"/>
              </a:buClr>
              <a:buSzPts val="1600"/>
              <a:buFont typeface="Arial"/>
              <a:buNone/>
            </a:pPr>
            <a:endParaRPr sz="18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968061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a:spLocks noGrp="1"/>
          </p:cNvSpPr>
          <p:nvPr>
            <p:ph type="title"/>
          </p:nvPr>
        </p:nvSpPr>
        <p:spPr>
          <a:xfrm>
            <a:off x="322776" y="407555"/>
            <a:ext cx="8821224" cy="875111"/>
          </a:xfrm>
          <a:prstGeom prst="rect">
            <a:avLst/>
          </a:prstGeom>
          <a:noFill/>
          <a:ln>
            <a:noFill/>
          </a:ln>
        </p:spPr>
        <p:txBody>
          <a:bodyPr spcFirstLastPara="1" wrap="square" lIns="182875" tIns="45700" rIns="182875" bIns="91425" anchor="ctr" anchorCtr="0">
            <a:noAutofit/>
          </a:bodyPr>
          <a:lstStyle/>
          <a:p>
            <a:pPr marL="0" marR="0" lvl="0" indent="0" algn="l" rtl="0">
              <a:lnSpc>
                <a:spcPct val="90000"/>
              </a:lnSpc>
              <a:spcBef>
                <a:spcPts val="0"/>
              </a:spcBef>
              <a:spcAft>
                <a:spcPts val="0"/>
              </a:spcAft>
              <a:buClr>
                <a:srgbClr val="15253D"/>
              </a:buClr>
              <a:buSzPts val="2800"/>
              <a:buFont typeface="Arial Narrow"/>
              <a:buNone/>
            </a:pPr>
            <a:r>
              <a:rPr lang="en-US" sz="2800" b="1" i="0" u="none" strike="noStrike" cap="none" dirty="0">
                <a:solidFill>
                  <a:srgbClr val="15253D"/>
                </a:solidFill>
                <a:latin typeface="Arial Narrow"/>
                <a:ea typeface="Arial Narrow"/>
                <a:cs typeface="Arial Narrow"/>
                <a:sym typeface="Arial Narrow"/>
              </a:rPr>
              <a:t>Develop a disclosure framework</a:t>
            </a:r>
            <a:endParaRPr sz="2800" b="1" i="0" u="none" strike="noStrike" cap="none" dirty="0">
              <a:solidFill>
                <a:srgbClr val="15253D"/>
              </a:solidFill>
              <a:latin typeface="Arial Narrow"/>
              <a:ea typeface="Arial Narrow"/>
              <a:cs typeface="Arial Narrow"/>
              <a:sym typeface="Arial Narrow"/>
            </a:endParaRPr>
          </a:p>
        </p:txBody>
      </p:sp>
      <p:sp>
        <p:nvSpPr>
          <p:cNvPr id="125" name="Shape 125"/>
          <p:cNvSpPr txBox="1">
            <a:spLocks noGrp="1"/>
          </p:cNvSpPr>
          <p:nvPr>
            <p:ph type="body" idx="2"/>
          </p:nvPr>
        </p:nvSpPr>
        <p:spPr>
          <a:xfrm>
            <a:off x="0" y="6399332"/>
            <a:ext cx="4289425" cy="246221"/>
          </a:xfrm>
          <a:prstGeom prst="rect">
            <a:avLst/>
          </a:prstGeom>
          <a:noFill/>
          <a:ln>
            <a:noFill/>
          </a:ln>
        </p:spPr>
        <p:txBody>
          <a:bodyPr spcFirstLastPara="1" wrap="square" lIns="182875" tIns="45700" rIns="182875" bIns="45700" anchor="t" anchorCtr="0">
            <a:noAutofit/>
          </a:bodyPr>
          <a:lstStyle/>
          <a:p>
            <a:pPr marL="0" marR="0" lvl="0" indent="0" algn="l" rtl="0">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 </a:t>
            </a:r>
            <a:endParaRPr sz="1000" b="0" i="0" u="none" strike="noStrike" cap="none">
              <a:solidFill>
                <a:schemeClr val="dk1"/>
              </a:solidFill>
              <a:latin typeface="Arial"/>
              <a:ea typeface="Arial"/>
              <a:cs typeface="Arial"/>
              <a:sym typeface="Arial"/>
            </a:endParaRPr>
          </a:p>
        </p:txBody>
      </p:sp>
      <p:sp>
        <p:nvSpPr>
          <p:cNvPr id="4" name="Shape 315"/>
          <p:cNvSpPr/>
          <p:nvPr/>
        </p:nvSpPr>
        <p:spPr>
          <a:xfrm flipH="1">
            <a:off x="4289425" y="1681822"/>
            <a:ext cx="4472438" cy="4505604"/>
          </a:xfrm>
          <a:prstGeom prst="rect">
            <a:avLst/>
          </a:prstGeom>
          <a:noFill/>
          <a:ln>
            <a:noFill/>
          </a:ln>
        </p:spPr>
        <p:txBody>
          <a:bodyPr spcFirstLastPara="1" wrap="square" lIns="91425" tIns="45700" rIns="91425" bIns="45700" anchor="t" anchorCtr="0">
            <a:noAutofit/>
          </a:bodyPr>
          <a:lstStyle/>
          <a:p>
            <a:pPr marL="1381125" marR="0" lvl="0" indent="-1266825" algn="l" rtl="0">
              <a:lnSpc>
                <a:spcPct val="90000"/>
              </a:lnSpc>
              <a:spcBef>
                <a:spcPts val="0"/>
              </a:spcBef>
              <a:spcAft>
                <a:spcPts val="0"/>
              </a:spcAft>
              <a:buClr>
                <a:schemeClr val="dk1"/>
              </a:buClr>
              <a:buSzPts val="1800"/>
            </a:pPr>
            <a:r>
              <a:rPr lang="en-US" sz="2000" b="1" dirty="0">
                <a:solidFill>
                  <a:schemeClr val="dk1"/>
                </a:solidFill>
              </a:rPr>
              <a:t>Option 1:  </a:t>
            </a:r>
            <a:r>
              <a:rPr lang="en-US" sz="2000" dirty="0">
                <a:solidFill>
                  <a:schemeClr val="dk1"/>
                </a:solidFill>
              </a:rPr>
              <a:t>Create public database of rentals showing whether they are in compliance, non-compliant, or exempt</a:t>
            </a:r>
          </a:p>
          <a:p>
            <a:pPr marL="1381125" marR="0" lvl="0" indent="-1266825" algn="l" rtl="0">
              <a:lnSpc>
                <a:spcPct val="90000"/>
              </a:lnSpc>
              <a:spcBef>
                <a:spcPts val="0"/>
              </a:spcBef>
              <a:spcAft>
                <a:spcPts val="0"/>
              </a:spcAft>
              <a:buClr>
                <a:schemeClr val="dk1"/>
              </a:buClr>
              <a:buSzPts val="1800"/>
            </a:pPr>
            <a:endParaRPr lang="en-US" sz="2800" dirty="0">
              <a:solidFill>
                <a:schemeClr val="dk1"/>
              </a:solidFill>
            </a:endParaRPr>
          </a:p>
          <a:p>
            <a:pPr marL="1381125" marR="0" lvl="0" indent="-1266825" algn="l" rtl="0">
              <a:lnSpc>
                <a:spcPct val="90000"/>
              </a:lnSpc>
              <a:spcBef>
                <a:spcPts val="0"/>
              </a:spcBef>
              <a:spcAft>
                <a:spcPts val="0"/>
              </a:spcAft>
              <a:buClr>
                <a:schemeClr val="dk1"/>
              </a:buClr>
              <a:buSzPts val="1800"/>
            </a:pPr>
            <a:r>
              <a:rPr lang="en-US" sz="2000" b="1" dirty="0">
                <a:solidFill>
                  <a:schemeClr val="dk1"/>
                </a:solidFill>
              </a:rPr>
              <a:t>Option 2:  </a:t>
            </a:r>
            <a:r>
              <a:rPr lang="en-US" sz="2000" dirty="0">
                <a:solidFill>
                  <a:schemeClr val="dk1"/>
                </a:solidFill>
              </a:rPr>
              <a:t>Require disclosure of energy score to renter before signing lease</a:t>
            </a:r>
          </a:p>
          <a:p>
            <a:pPr marL="1381125" marR="0" lvl="0" indent="-1266825" algn="l" rtl="0">
              <a:lnSpc>
                <a:spcPct val="90000"/>
              </a:lnSpc>
              <a:spcBef>
                <a:spcPts val="0"/>
              </a:spcBef>
              <a:spcAft>
                <a:spcPts val="0"/>
              </a:spcAft>
              <a:buClr>
                <a:schemeClr val="dk1"/>
              </a:buClr>
              <a:buSzPts val="1800"/>
            </a:pPr>
            <a:endParaRPr lang="en-US" sz="2800" dirty="0">
              <a:solidFill>
                <a:schemeClr val="dk1"/>
              </a:solidFill>
            </a:endParaRPr>
          </a:p>
          <a:p>
            <a:pPr marL="1381125" marR="0" lvl="0" indent="-1266825" algn="l" rtl="0">
              <a:lnSpc>
                <a:spcPct val="90000"/>
              </a:lnSpc>
              <a:spcBef>
                <a:spcPts val="0"/>
              </a:spcBef>
              <a:spcAft>
                <a:spcPts val="0"/>
              </a:spcAft>
              <a:buClr>
                <a:schemeClr val="dk1"/>
              </a:buClr>
              <a:buSzPts val="1800"/>
            </a:pPr>
            <a:r>
              <a:rPr lang="en-US" sz="2000" b="1" dirty="0">
                <a:solidFill>
                  <a:schemeClr val="dk1"/>
                </a:solidFill>
              </a:rPr>
              <a:t>Option 3:  </a:t>
            </a:r>
            <a:r>
              <a:rPr lang="en-US" sz="2000" dirty="0">
                <a:solidFill>
                  <a:schemeClr val="dk1"/>
                </a:solidFill>
              </a:rPr>
              <a:t>Incorporate energy score into local MLS and rental platforms</a:t>
            </a:r>
            <a:endParaRPr sz="1800" dirty="0">
              <a:solidFill>
                <a:schemeClr val="dk1"/>
              </a:solidFill>
            </a:endParaRPr>
          </a:p>
          <a:p>
            <a:pPr marL="0" marR="0" lvl="0" indent="0" algn="l" rtl="0">
              <a:lnSpc>
                <a:spcPct val="90000"/>
              </a:lnSpc>
              <a:spcBef>
                <a:spcPts val="0"/>
              </a:spcBef>
              <a:spcAft>
                <a:spcPts val="0"/>
              </a:spcAft>
              <a:buNone/>
            </a:pPr>
            <a:endParaRPr sz="1800" dirty="0">
              <a:solidFill>
                <a:schemeClr val="dk1"/>
              </a:solidFill>
            </a:endParaRPr>
          </a:p>
          <a:p>
            <a:pPr marL="0" marR="0" lvl="0" indent="0" algn="l" rtl="0">
              <a:lnSpc>
                <a:spcPct val="90000"/>
              </a:lnSpc>
              <a:spcBef>
                <a:spcPts val="0"/>
              </a:spcBef>
              <a:spcAft>
                <a:spcPts val="0"/>
              </a:spcAft>
              <a:buNone/>
            </a:pPr>
            <a:endParaRPr sz="1800" dirty="0">
              <a:solidFill>
                <a:schemeClr val="dk1"/>
              </a:solidFill>
            </a:endParaRPr>
          </a:p>
          <a:p>
            <a:pPr marL="0" lvl="0" indent="0" rtl="0">
              <a:lnSpc>
                <a:spcPct val="90000"/>
              </a:lnSpc>
              <a:spcBef>
                <a:spcPts val="0"/>
              </a:spcBef>
              <a:spcAft>
                <a:spcPts val="0"/>
              </a:spcAft>
              <a:buClr>
                <a:schemeClr val="dk1"/>
              </a:buClr>
              <a:buSzPts val="1100"/>
              <a:buFont typeface="Arial"/>
              <a:buNone/>
            </a:pPr>
            <a:endParaRPr sz="1800" dirty="0">
              <a:solidFill>
                <a:schemeClr val="dk1"/>
              </a:solidFill>
            </a:endParaRPr>
          </a:p>
          <a:p>
            <a:pPr marL="285750" marR="0" lvl="0" indent="-184150" algn="l" rtl="0">
              <a:lnSpc>
                <a:spcPct val="90000"/>
              </a:lnSpc>
              <a:spcBef>
                <a:spcPts val="0"/>
              </a:spcBef>
              <a:spcAft>
                <a:spcPts val="0"/>
              </a:spcAft>
              <a:buClr>
                <a:srgbClr val="000000"/>
              </a:buClr>
              <a:buSzPts val="1600"/>
              <a:buFont typeface="Arial"/>
              <a:buNone/>
            </a:pPr>
            <a:endParaRPr sz="1800" b="0" i="0" u="none" strike="noStrike" cap="none" dirty="0">
              <a:solidFill>
                <a:schemeClr val="dk1"/>
              </a:solidFill>
              <a:latin typeface="Arial"/>
              <a:ea typeface="Arial"/>
              <a:cs typeface="Arial"/>
              <a:sym typeface="Aria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995" y="1681822"/>
            <a:ext cx="3577390" cy="3809688"/>
          </a:xfrm>
          <a:prstGeom prst="rect">
            <a:avLst/>
          </a:prstGeom>
        </p:spPr>
      </p:pic>
      <p:sp>
        <p:nvSpPr>
          <p:cNvPr id="5" name="Rectangle 4">
            <a:extLst>
              <a:ext uri="{FF2B5EF4-FFF2-40B4-BE49-F238E27FC236}">
                <a16:creationId xmlns:a16="http://schemas.microsoft.com/office/drawing/2014/main" id="{0B13E021-7AE8-4EE6-83D1-DAD3B2F4708D}"/>
              </a:ext>
            </a:extLst>
          </p:cNvPr>
          <p:cNvSpPr/>
          <p:nvPr/>
        </p:nvSpPr>
        <p:spPr>
          <a:xfrm>
            <a:off x="4457225" y="3275112"/>
            <a:ext cx="229550" cy="307777"/>
          </a:xfrm>
          <a:prstGeom prst="rect">
            <a:avLst/>
          </a:prstGeom>
        </p:spPr>
        <p:txBody>
          <a:bodyPr wrap="none">
            <a:spAutoFit/>
          </a:bodyPr>
          <a:lstStyle/>
          <a:p>
            <a:r>
              <a:rPr lang="en-US" dirty="0">
                <a:latin typeface="Times New Roman" panose="02020603050405020304" pitchFamily="18" charset="0"/>
              </a:rPr>
              <a:t> </a:t>
            </a:r>
            <a:endParaRPr lang="en-US" dirty="0"/>
          </a:p>
        </p:txBody>
      </p:sp>
      <p:sp>
        <p:nvSpPr>
          <p:cNvPr id="6" name="Rectangle 5">
            <a:extLst>
              <a:ext uri="{FF2B5EF4-FFF2-40B4-BE49-F238E27FC236}">
                <a16:creationId xmlns:a16="http://schemas.microsoft.com/office/drawing/2014/main" id="{5D7040CD-E0F8-44E7-99F5-83CE90128A86}"/>
              </a:ext>
            </a:extLst>
          </p:cNvPr>
          <p:cNvSpPr/>
          <p:nvPr/>
        </p:nvSpPr>
        <p:spPr>
          <a:xfrm>
            <a:off x="4457225" y="3275112"/>
            <a:ext cx="229550" cy="307777"/>
          </a:xfrm>
          <a:prstGeom prst="rect">
            <a:avLst/>
          </a:prstGeom>
        </p:spPr>
        <p:txBody>
          <a:bodyPr wrap="none">
            <a:spAutoFit/>
          </a:bodyPr>
          <a:lstStyle/>
          <a:p>
            <a:r>
              <a:rPr lang="en-US" dirty="0">
                <a:latin typeface="Times New Roman" panose="02020603050405020304" pitchFamily="18" charset="0"/>
              </a:rPr>
              <a:t> </a:t>
            </a:r>
            <a:endParaRPr lang="en-US" dirty="0"/>
          </a:p>
        </p:txBody>
      </p:sp>
      <p:sp>
        <p:nvSpPr>
          <p:cNvPr id="7" name="Rectangle 6">
            <a:extLst>
              <a:ext uri="{FF2B5EF4-FFF2-40B4-BE49-F238E27FC236}">
                <a16:creationId xmlns:a16="http://schemas.microsoft.com/office/drawing/2014/main" id="{C3185D97-C05B-4C83-82B8-9E7B7EC63729}"/>
              </a:ext>
            </a:extLst>
          </p:cNvPr>
          <p:cNvSpPr/>
          <p:nvPr/>
        </p:nvSpPr>
        <p:spPr>
          <a:xfrm>
            <a:off x="4457225" y="3275112"/>
            <a:ext cx="229550" cy="307777"/>
          </a:xfrm>
          <a:prstGeom prst="rect">
            <a:avLst/>
          </a:prstGeom>
        </p:spPr>
        <p:txBody>
          <a:bodyPr wrap="none">
            <a:spAutoFit/>
          </a:bodyPr>
          <a:lstStyle/>
          <a:p>
            <a:r>
              <a:rPr lang="en-US" dirty="0">
                <a:latin typeface="Times New Roman" panose="02020603050405020304" pitchFamily="18" charset="0"/>
              </a:rPr>
              <a:t> </a:t>
            </a:r>
            <a:endParaRPr lang="en-US" dirty="0"/>
          </a:p>
        </p:txBody>
      </p:sp>
      <p:sp>
        <p:nvSpPr>
          <p:cNvPr id="8" name="Rectangle 7">
            <a:extLst>
              <a:ext uri="{FF2B5EF4-FFF2-40B4-BE49-F238E27FC236}">
                <a16:creationId xmlns:a16="http://schemas.microsoft.com/office/drawing/2014/main" id="{BFA86736-885F-4070-A30C-23D0906FFD90}"/>
              </a:ext>
            </a:extLst>
          </p:cNvPr>
          <p:cNvSpPr/>
          <p:nvPr/>
        </p:nvSpPr>
        <p:spPr>
          <a:xfrm>
            <a:off x="4457225" y="3275112"/>
            <a:ext cx="229550" cy="307777"/>
          </a:xfrm>
          <a:prstGeom prst="rect">
            <a:avLst/>
          </a:prstGeom>
        </p:spPr>
        <p:txBody>
          <a:bodyPr wrap="none">
            <a:spAutoFit/>
          </a:bodyPr>
          <a:lstStyle/>
          <a:p>
            <a:r>
              <a:rPr lang="en-US" dirty="0">
                <a:latin typeface="Times New Roman" panose="02020603050405020304" pitchFamily="18" charset="0"/>
              </a:rPr>
              <a:t> </a:t>
            </a:r>
            <a:endParaRPr lang="en-US" dirty="0"/>
          </a:p>
        </p:txBody>
      </p:sp>
      <p:sp>
        <p:nvSpPr>
          <p:cNvPr id="9" name="Rectangle 8">
            <a:extLst>
              <a:ext uri="{FF2B5EF4-FFF2-40B4-BE49-F238E27FC236}">
                <a16:creationId xmlns:a16="http://schemas.microsoft.com/office/drawing/2014/main" id="{CC7E5D9D-DCC3-4042-B331-34C1A4D9D468}"/>
              </a:ext>
            </a:extLst>
          </p:cNvPr>
          <p:cNvSpPr/>
          <p:nvPr/>
        </p:nvSpPr>
        <p:spPr>
          <a:xfrm>
            <a:off x="4457225" y="3275112"/>
            <a:ext cx="229550" cy="307777"/>
          </a:xfrm>
          <a:prstGeom prst="rect">
            <a:avLst/>
          </a:prstGeom>
        </p:spPr>
        <p:txBody>
          <a:bodyPr wrap="none">
            <a:spAutoFit/>
          </a:bodyPr>
          <a:lstStyle/>
          <a:p>
            <a:r>
              <a:rPr lang="en-US" dirty="0">
                <a:latin typeface="Times New Roman" panose="02020603050405020304" pitchFamily="18" charset="0"/>
              </a:rPr>
              <a:t> </a:t>
            </a:r>
            <a:endParaRPr lang="en-US" dirty="0"/>
          </a:p>
        </p:txBody>
      </p:sp>
      <p:sp>
        <p:nvSpPr>
          <p:cNvPr id="10" name="Rectangle 9">
            <a:extLst>
              <a:ext uri="{FF2B5EF4-FFF2-40B4-BE49-F238E27FC236}">
                <a16:creationId xmlns:a16="http://schemas.microsoft.com/office/drawing/2014/main" id="{8169B5BE-03D1-487B-9CE0-93D52CF5F450}"/>
              </a:ext>
            </a:extLst>
          </p:cNvPr>
          <p:cNvSpPr/>
          <p:nvPr/>
        </p:nvSpPr>
        <p:spPr>
          <a:xfrm>
            <a:off x="4457225" y="3275112"/>
            <a:ext cx="229550" cy="307777"/>
          </a:xfrm>
          <a:prstGeom prst="rect">
            <a:avLst/>
          </a:prstGeom>
        </p:spPr>
        <p:txBody>
          <a:bodyPr wrap="none">
            <a:spAutoFit/>
          </a:bodyPr>
          <a:lstStyle/>
          <a:p>
            <a:r>
              <a:rPr lang="en-US" dirty="0">
                <a:latin typeface="Times New Roman" panose="02020603050405020304" pitchFamily="18" charset="0"/>
              </a:rPr>
              <a:t> </a:t>
            </a:r>
            <a:endParaRPr lang="en-US" dirty="0"/>
          </a:p>
        </p:txBody>
      </p:sp>
      <p:sp>
        <p:nvSpPr>
          <p:cNvPr id="11" name="Rectangle 10">
            <a:extLst>
              <a:ext uri="{FF2B5EF4-FFF2-40B4-BE49-F238E27FC236}">
                <a16:creationId xmlns:a16="http://schemas.microsoft.com/office/drawing/2014/main" id="{227A9341-35C9-4B8D-A6ED-9A3373C1ABA8}"/>
              </a:ext>
            </a:extLst>
          </p:cNvPr>
          <p:cNvSpPr/>
          <p:nvPr/>
        </p:nvSpPr>
        <p:spPr>
          <a:xfrm>
            <a:off x="4457225" y="3275112"/>
            <a:ext cx="229550" cy="307777"/>
          </a:xfrm>
          <a:prstGeom prst="rect">
            <a:avLst/>
          </a:prstGeom>
        </p:spPr>
        <p:txBody>
          <a:bodyPr wrap="none">
            <a:spAutoFit/>
          </a:bodyPr>
          <a:lstStyle/>
          <a:p>
            <a:r>
              <a:rPr lang="en-US" dirty="0">
                <a:latin typeface="Times New Roman" panose="02020603050405020304" pitchFamily="18" charset="0"/>
              </a:rPr>
              <a:t> </a:t>
            </a:r>
            <a:endParaRPr lang="en-US" dirty="0"/>
          </a:p>
        </p:txBody>
      </p:sp>
    </p:spTree>
    <p:extLst>
      <p:ext uri="{BB962C8B-B14F-4D97-AF65-F5344CB8AC3E}">
        <p14:creationId xmlns:p14="http://schemas.microsoft.com/office/powerpoint/2010/main" val="10770391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2209F7-A6F9-4E28-BB45-CFCE4E5370A0}"/>
              </a:ext>
            </a:extLst>
          </p:cNvPr>
          <p:cNvSpPr>
            <a:spLocks noGrp="1"/>
          </p:cNvSpPr>
          <p:nvPr>
            <p:ph type="body" idx="1"/>
          </p:nvPr>
        </p:nvSpPr>
        <p:spPr>
          <a:xfrm>
            <a:off x="4079106" y="2585402"/>
            <a:ext cx="5064894" cy="830263"/>
          </a:xfrm>
        </p:spPr>
        <p:txBody>
          <a:bodyPr/>
          <a:lstStyle/>
          <a:p>
            <a:r>
              <a:rPr lang="en-US" dirty="0"/>
              <a:t>Policy Blueprint</a:t>
            </a:r>
          </a:p>
        </p:txBody>
      </p:sp>
    </p:spTree>
    <p:extLst>
      <p:ext uri="{BB962C8B-B14F-4D97-AF65-F5344CB8AC3E}">
        <p14:creationId xmlns:p14="http://schemas.microsoft.com/office/powerpoint/2010/main" val="31584205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Shape 96"/>
          <p:cNvSpPr txBox="1">
            <a:spLocks noGrp="1"/>
          </p:cNvSpPr>
          <p:nvPr>
            <p:ph type="title"/>
          </p:nvPr>
        </p:nvSpPr>
        <p:spPr>
          <a:xfrm>
            <a:off x="265042" y="207859"/>
            <a:ext cx="8879100" cy="875100"/>
          </a:xfrm>
          <a:prstGeom prst="rect">
            <a:avLst/>
          </a:prstGeom>
          <a:noFill/>
          <a:ln>
            <a:noFill/>
          </a:ln>
        </p:spPr>
        <p:txBody>
          <a:bodyPr spcFirstLastPara="1" wrap="square" lIns="182875" tIns="45700" rIns="182875" bIns="91425" anchor="ctr" anchorCtr="0">
            <a:noAutofit/>
          </a:bodyPr>
          <a:lstStyle/>
          <a:p>
            <a:pPr marL="0" marR="0" lvl="0" indent="0" algn="l" rtl="0">
              <a:lnSpc>
                <a:spcPct val="90000"/>
              </a:lnSpc>
              <a:spcBef>
                <a:spcPts val="0"/>
              </a:spcBef>
              <a:spcAft>
                <a:spcPts val="0"/>
              </a:spcAft>
              <a:buClr>
                <a:srgbClr val="1D3661"/>
              </a:buClr>
              <a:buSzPts val="2800"/>
              <a:buFont typeface="Arial Narrow"/>
              <a:buNone/>
            </a:pPr>
            <a:r>
              <a:rPr lang="en-US" sz="3600" dirty="0">
                <a:solidFill>
                  <a:srgbClr val="1D3661"/>
                </a:solidFill>
                <a:latin typeface="Arial Narrow" panose="020B0606020202030204" pitchFamily="34" charset="0"/>
              </a:rPr>
              <a:t>The Intent of a Policy Blueprint</a:t>
            </a:r>
            <a:endParaRPr sz="3600" b="1" i="0" u="none" strike="noStrike" cap="none" dirty="0">
              <a:solidFill>
                <a:srgbClr val="1D3661"/>
              </a:solidFill>
              <a:latin typeface="Arial Narrow" panose="020B0606020202030204" pitchFamily="34" charset="0"/>
              <a:sym typeface="Arial Narrow"/>
            </a:endParaRPr>
          </a:p>
        </p:txBody>
      </p:sp>
      <p:sp>
        <p:nvSpPr>
          <p:cNvPr id="98" name="Shape 98"/>
          <p:cNvSpPr txBox="1">
            <a:spLocks noGrp="1"/>
          </p:cNvSpPr>
          <p:nvPr>
            <p:ph type="body" idx="2"/>
          </p:nvPr>
        </p:nvSpPr>
        <p:spPr>
          <a:xfrm>
            <a:off x="0" y="6399332"/>
            <a:ext cx="4289425" cy="246221"/>
          </a:xfrm>
          <a:prstGeom prst="rect">
            <a:avLst/>
          </a:prstGeom>
          <a:noFill/>
          <a:ln>
            <a:noFill/>
          </a:ln>
        </p:spPr>
        <p:txBody>
          <a:bodyPr spcFirstLastPara="1" wrap="square" lIns="182875" tIns="45700" rIns="182875" bIns="45700" anchor="t" anchorCtr="0">
            <a:noAutofit/>
          </a:bodyPr>
          <a:lstStyle/>
          <a:p>
            <a:pPr marL="0" marR="0" lvl="0" indent="0" algn="l" rtl="0">
              <a:spcBef>
                <a:spcPts val="0"/>
              </a:spcBef>
              <a:spcAft>
                <a:spcPts val="0"/>
              </a:spcAft>
              <a:buClr>
                <a:schemeClr val="dk1"/>
              </a:buClr>
              <a:buSzPts val="1000"/>
              <a:buFont typeface="Arial"/>
              <a:buNone/>
            </a:pPr>
            <a:r>
              <a:rPr lang="en-US" sz="1000" b="0" i="0" u="none" strike="noStrike" cap="none" dirty="0">
                <a:solidFill>
                  <a:schemeClr val="dk1"/>
                </a:solidFill>
                <a:latin typeface="Arial"/>
                <a:ea typeface="Arial"/>
                <a:cs typeface="Arial"/>
                <a:sym typeface="Arial"/>
              </a:rPr>
              <a:t> </a:t>
            </a:r>
            <a:endParaRPr sz="1000" b="0" i="0" u="none" strike="noStrike" cap="none" dirty="0">
              <a:solidFill>
                <a:schemeClr val="dk1"/>
              </a:solidFill>
              <a:latin typeface="Arial"/>
              <a:ea typeface="Arial"/>
              <a:cs typeface="Arial"/>
              <a:sym typeface="Arial"/>
            </a:endParaRPr>
          </a:p>
        </p:txBody>
      </p:sp>
      <p:sp>
        <p:nvSpPr>
          <p:cNvPr id="27" name="Shape 315"/>
          <p:cNvSpPr/>
          <p:nvPr/>
        </p:nvSpPr>
        <p:spPr>
          <a:xfrm flipH="1">
            <a:off x="187890" y="1655294"/>
            <a:ext cx="8525920" cy="3278103"/>
          </a:xfrm>
          <a:prstGeom prst="rect">
            <a:avLst/>
          </a:prstGeom>
          <a:noFill/>
          <a:ln>
            <a:noFill/>
          </a:ln>
        </p:spPr>
        <p:txBody>
          <a:bodyPr spcFirstLastPara="1" wrap="square" lIns="91425" tIns="45700" rIns="91425" bIns="45700" anchor="t" anchorCtr="0">
            <a:noAutofit/>
          </a:bodyPr>
          <a:lstStyle/>
          <a:p>
            <a:pPr marL="457200" marR="0" lvl="0" indent="-342900" rtl="0">
              <a:spcBef>
                <a:spcPts val="0"/>
              </a:spcBef>
              <a:spcAft>
                <a:spcPts val="1800"/>
              </a:spcAft>
              <a:buClr>
                <a:schemeClr val="dk1"/>
              </a:buClr>
              <a:buSzPct val="100000"/>
              <a:buFont typeface="Arial" panose="020B0604020202020204" pitchFamily="34" charset="0"/>
              <a:buChar char="•"/>
            </a:pPr>
            <a:r>
              <a:rPr lang="en-US" sz="2400" dirty="0">
                <a:solidFill>
                  <a:schemeClr val="dk1"/>
                </a:solidFill>
                <a:latin typeface="Arial" panose="020B0604020202020204" pitchFamily="34" charset="0"/>
                <a:cs typeface="Arial" panose="020B0604020202020204" pitchFamily="34" charset="0"/>
              </a:rPr>
              <a:t>An </a:t>
            </a:r>
            <a:r>
              <a:rPr lang="en-US" sz="2400" b="1" dirty="0">
                <a:solidFill>
                  <a:schemeClr val="dk1"/>
                </a:solidFill>
                <a:latin typeface="Arial" panose="020B0604020202020204" pitchFamily="34" charset="0"/>
                <a:cs typeface="Arial" panose="020B0604020202020204" pitchFamily="34" charset="0"/>
              </a:rPr>
              <a:t>internal document </a:t>
            </a:r>
            <a:r>
              <a:rPr lang="en-US" sz="2400" dirty="0">
                <a:solidFill>
                  <a:schemeClr val="dk1"/>
                </a:solidFill>
                <a:latin typeface="Arial" panose="020B0604020202020204" pitchFamily="34" charset="0"/>
                <a:cs typeface="Arial" panose="020B0604020202020204" pitchFamily="34" charset="0"/>
              </a:rPr>
              <a:t>intended to inform and clarify the policy being implemented and the actions required.</a:t>
            </a:r>
          </a:p>
          <a:p>
            <a:pPr marL="457200" indent="-342900">
              <a:spcAft>
                <a:spcPts val="1800"/>
              </a:spcAft>
              <a:buClr>
                <a:schemeClr val="dk1"/>
              </a:buClr>
              <a:buSzPct val="100000"/>
              <a:buFont typeface="Arial" panose="020B0604020202020204" pitchFamily="34" charset="0"/>
              <a:buChar char="•"/>
            </a:pPr>
            <a:r>
              <a:rPr lang="en-US" sz="2400">
                <a:solidFill>
                  <a:schemeClr val="dk1"/>
                </a:solidFill>
              </a:rPr>
              <a:t>Something tangible you can use to engage with stakeholders, draft the policy, and plan for future monitoring and evaluation. </a:t>
            </a:r>
            <a:endParaRPr sz="2000" dirty="0">
              <a:solidFill>
                <a:schemeClr val="dk1"/>
              </a:solidFill>
              <a:latin typeface="Arial" panose="020B0604020202020204" pitchFamily="34" charset="0"/>
              <a:cs typeface="Arial" panose="020B0604020202020204" pitchFamily="34" charset="0"/>
            </a:endParaRPr>
          </a:p>
        </p:txBody>
      </p:sp>
      <p:graphicFrame>
        <p:nvGraphicFramePr>
          <p:cNvPr id="2" name="Diagram 1">
            <a:extLst>
              <a:ext uri="{FF2B5EF4-FFF2-40B4-BE49-F238E27FC236}">
                <a16:creationId xmlns:a16="http://schemas.microsoft.com/office/drawing/2014/main" id="{EF800321-77C4-4D8D-8AA6-723B60E9DC20}"/>
              </a:ext>
            </a:extLst>
          </p:cNvPr>
          <p:cNvGraphicFramePr/>
          <p:nvPr>
            <p:extLst>
              <p:ext uri="{D42A27DB-BD31-4B8C-83A1-F6EECF244321}">
                <p14:modId xmlns:p14="http://schemas.microsoft.com/office/powerpoint/2010/main" val="1147570179"/>
              </p:ext>
            </p:extLst>
          </p:nvPr>
        </p:nvGraphicFramePr>
        <p:xfrm>
          <a:off x="187890" y="2573960"/>
          <a:ext cx="8768220" cy="39484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502228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Shape 96"/>
          <p:cNvSpPr txBox="1">
            <a:spLocks noGrp="1"/>
          </p:cNvSpPr>
          <p:nvPr>
            <p:ph type="title"/>
          </p:nvPr>
        </p:nvSpPr>
        <p:spPr>
          <a:xfrm>
            <a:off x="265042" y="207859"/>
            <a:ext cx="8879100" cy="875100"/>
          </a:xfrm>
          <a:prstGeom prst="rect">
            <a:avLst/>
          </a:prstGeom>
          <a:noFill/>
          <a:ln>
            <a:noFill/>
          </a:ln>
        </p:spPr>
        <p:txBody>
          <a:bodyPr spcFirstLastPara="1" wrap="square" lIns="182875" tIns="45700" rIns="182875" bIns="91425" anchor="ctr" anchorCtr="0">
            <a:noAutofit/>
          </a:bodyPr>
          <a:lstStyle/>
          <a:p>
            <a:pPr marL="0" marR="0" lvl="0" indent="0" algn="l" rtl="0">
              <a:lnSpc>
                <a:spcPct val="90000"/>
              </a:lnSpc>
              <a:spcBef>
                <a:spcPts val="0"/>
              </a:spcBef>
              <a:spcAft>
                <a:spcPts val="0"/>
              </a:spcAft>
              <a:buClr>
                <a:srgbClr val="1D3661"/>
              </a:buClr>
              <a:buSzPts val="2800"/>
              <a:buFont typeface="Arial Narrow"/>
              <a:buNone/>
            </a:pPr>
            <a:r>
              <a:rPr lang="en-US" sz="3600" dirty="0">
                <a:solidFill>
                  <a:srgbClr val="1D3661"/>
                </a:solidFill>
                <a:latin typeface="Arial Narrow" panose="020B0606020202030204" pitchFamily="34" charset="0"/>
                <a:cs typeface="Arial" panose="020B0604020202020204" pitchFamily="34" charset="0"/>
              </a:rPr>
              <a:t>Section 1: The Goal</a:t>
            </a:r>
            <a:endParaRPr sz="3600" b="1" i="0" u="none" strike="noStrike" cap="none" dirty="0">
              <a:solidFill>
                <a:srgbClr val="1D3661"/>
              </a:solidFill>
              <a:latin typeface="Arial Narrow" panose="020B0606020202030204" pitchFamily="34" charset="0"/>
              <a:cs typeface="Arial" panose="020B0604020202020204" pitchFamily="34" charset="0"/>
              <a:sym typeface="Arial Narrow"/>
            </a:endParaRPr>
          </a:p>
        </p:txBody>
      </p:sp>
      <p:sp>
        <p:nvSpPr>
          <p:cNvPr id="98" name="Shape 98"/>
          <p:cNvSpPr txBox="1">
            <a:spLocks noGrp="1"/>
          </p:cNvSpPr>
          <p:nvPr>
            <p:ph type="body" idx="2"/>
          </p:nvPr>
        </p:nvSpPr>
        <p:spPr>
          <a:xfrm>
            <a:off x="0" y="6399332"/>
            <a:ext cx="4289425" cy="246221"/>
          </a:xfrm>
          <a:prstGeom prst="rect">
            <a:avLst/>
          </a:prstGeom>
          <a:noFill/>
          <a:ln>
            <a:noFill/>
          </a:ln>
        </p:spPr>
        <p:txBody>
          <a:bodyPr spcFirstLastPara="1" wrap="square" lIns="182875" tIns="45700" rIns="182875" bIns="45700" anchor="t" anchorCtr="0">
            <a:noAutofit/>
          </a:bodyPr>
          <a:lstStyle/>
          <a:p>
            <a:pPr marL="0" marR="0" lvl="0" indent="0" algn="l" rtl="0">
              <a:spcBef>
                <a:spcPts val="0"/>
              </a:spcBef>
              <a:spcAft>
                <a:spcPts val="0"/>
              </a:spcAft>
              <a:buClr>
                <a:schemeClr val="dk1"/>
              </a:buClr>
              <a:buSzPts val="1000"/>
              <a:buFont typeface="Arial"/>
              <a:buNone/>
            </a:pPr>
            <a:r>
              <a:rPr lang="en-US" sz="1000" b="0" i="0" u="none" strike="noStrike" cap="none" dirty="0">
                <a:solidFill>
                  <a:schemeClr val="dk1"/>
                </a:solidFill>
                <a:latin typeface="Arial"/>
                <a:ea typeface="Arial"/>
                <a:cs typeface="Arial"/>
                <a:sym typeface="Arial"/>
              </a:rPr>
              <a:t> </a:t>
            </a:r>
            <a:endParaRPr sz="1000" b="0" i="0" u="none" strike="noStrike" cap="none" dirty="0">
              <a:solidFill>
                <a:schemeClr val="dk1"/>
              </a:solidFill>
              <a:latin typeface="Arial"/>
              <a:ea typeface="Arial"/>
              <a:cs typeface="Arial"/>
              <a:sym typeface="Arial"/>
            </a:endParaRPr>
          </a:p>
        </p:txBody>
      </p:sp>
      <p:sp>
        <p:nvSpPr>
          <p:cNvPr id="2" name="Rectangle 1">
            <a:extLst>
              <a:ext uri="{FF2B5EF4-FFF2-40B4-BE49-F238E27FC236}">
                <a16:creationId xmlns:a16="http://schemas.microsoft.com/office/drawing/2014/main" id="{B5E5F38D-BF43-4FDA-AAE2-53942DEF2331}"/>
              </a:ext>
            </a:extLst>
          </p:cNvPr>
          <p:cNvSpPr/>
          <p:nvPr/>
        </p:nvSpPr>
        <p:spPr>
          <a:xfrm>
            <a:off x="132378" y="2242118"/>
            <a:ext cx="5389887" cy="2613664"/>
          </a:xfrm>
          <a:prstGeom prst="rect">
            <a:avLst/>
          </a:prstGeom>
        </p:spPr>
        <p:txBody>
          <a:bodyPr wrap="square">
            <a:spAutoFit/>
          </a:bodyPr>
          <a:lstStyle/>
          <a:p>
            <a:pPr>
              <a:lnSpc>
                <a:spcPct val="115000"/>
              </a:lnSpc>
            </a:pPr>
            <a:r>
              <a:rPr lang="en-US" sz="1800" dirty="0">
                <a:latin typeface="Arial" panose="020B0604020202020204" pitchFamily="34" charset="0"/>
                <a:ea typeface="Arial" panose="020B0604020202020204" pitchFamily="34" charset="0"/>
              </a:rPr>
              <a:t>[</a:t>
            </a:r>
            <a:r>
              <a:rPr lang="en-US" sz="1800" dirty="0">
                <a:solidFill>
                  <a:srgbClr val="0000FF"/>
                </a:solidFill>
                <a:latin typeface="Arial" panose="020B0604020202020204" pitchFamily="34" charset="0"/>
                <a:ea typeface="Arial" panose="020B0604020202020204" pitchFamily="34" charset="0"/>
              </a:rPr>
              <a:t>City</a:t>
            </a:r>
            <a:r>
              <a:rPr lang="en-US" sz="1800" dirty="0">
                <a:latin typeface="Arial" panose="020B0604020202020204" pitchFamily="34" charset="0"/>
                <a:ea typeface="Arial" panose="020B0604020202020204" pitchFamily="34" charset="0"/>
              </a:rPr>
              <a:t>] will implement efficiency standards for residential rentals by [</a:t>
            </a:r>
            <a:r>
              <a:rPr lang="en-US" sz="1800" dirty="0">
                <a:solidFill>
                  <a:srgbClr val="0000FF"/>
                </a:solidFill>
                <a:latin typeface="Arial" panose="020B0604020202020204" pitchFamily="34" charset="0"/>
                <a:ea typeface="Arial" panose="020B0604020202020204" pitchFamily="34" charset="0"/>
              </a:rPr>
              <a:t>timeline</a:t>
            </a:r>
            <a:r>
              <a:rPr lang="en-US" sz="1800" dirty="0">
                <a:latin typeface="Arial" panose="020B0604020202020204" pitchFamily="34" charset="0"/>
                <a:ea typeface="Arial" panose="020B0604020202020204" pitchFamily="34" charset="0"/>
              </a:rPr>
              <a:t>] with compliance required by [</a:t>
            </a:r>
            <a:r>
              <a:rPr lang="en-US" sz="1800" dirty="0">
                <a:solidFill>
                  <a:srgbClr val="0000FF"/>
                </a:solidFill>
                <a:latin typeface="Arial" panose="020B0604020202020204" pitchFamily="34" charset="0"/>
                <a:ea typeface="Arial" panose="020B0604020202020204" pitchFamily="34" charset="0"/>
              </a:rPr>
              <a:t>timeline</a:t>
            </a:r>
            <a:r>
              <a:rPr lang="en-US" sz="1800" dirty="0">
                <a:latin typeface="Arial" panose="020B0604020202020204" pitchFamily="34" charset="0"/>
                <a:ea typeface="Arial" panose="020B0604020202020204" pitchFamily="34" charset="0"/>
              </a:rPr>
              <a:t>]. This policy will </a:t>
            </a:r>
            <a:r>
              <a:rPr lang="en-US" sz="1800" dirty="0">
                <a:solidFill>
                  <a:srgbClr val="6AA84F"/>
                </a:solidFill>
                <a:latin typeface="Arial" panose="020B0604020202020204" pitchFamily="34" charset="0"/>
                <a:ea typeface="Arial" panose="020B0604020202020204" pitchFamily="34" charset="0"/>
              </a:rPr>
              <a:t>[help us achieve our climate action goals / reduce the energy burden for renters / improve the city’s existing building stock / create local jobs / improve comfort for renters / increase value of rental properties / address efficiency in existing buildings]</a:t>
            </a:r>
            <a:r>
              <a:rPr lang="en-US" sz="1800" dirty="0">
                <a:solidFill>
                  <a:srgbClr val="38761D"/>
                </a:solidFill>
                <a:latin typeface="Arial" panose="020B0604020202020204" pitchFamily="34" charset="0"/>
                <a:ea typeface="Arial" panose="020B0604020202020204" pitchFamily="34" charset="0"/>
              </a:rPr>
              <a:t>.</a:t>
            </a:r>
            <a:endParaRPr lang="en-US" sz="1800" dirty="0">
              <a:latin typeface="Arial" panose="020B0604020202020204" pitchFamily="34" charset="0"/>
              <a:ea typeface="Arial" panose="020B0604020202020204" pitchFamily="34" charset="0"/>
            </a:endParaRPr>
          </a:p>
        </p:txBody>
      </p:sp>
      <p:pic>
        <p:nvPicPr>
          <p:cNvPr id="4" name="Picture 3">
            <a:extLst>
              <a:ext uri="{FF2B5EF4-FFF2-40B4-BE49-F238E27FC236}">
                <a16:creationId xmlns:a16="http://schemas.microsoft.com/office/drawing/2014/main" id="{533E90A6-3E4C-4CA1-98AE-CE5E67739B7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522266" y="2039835"/>
            <a:ext cx="3621876" cy="3018230"/>
          </a:xfrm>
          <a:prstGeom prst="rect">
            <a:avLst/>
          </a:prstGeom>
        </p:spPr>
      </p:pic>
      <p:sp>
        <p:nvSpPr>
          <p:cNvPr id="8" name="TextBox 7">
            <a:extLst>
              <a:ext uri="{FF2B5EF4-FFF2-40B4-BE49-F238E27FC236}">
                <a16:creationId xmlns:a16="http://schemas.microsoft.com/office/drawing/2014/main" id="{EC8BAC8E-1830-42E3-8EC7-18B1D64C0FD7}"/>
              </a:ext>
            </a:extLst>
          </p:cNvPr>
          <p:cNvSpPr txBox="1"/>
          <p:nvPr/>
        </p:nvSpPr>
        <p:spPr>
          <a:xfrm>
            <a:off x="0" y="6423947"/>
            <a:ext cx="4397375" cy="230832"/>
          </a:xfrm>
          <a:prstGeom prst="rect">
            <a:avLst/>
          </a:prstGeom>
          <a:noFill/>
        </p:spPr>
        <p:txBody>
          <a:bodyPr wrap="square" rtlCol="0">
            <a:spAutoFit/>
          </a:bodyPr>
          <a:lstStyle/>
          <a:p>
            <a:r>
              <a:rPr lang="en-US" sz="900" dirty="0">
                <a:hlinkClick r:id="rId4" tooltip="http://4teens11.blogspot.com/"/>
              </a:rPr>
              <a:t>This Photo</a:t>
            </a:r>
            <a:r>
              <a:rPr lang="en-US" sz="900" dirty="0"/>
              <a:t> by Unknown Author is licensed under </a:t>
            </a:r>
            <a:r>
              <a:rPr lang="en-US" sz="900" dirty="0">
                <a:hlinkClick r:id="rId5" tooltip="https://creativecommons.org/licenses/by-sa/3.0/"/>
              </a:rPr>
              <a:t>CC BY-SA</a:t>
            </a:r>
            <a:endParaRPr lang="en-US" sz="900" dirty="0"/>
          </a:p>
        </p:txBody>
      </p:sp>
    </p:spTree>
    <p:extLst>
      <p:ext uri="{BB962C8B-B14F-4D97-AF65-F5344CB8AC3E}">
        <p14:creationId xmlns:p14="http://schemas.microsoft.com/office/powerpoint/2010/main" val="3500596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Shape 96"/>
          <p:cNvSpPr txBox="1">
            <a:spLocks noGrp="1"/>
          </p:cNvSpPr>
          <p:nvPr>
            <p:ph type="title"/>
          </p:nvPr>
        </p:nvSpPr>
        <p:spPr>
          <a:xfrm>
            <a:off x="265042" y="207859"/>
            <a:ext cx="8879100" cy="875100"/>
          </a:xfrm>
          <a:prstGeom prst="rect">
            <a:avLst/>
          </a:prstGeom>
          <a:noFill/>
          <a:ln>
            <a:noFill/>
          </a:ln>
        </p:spPr>
        <p:txBody>
          <a:bodyPr spcFirstLastPara="1" wrap="square" lIns="182875" tIns="45700" rIns="182875" bIns="91425" anchor="ctr" anchorCtr="0">
            <a:noAutofit/>
          </a:bodyPr>
          <a:lstStyle/>
          <a:p>
            <a:pPr marL="0" marR="0" lvl="0" indent="0" algn="l" rtl="0">
              <a:lnSpc>
                <a:spcPct val="90000"/>
              </a:lnSpc>
              <a:spcBef>
                <a:spcPts val="0"/>
              </a:spcBef>
              <a:spcAft>
                <a:spcPts val="0"/>
              </a:spcAft>
              <a:buClr>
                <a:srgbClr val="1D3661"/>
              </a:buClr>
              <a:buSzPts val="2800"/>
              <a:buFont typeface="Arial Narrow"/>
              <a:buNone/>
            </a:pPr>
            <a:r>
              <a:rPr lang="en-US" sz="3600" dirty="0">
                <a:solidFill>
                  <a:srgbClr val="1D3661"/>
                </a:solidFill>
                <a:latin typeface="Arial Narrow" panose="020B0606020202030204" pitchFamily="34" charset="0"/>
                <a:cs typeface="Arial" panose="020B0604020202020204" pitchFamily="34" charset="0"/>
              </a:rPr>
              <a:t>Section 2: Local Context</a:t>
            </a:r>
            <a:endParaRPr sz="3600" b="1" i="0" u="none" strike="noStrike" cap="none" dirty="0">
              <a:solidFill>
                <a:srgbClr val="1D3661"/>
              </a:solidFill>
              <a:latin typeface="Arial Narrow" panose="020B0606020202030204" pitchFamily="34" charset="0"/>
              <a:cs typeface="Arial" panose="020B0604020202020204" pitchFamily="34" charset="0"/>
              <a:sym typeface="Arial Narrow"/>
            </a:endParaRPr>
          </a:p>
        </p:txBody>
      </p:sp>
      <p:sp>
        <p:nvSpPr>
          <p:cNvPr id="98" name="Shape 98"/>
          <p:cNvSpPr txBox="1">
            <a:spLocks noGrp="1"/>
          </p:cNvSpPr>
          <p:nvPr>
            <p:ph type="body" idx="2"/>
          </p:nvPr>
        </p:nvSpPr>
        <p:spPr>
          <a:xfrm>
            <a:off x="0" y="6399332"/>
            <a:ext cx="4289425" cy="246221"/>
          </a:xfrm>
          <a:prstGeom prst="rect">
            <a:avLst/>
          </a:prstGeom>
          <a:noFill/>
          <a:ln>
            <a:noFill/>
          </a:ln>
        </p:spPr>
        <p:txBody>
          <a:bodyPr spcFirstLastPara="1" wrap="square" lIns="182875" tIns="45700" rIns="182875" bIns="45700" anchor="t" anchorCtr="0">
            <a:noAutofit/>
          </a:bodyPr>
          <a:lstStyle/>
          <a:p>
            <a:pPr marL="0" marR="0" lvl="0" indent="0" algn="l" rtl="0">
              <a:spcBef>
                <a:spcPts val="0"/>
              </a:spcBef>
              <a:spcAft>
                <a:spcPts val="0"/>
              </a:spcAft>
              <a:buClr>
                <a:schemeClr val="dk1"/>
              </a:buClr>
              <a:buSzPts val="1000"/>
              <a:buFont typeface="Arial"/>
              <a:buNone/>
            </a:pPr>
            <a:r>
              <a:rPr lang="en-US" sz="1000" b="0" i="0" u="none" strike="noStrike" cap="none" dirty="0">
                <a:solidFill>
                  <a:schemeClr val="dk1"/>
                </a:solidFill>
                <a:latin typeface="Arial"/>
                <a:ea typeface="Arial"/>
                <a:cs typeface="Arial"/>
                <a:sym typeface="Arial"/>
              </a:rPr>
              <a:t> </a:t>
            </a:r>
            <a:endParaRPr sz="1000" b="0" i="0" u="none" strike="noStrike" cap="none" dirty="0">
              <a:solidFill>
                <a:schemeClr val="dk1"/>
              </a:solidFill>
              <a:latin typeface="Arial"/>
              <a:ea typeface="Arial"/>
              <a:cs typeface="Arial"/>
              <a:sym typeface="Arial"/>
            </a:endParaRPr>
          </a:p>
        </p:txBody>
      </p:sp>
      <p:graphicFrame>
        <p:nvGraphicFramePr>
          <p:cNvPr id="2" name="Diagram 1">
            <a:extLst>
              <a:ext uri="{FF2B5EF4-FFF2-40B4-BE49-F238E27FC236}">
                <a16:creationId xmlns:a16="http://schemas.microsoft.com/office/drawing/2014/main" id="{06C5C67D-0D2E-4B74-A9E7-54FCC50FC1B1}"/>
              </a:ext>
            </a:extLst>
          </p:cNvPr>
          <p:cNvGraphicFramePr/>
          <p:nvPr/>
        </p:nvGraphicFramePr>
        <p:xfrm>
          <a:off x="265042" y="1357227"/>
          <a:ext cx="5307083" cy="46292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2" descr="Image result for clue detective">
            <a:extLst>
              <a:ext uri="{FF2B5EF4-FFF2-40B4-BE49-F238E27FC236}">
                <a16:creationId xmlns:a16="http://schemas.microsoft.com/office/drawing/2014/main" id="{D8C091F9-0882-4C73-AEE3-543919778B0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72125" y="2014537"/>
            <a:ext cx="3306833" cy="3311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84382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Shape 96"/>
          <p:cNvSpPr txBox="1">
            <a:spLocks noGrp="1"/>
          </p:cNvSpPr>
          <p:nvPr>
            <p:ph type="title"/>
          </p:nvPr>
        </p:nvSpPr>
        <p:spPr>
          <a:xfrm>
            <a:off x="265042" y="207859"/>
            <a:ext cx="8879100" cy="875100"/>
          </a:xfrm>
          <a:prstGeom prst="rect">
            <a:avLst/>
          </a:prstGeom>
          <a:noFill/>
          <a:ln>
            <a:noFill/>
          </a:ln>
        </p:spPr>
        <p:txBody>
          <a:bodyPr spcFirstLastPara="1" wrap="square" lIns="182875" tIns="45700" rIns="182875" bIns="91425" anchor="ctr" anchorCtr="0">
            <a:noAutofit/>
          </a:bodyPr>
          <a:lstStyle/>
          <a:p>
            <a:pPr marL="0" marR="0" lvl="0" indent="0" algn="l" rtl="0">
              <a:lnSpc>
                <a:spcPct val="90000"/>
              </a:lnSpc>
              <a:spcBef>
                <a:spcPts val="0"/>
              </a:spcBef>
              <a:spcAft>
                <a:spcPts val="0"/>
              </a:spcAft>
              <a:buClr>
                <a:srgbClr val="1D3661"/>
              </a:buClr>
              <a:buSzPts val="2800"/>
              <a:buFont typeface="Arial Narrow"/>
              <a:buNone/>
            </a:pPr>
            <a:r>
              <a:rPr lang="en-US" sz="3600" dirty="0">
                <a:solidFill>
                  <a:srgbClr val="1D3661"/>
                </a:solidFill>
                <a:latin typeface="Arial Narrow" panose="020B0606020202030204" pitchFamily="34" charset="0"/>
                <a:cs typeface="Arial" panose="020B0604020202020204" pitchFamily="34" charset="0"/>
              </a:rPr>
              <a:t>Section 2: Local Context</a:t>
            </a:r>
            <a:endParaRPr sz="3600" b="1" i="0" u="none" strike="noStrike" cap="none" dirty="0">
              <a:solidFill>
                <a:srgbClr val="1D3661"/>
              </a:solidFill>
              <a:latin typeface="Arial Narrow" panose="020B0606020202030204" pitchFamily="34" charset="0"/>
              <a:cs typeface="Arial" panose="020B0604020202020204" pitchFamily="34" charset="0"/>
              <a:sym typeface="Arial Narrow"/>
            </a:endParaRPr>
          </a:p>
        </p:txBody>
      </p:sp>
      <p:sp>
        <p:nvSpPr>
          <p:cNvPr id="98" name="Shape 98"/>
          <p:cNvSpPr txBox="1">
            <a:spLocks noGrp="1"/>
          </p:cNvSpPr>
          <p:nvPr>
            <p:ph type="body" idx="2"/>
          </p:nvPr>
        </p:nvSpPr>
        <p:spPr>
          <a:xfrm>
            <a:off x="0" y="6399332"/>
            <a:ext cx="4289425" cy="246221"/>
          </a:xfrm>
          <a:prstGeom prst="rect">
            <a:avLst/>
          </a:prstGeom>
          <a:noFill/>
          <a:ln>
            <a:noFill/>
          </a:ln>
        </p:spPr>
        <p:txBody>
          <a:bodyPr spcFirstLastPara="1" wrap="square" lIns="182875" tIns="45700" rIns="182875" bIns="45700" anchor="t" anchorCtr="0">
            <a:noAutofit/>
          </a:bodyPr>
          <a:lstStyle/>
          <a:p>
            <a:pPr marL="0" marR="0" lvl="0" indent="0" algn="l" rtl="0">
              <a:spcBef>
                <a:spcPts val="0"/>
              </a:spcBef>
              <a:spcAft>
                <a:spcPts val="0"/>
              </a:spcAft>
              <a:buClr>
                <a:schemeClr val="dk1"/>
              </a:buClr>
              <a:buSzPts val="1000"/>
              <a:buFont typeface="Arial"/>
              <a:buNone/>
            </a:pPr>
            <a:r>
              <a:rPr lang="en-US" sz="1000" b="0" i="0" u="none" strike="noStrike" cap="none" dirty="0">
                <a:solidFill>
                  <a:schemeClr val="dk1"/>
                </a:solidFill>
                <a:latin typeface="Arial"/>
                <a:ea typeface="Arial"/>
                <a:cs typeface="Arial"/>
                <a:sym typeface="Arial"/>
              </a:rPr>
              <a:t> </a:t>
            </a:r>
            <a:endParaRPr sz="1000" b="0" i="0" u="none" strike="noStrike" cap="none" dirty="0">
              <a:solidFill>
                <a:schemeClr val="dk1"/>
              </a:solidFill>
              <a:latin typeface="Arial"/>
              <a:ea typeface="Arial"/>
              <a:cs typeface="Arial"/>
              <a:sym typeface="Arial"/>
            </a:endParaRPr>
          </a:p>
        </p:txBody>
      </p:sp>
      <p:pic>
        <p:nvPicPr>
          <p:cNvPr id="3" name="Picture 2">
            <a:extLst>
              <a:ext uri="{FF2B5EF4-FFF2-40B4-BE49-F238E27FC236}">
                <a16:creationId xmlns:a16="http://schemas.microsoft.com/office/drawing/2014/main" id="{E5EA61C8-B0E6-4837-A80E-CB0E062D05DF}"/>
              </a:ext>
            </a:extLst>
          </p:cNvPr>
          <p:cNvPicPr>
            <a:picLocks noChangeAspect="1"/>
          </p:cNvPicPr>
          <p:nvPr/>
        </p:nvPicPr>
        <p:blipFill>
          <a:blip r:embed="rId3"/>
          <a:stretch>
            <a:fillRect/>
          </a:stretch>
        </p:blipFill>
        <p:spPr>
          <a:xfrm>
            <a:off x="0" y="1195989"/>
            <a:ext cx="9144000" cy="2672458"/>
          </a:xfrm>
          <a:prstGeom prst="rect">
            <a:avLst/>
          </a:prstGeom>
        </p:spPr>
      </p:pic>
      <p:pic>
        <p:nvPicPr>
          <p:cNvPr id="9" name="Picture 8">
            <a:extLst>
              <a:ext uri="{FF2B5EF4-FFF2-40B4-BE49-F238E27FC236}">
                <a16:creationId xmlns:a16="http://schemas.microsoft.com/office/drawing/2014/main" id="{DDBB4F19-93BC-48EA-AF12-433E6E5E5F79}"/>
              </a:ext>
            </a:extLst>
          </p:cNvPr>
          <p:cNvPicPr>
            <a:picLocks noChangeAspect="1"/>
          </p:cNvPicPr>
          <p:nvPr/>
        </p:nvPicPr>
        <p:blipFill>
          <a:blip r:embed="rId4"/>
          <a:stretch>
            <a:fillRect/>
          </a:stretch>
        </p:blipFill>
        <p:spPr>
          <a:xfrm>
            <a:off x="142" y="4104491"/>
            <a:ext cx="9144000" cy="2106202"/>
          </a:xfrm>
          <a:prstGeom prst="rect">
            <a:avLst/>
          </a:prstGeom>
        </p:spPr>
      </p:pic>
      <p:sp>
        <p:nvSpPr>
          <p:cNvPr id="4" name="Rectangle 3">
            <a:extLst>
              <a:ext uri="{FF2B5EF4-FFF2-40B4-BE49-F238E27FC236}">
                <a16:creationId xmlns:a16="http://schemas.microsoft.com/office/drawing/2014/main" id="{C51F5B17-0AF3-4039-BDDD-BC10855D3A5B}"/>
              </a:ext>
            </a:extLst>
          </p:cNvPr>
          <p:cNvSpPr/>
          <p:nvPr/>
        </p:nvSpPr>
        <p:spPr>
          <a:xfrm>
            <a:off x="142" y="3800452"/>
            <a:ext cx="3595856" cy="369332"/>
          </a:xfrm>
          <a:prstGeom prst="rect">
            <a:avLst/>
          </a:prstGeom>
        </p:spPr>
        <p:txBody>
          <a:bodyPr wrap="none">
            <a:spAutoFit/>
          </a:bodyPr>
          <a:lstStyle/>
          <a:p>
            <a:r>
              <a:rPr lang="en-US" sz="1800" b="1" dirty="0">
                <a:solidFill>
                  <a:srgbClr val="1D3661"/>
                </a:solidFill>
                <a:latin typeface="Arial" panose="020B0604020202020204" pitchFamily="34" charset="0"/>
                <a:cs typeface="Arial" panose="020B0604020202020204" pitchFamily="34" charset="0"/>
              </a:rPr>
              <a:t>State of Rental Housing Market</a:t>
            </a:r>
            <a:endParaRPr lang="en-US" sz="1800" b="1" dirty="0"/>
          </a:p>
        </p:txBody>
      </p:sp>
      <p:sp>
        <p:nvSpPr>
          <p:cNvPr id="11" name="Rectangle 10">
            <a:extLst>
              <a:ext uri="{FF2B5EF4-FFF2-40B4-BE49-F238E27FC236}">
                <a16:creationId xmlns:a16="http://schemas.microsoft.com/office/drawing/2014/main" id="{3CC90823-5070-4AC7-BF4E-A9B0A1C83CBB}"/>
              </a:ext>
            </a:extLst>
          </p:cNvPr>
          <p:cNvSpPr/>
          <p:nvPr/>
        </p:nvSpPr>
        <p:spPr>
          <a:xfrm>
            <a:off x="-22915" y="895440"/>
            <a:ext cx="4326826" cy="369332"/>
          </a:xfrm>
          <a:prstGeom prst="rect">
            <a:avLst/>
          </a:prstGeom>
        </p:spPr>
        <p:txBody>
          <a:bodyPr wrap="none">
            <a:spAutoFit/>
          </a:bodyPr>
          <a:lstStyle/>
          <a:p>
            <a:r>
              <a:rPr lang="en-US" sz="1800" b="1" dirty="0">
                <a:solidFill>
                  <a:srgbClr val="1D3661"/>
                </a:solidFill>
                <a:latin typeface="Arial" panose="020B0604020202020204" pitchFamily="34" charset="0"/>
                <a:cs typeface="Arial" panose="020B0604020202020204" pitchFamily="34" charset="0"/>
              </a:rPr>
              <a:t>Existing Policies and Financing Tools</a:t>
            </a:r>
            <a:endParaRPr lang="en-US" sz="1800" b="1" dirty="0"/>
          </a:p>
        </p:txBody>
      </p:sp>
    </p:spTree>
    <p:extLst>
      <p:ext uri="{BB962C8B-B14F-4D97-AF65-F5344CB8AC3E}">
        <p14:creationId xmlns:p14="http://schemas.microsoft.com/office/powerpoint/2010/main" val="23740159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Shape 96"/>
          <p:cNvSpPr txBox="1">
            <a:spLocks noGrp="1"/>
          </p:cNvSpPr>
          <p:nvPr>
            <p:ph type="title"/>
          </p:nvPr>
        </p:nvSpPr>
        <p:spPr>
          <a:xfrm>
            <a:off x="265042" y="207859"/>
            <a:ext cx="8879100" cy="875100"/>
          </a:xfrm>
          <a:prstGeom prst="rect">
            <a:avLst/>
          </a:prstGeom>
          <a:noFill/>
          <a:ln>
            <a:noFill/>
          </a:ln>
        </p:spPr>
        <p:txBody>
          <a:bodyPr spcFirstLastPara="1" wrap="square" lIns="182875" tIns="45700" rIns="182875" bIns="91425" anchor="ctr" anchorCtr="0">
            <a:noAutofit/>
          </a:bodyPr>
          <a:lstStyle/>
          <a:p>
            <a:pPr marL="0" marR="0" lvl="0" indent="0" algn="l" rtl="0">
              <a:lnSpc>
                <a:spcPct val="90000"/>
              </a:lnSpc>
              <a:spcBef>
                <a:spcPts val="0"/>
              </a:spcBef>
              <a:spcAft>
                <a:spcPts val="0"/>
              </a:spcAft>
              <a:buClr>
                <a:srgbClr val="1D3661"/>
              </a:buClr>
              <a:buSzPts val="2800"/>
              <a:buFont typeface="Arial Narrow"/>
              <a:buNone/>
            </a:pPr>
            <a:r>
              <a:rPr lang="en-US" sz="3600" dirty="0">
                <a:solidFill>
                  <a:srgbClr val="1D3661"/>
                </a:solidFill>
                <a:latin typeface="Arial Narrow" panose="020B0606020202030204" pitchFamily="34" charset="0"/>
                <a:cs typeface="Arial" panose="020B0604020202020204" pitchFamily="34" charset="0"/>
              </a:rPr>
              <a:t>Section 2: Local Context</a:t>
            </a:r>
            <a:endParaRPr sz="3600" b="1" i="0" u="none" strike="noStrike" cap="none" dirty="0">
              <a:solidFill>
                <a:srgbClr val="1D3661"/>
              </a:solidFill>
              <a:latin typeface="Arial Narrow" panose="020B0606020202030204" pitchFamily="34" charset="0"/>
              <a:cs typeface="Arial" panose="020B0604020202020204" pitchFamily="34" charset="0"/>
              <a:sym typeface="Arial Narrow"/>
            </a:endParaRPr>
          </a:p>
        </p:txBody>
      </p:sp>
      <p:sp>
        <p:nvSpPr>
          <p:cNvPr id="98" name="Shape 98"/>
          <p:cNvSpPr txBox="1">
            <a:spLocks noGrp="1"/>
          </p:cNvSpPr>
          <p:nvPr>
            <p:ph type="body" idx="2"/>
          </p:nvPr>
        </p:nvSpPr>
        <p:spPr>
          <a:xfrm>
            <a:off x="0" y="6399332"/>
            <a:ext cx="4289425" cy="246221"/>
          </a:xfrm>
          <a:prstGeom prst="rect">
            <a:avLst/>
          </a:prstGeom>
          <a:noFill/>
          <a:ln>
            <a:noFill/>
          </a:ln>
        </p:spPr>
        <p:txBody>
          <a:bodyPr spcFirstLastPara="1" wrap="square" lIns="182875" tIns="45700" rIns="182875" bIns="45700" anchor="t" anchorCtr="0">
            <a:noAutofit/>
          </a:bodyPr>
          <a:lstStyle/>
          <a:p>
            <a:pPr marL="0" marR="0" lvl="0" indent="0" algn="l" rtl="0">
              <a:spcBef>
                <a:spcPts val="0"/>
              </a:spcBef>
              <a:spcAft>
                <a:spcPts val="0"/>
              </a:spcAft>
              <a:buClr>
                <a:schemeClr val="dk1"/>
              </a:buClr>
              <a:buSzPts val="1000"/>
              <a:buFont typeface="Arial"/>
              <a:buNone/>
            </a:pPr>
            <a:r>
              <a:rPr lang="en-US" sz="1000" b="0" i="0" u="none" strike="noStrike" cap="none" dirty="0">
                <a:solidFill>
                  <a:schemeClr val="dk1"/>
                </a:solidFill>
                <a:latin typeface="Arial"/>
                <a:ea typeface="Arial"/>
                <a:cs typeface="Arial"/>
                <a:sym typeface="Arial"/>
              </a:rPr>
              <a:t> </a:t>
            </a:r>
            <a:endParaRPr sz="1000" b="0" i="0" u="none" strike="noStrike" cap="none" dirty="0">
              <a:solidFill>
                <a:schemeClr val="dk1"/>
              </a:solidFill>
              <a:latin typeface="Arial"/>
              <a:ea typeface="Arial"/>
              <a:cs typeface="Arial"/>
              <a:sym typeface="Arial"/>
            </a:endParaRPr>
          </a:p>
        </p:txBody>
      </p:sp>
      <p:sp>
        <p:nvSpPr>
          <p:cNvPr id="4" name="Rectangle 3">
            <a:extLst>
              <a:ext uri="{FF2B5EF4-FFF2-40B4-BE49-F238E27FC236}">
                <a16:creationId xmlns:a16="http://schemas.microsoft.com/office/drawing/2014/main" id="{C51F5B17-0AF3-4039-BDDD-BC10855D3A5B}"/>
              </a:ext>
            </a:extLst>
          </p:cNvPr>
          <p:cNvSpPr/>
          <p:nvPr/>
        </p:nvSpPr>
        <p:spPr>
          <a:xfrm>
            <a:off x="-22915" y="3280003"/>
            <a:ext cx="2569934" cy="369332"/>
          </a:xfrm>
          <a:prstGeom prst="rect">
            <a:avLst/>
          </a:prstGeom>
        </p:spPr>
        <p:txBody>
          <a:bodyPr wrap="none">
            <a:spAutoFit/>
          </a:bodyPr>
          <a:lstStyle/>
          <a:p>
            <a:r>
              <a:rPr lang="en-US" sz="1800" b="1" dirty="0">
                <a:solidFill>
                  <a:srgbClr val="1D3661"/>
                </a:solidFill>
                <a:latin typeface="Arial" panose="020B0604020202020204" pitchFamily="34" charset="0"/>
                <a:cs typeface="Arial" panose="020B0604020202020204" pitchFamily="34" charset="0"/>
              </a:rPr>
              <a:t>Stakeholder Priorities</a:t>
            </a:r>
            <a:endParaRPr lang="en-US" sz="1800" b="1" dirty="0"/>
          </a:p>
        </p:txBody>
      </p:sp>
      <p:sp>
        <p:nvSpPr>
          <p:cNvPr id="11" name="Rectangle 10">
            <a:extLst>
              <a:ext uri="{FF2B5EF4-FFF2-40B4-BE49-F238E27FC236}">
                <a16:creationId xmlns:a16="http://schemas.microsoft.com/office/drawing/2014/main" id="{3CC90823-5070-4AC7-BF4E-A9B0A1C83CBB}"/>
              </a:ext>
            </a:extLst>
          </p:cNvPr>
          <p:cNvSpPr/>
          <p:nvPr/>
        </p:nvSpPr>
        <p:spPr>
          <a:xfrm>
            <a:off x="-22915" y="1183133"/>
            <a:ext cx="2659702" cy="369332"/>
          </a:xfrm>
          <a:prstGeom prst="rect">
            <a:avLst/>
          </a:prstGeom>
        </p:spPr>
        <p:txBody>
          <a:bodyPr wrap="none">
            <a:spAutoFit/>
          </a:bodyPr>
          <a:lstStyle/>
          <a:p>
            <a:r>
              <a:rPr lang="en-US" sz="1800" b="1" dirty="0">
                <a:solidFill>
                  <a:srgbClr val="1D3661"/>
                </a:solidFill>
                <a:latin typeface="Arial" panose="020B0604020202020204" pitchFamily="34" charset="0"/>
                <a:cs typeface="Arial" panose="020B0604020202020204" pitchFamily="34" charset="0"/>
              </a:rPr>
              <a:t>Supporting Resources</a:t>
            </a:r>
            <a:endParaRPr lang="en-US" sz="1800" b="1" dirty="0"/>
          </a:p>
        </p:txBody>
      </p:sp>
      <p:pic>
        <p:nvPicPr>
          <p:cNvPr id="8" name="Picture 7">
            <a:extLst>
              <a:ext uri="{FF2B5EF4-FFF2-40B4-BE49-F238E27FC236}">
                <a16:creationId xmlns:a16="http://schemas.microsoft.com/office/drawing/2014/main" id="{629AC8B6-5A0E-49E6-A53A-F75A3A0DC734}"/>
              </a:ext>
            </a:extLst>
          </p:cNvPr>
          <p:cNvPicPr>
            <a:picLocks noChangeAspect="1"/>
          </p:cNvPicPr>
          <p:nvPr/>
        </p:nvPicPr>
        <p:blipFill>
          <a:blip r:embed="rId3"/>
          <a:stretch>
            <a:fillRect/>
          </a:stretch>
        </p:blipFill>
        <p:spPr>
          <a:xfrm>
            <a:off x="142" y="1621361"/>
            <a:ext cx="9144000" cy="1627673"/>
          </a:xfrm>
          <a:prstGeom prst="rect">
            <a:avLst/>
          </a:prstGeom>
        </p:spPr>
      </p:pic>
      <p:pic>
        <p:nvPicPr>
          <p:cNvPr id="2" name="Picture 1">
            <a:extLst>
              <a:ext uri="{FF2B5EF4-FFF2-40B4-BE49-F238E27FC236}">
                <a16:creationId xmlns:a16="http://schemas.microsoft.com/office/drawing/2014/main" id="{D560694B-D404-4C33-A97B-AAE7A3D27DBC}"/>
              </a:ext>
            </a:extLst>
          </p:cNvPr>
          <p:cNvPicPr>
            <a:picLocks noChangeAspect="1"/>
          </p:cNvPicPr>
          <p:nvPr/>
        </p:nvPicPr>
        <p:blipFill>
          <a:blip r:embed="rId4"/>
          <a:stretch>
            <a:fillRect/>
          </a:stretch>
        </p:blipFill>
        <p:spPr>
          <a:xfrm>
            <a:off x="142" y="3567662"/>
            <a:ext cx="9144000" cy="1855152"/>
          </a:xfrm>
          <a:prstGeom prst="rect">
            <a:avLst/>
          </a:prstGeom>
        </p:spPr>
      </p:pic>
      <p:sp>
        <p:nvSpPr>
          <p:cNvPr id="10" name="Double Wave 9">
            <a:extLst>
              <a:ext uri="{FF2B5EF4-FFF2-40B4-BE49-F238E27FC236}">
                <a16:creationId xmlns:a16="http://schemas.microsoft.com/office/drawing/2014/main" id="{69CD9A06-25BD-4ADC-80D3-6ED6EC150A7D}"/>
              </a:ext>
            </a:extLst>
          </p:cNvPr>
          <p:cNvSpPr/>
          <p:nvPr/>
        </p:nvSpPr>
        <p:spPr>
          <a:xfrm>
            <a:off x="3080868" y="5422814"/>
            <a:ext cx="2982263" cy="825762"/>
          </a:xfrm>
          <a:prstGeom prst="double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Use Stakeholder Mapping Tool</a:t>
            </a:r>
          </a:p>
        </p:txBody>
      </p:sp>
    </p:spTree>
    <p:extLst>
      <p:ext uri="{BB962C8B-B14F-4D97-AF65-F5344CB8AC3E}">
        <p14:creationId xmlns:p14="http://schemas.microsoft.com/office/powerpoint/2010/main" val="36493544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Shape 96"/>
          <p:cNvSpPr txBox="1">
            <a:spLocks noGrp="1"/>
          </p:cNvSpPr>
          <p:nvPr>
            <p:ph type="title"/>
          </p:nvPr>
        </p:nvSpPr>
        <p:spPr>
          <a:xfrm>
            <a:off x="265042" y="207859"/>
            <a:ext cx="8879100" cy="875100"/>
          </a:xfrm>
          <a:prstGeom prst="rect">
            <a:avLst/>
          </a:prstGeom>
          <a:noFill/>
          <a:ln>
            <a:noFill/>
          </a:ln>
        </p:spPr>
        <p:txBody>
          <a:bodyPr spcFirstLastPara="1" wrap="square" lIns="182875" tIns="45700" rIns="182875" bIns="91425" anchor="ctr" anchorCtr="0">
            <a:noAutofit/>
          </a:bodyPr>
          <a:lstStyle/>
          <a:p>
            <a:pPr marL="0" marR="0" lvl="0" indent="0" algn="l" rtl="0">
              <a:lnSpc>
                <a:spcPct val="90000"/>
              </a:lnSpc>
              <a:spcBef>
                <a:spcPts val="0"/>
              </a:spcBef>
              <a:spcAft>
                <a:spcPts val="0"/>
              </a:spcAft>
              <a:buClr>
                <a:srgbClr val="1D3661"/>
              </a:buClr>
              <a:buSzPts val="2800"/>
              <a:buFont typeface="Arial Narrow"/>
              <a:buNone/>
            </a:pPr>
            <a:r>
              <a:rPr lang="en-US" sz="3600" dirty="0">
                <a:solidFill>
                  <a:srgbClr val="1D3661"/>
                </a:solidFill>
                <a:latin typeface="Arial Narrow" panose="020B0606020202030204" pitchFamily="34" charset="0"/>
                <a:cs typeface="Arial" panose="020B0604020202020204" pitchFamily="34" charset="0"/>
              </a:rPr>
              <a:t>Section 3: Policy Components</a:t>
            </a:r>
            <a:endParaRPr sz="3600" b="1" i="0" u="none" strike="noStrike" cap="none" dirty="0">
              <a:solidFill>
                <a:srgbClr val="1D3661"/>
              </a:solidFill>
              <a:latin typeface="Arial Narrow" panose="020B0606020202030204" pitchFamily="34" charset="0"/>
              <a:cs typeface="Arial" panose="020B0604020202020204" pitchFamily="34" charset="0"/>
              <a:sym typeface="Arial Narrow"/>
            </a:endParaRPr>
          </a:p>
        </p:txBody>
      </p:sp>
      <p:sp>
        <p:nvSpPr>
          <p:cNvPr id="98" name="Shape 98"/>
          <p:cNvSpPr txBox="1">
            <a:spLocks noGrp="1"/>
          </p:cNvSpPr>
          <p:nvPr>
            <p:ph type="body" idx="2"/>
          </p:nvPr>
        </p:nvSpPr>
        <p:spPr>
          <a:xfrm>
            <a:off x="0" y="6399332"/>
            <a:ext cx="4289425" cy="246221"/>
          </a:xfrm>
          <a:prstGeom prst="rect">
            <a:avLst/>
          </a:prstGeom>
          <a:noFill/>
          <a:ln>
            <a:noFill/>
          </a:ln>
        </p:spPr>
        <p:txBody>
          <a:bodyPr spcFirstLastPara="1" wrap="square" lIns="182875" tIns="45700" rIns="182875" bIns="45700" anchor="t" anchorCtr="0">
            <a:noAutofit/>
          </a:bodyPr>
          <a:lstStyle/>
          <a:p>
            <a:pPr marL="0" marR="0" lvl="0" indent="0" algn="l" rtl="0">
              <a:spcBef>
                <a:spcPts val="0"/>
              </a:spcBef>
              <a:spcAft>
                <a:spcPts val="0"/>
              </a:spcAft>
              <a:buClr>
                <a:schemeClr val="dk1"/>
              </a:buClr>
              <a:buSzPts val="1000"/>
              <a:buFont typeface="Arial"/>
              <a:buNone/>
            </a:pPr>
            <a:r>
              <a:rPr lang="en-US" sz="1000" b="0" i="0" u="none" strike="noStrike" cap="none" dirty="0">
                <a:solidFill>
                  <a:schemeClr val="dk1"/>
                </a:solidFill>
                <a:latin typeface="Arial"/>
                <a:ea typeface="Arial"/>
                <a:cs typeface="Arial"/>
                <a:sym typeface="Arial"/>
              </a:rPr>
              <a:t> </a:t>
            </a:r>
            <a:endParaRPr sz="1000" b="0" i="0" u="none" strike="noStrike" cap="none" dirty="0">
              <a:solidFill>
                <a:schemeClr val="dk1"/>
              </a:solidFill>
              <a:latin typeface="Arial"/>
              <a:ea typeface="Arial"/>
              <a:cs typeface="Arial"/>
              <a:sym typeface="Arial"/>
            </a:endParaRPr>
          </a:p>
        </p:txBody>
      </p:sp>
      <p:graphicFrame>
        <p:nvGraphicFramePr>
          <p:cNvPr id="2" name="Diagram 1">
            <a:extLst>
              <a:ext uri="{FF2B5EF4-FFF2-40B4-BE49-F238E27FC236}">
                <a16:creationId xmlns:a16="http://schemas.microsoft.com/office/drawing/2014/main" id="{06C5C67D-0D2E-4B74-A9E7-54FCC50FC1B1}"/>
              </a:ext>
            </a:extLst>
          </p:cNvPr>
          <p:cNvGraphicFramePr/>
          <p:nvPr/>
        </p:nvGraphicFramePr>
        <p:xfrm>
          <a:off x="265041" y="1119386"/>
          <a:ext cx="4289425" cy="46292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A picture containing grass, person&#10;&#10;Description generated with high confidence">
            <a:extLst>
              <a:ext uri="{FF2B5EF4-FFF2-40B4-BE49-F238E27FC236}">
                <a16:creationId xmlns:a16="http://schemas.microsoft.com/office/drawing/2014/main" id="{920D5653-EC42-49C3-A286-82CCE7DB5426}"/>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4589535" y="1841846"/>
            <a:ext cx="4432872" cy="3174308"/>
          </a:xfrm>
          <a:prstGeom prst="rect">
            <a:avLst/>
          </a:prstGeom>
        </p:spPr>
      </p:pic>
      <p:sp>
        <p:nvSpPr>
          <p:cNvPr id="5" name="TextBox 4">
            <a:extLst>
              <a:ext uri="{FF2B5EF4-FFF2-40B4-BE49-F238E27FC236}">
                <a16:creationId xmlns:a16="http://schemas.microsoft.com/office/drawing/2014/main" id="{0688D9DF-0F74-4013-9609-982117ACDAE4}"/>
              </a:ext>
            </a:extLst>
          </p:cNvPr>
          <p:cNvSpPr txBox="1"/>
          <p:nvPr/>
        </p:nvSpPr>
        <p:spPr>
          <a:xfrm>
            <a:off x="0" y="6399332"/>
            <a:ext cx="4554467" cy="230832"/>
          </a:xfrm>
          <a:prstGeom prst="rect">
            <a:avLst/>
          </a:prstGeom>
          <a:noFill/>
        </p:spPr>
        <p:txBody>
          <a:bodyPr wrap="square" rtlCol="0">
            <a:spAutoFit/>
          </a:bodyPr>
          <a:lstStyle/>
          <a:p>
            <a:r>
              <a:rPr lang="en-US" sz="900" dirty="0">
                <a:hlinkClick r:id="rId9" tooltip="http://laberintosdecreta.blogspot.com/"/>
              </a:rPr>
              <a:t>This Photo</a:t>
            </a:r>
            <a:r>
              <a:rPr lang="en-US" sz="900" dirty="0"/>
              <a:t> by Unknown Author is licensed under </a:t>
            </a:r>
            <a:r>
              <a:rPr lang="en-US" sz="900" dirty="0">
                <a:hlinkClick r:id="rId10" tooltip="https://creativecommons.org/licenses/by-nc-nd/3.0/"/>
              </a:rPr>
              <a:t>CC BY-NC-ND</a:t>
            </a:r>
            <a:endParaRPr lang="en-US" sz="900" dirty="0"/>
          </a:p>
        </p:txBody>
      </p:sp>
    </p:spTree>
    <p:extLst>
      <p:ext uri="{BB962C8B-B14F-4D97-AF65-F5344CB8AC3E}">
        <p14:creationId xmlns:p14="http://schemas.microsoft.com/office/powerpoint/2010/main" val="28924622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Shape 96"/>
          <p:cNvSpPr txBox="1">
            <a:spLocks noGrp="1"/>
          </p:cNvSpPr>
          <p:nvPr>
            <p:ph type="title"/>
          </p:nvPr>
        </p:nvSpPr>
        <p:spPr>
          <a:xfrm>
            <a:off x="265042" y="207859"/>
            <a:ext cx="8879100" cy="875100"/>
          </a:xfrm>
          <a:prstGeom prst="rect">
            <a:avLst/>
          </a:prstGeom>
          <a:noFill/>
          <a:ln>
            <a:noFill/>
          </a:ln>
        </p:spPr>
        <p:txBody>
          <a:bodyPr spcFirstLastPara="1" wrap="square" lIns="182875" tIns="45700" rIns="182875" bIns="91425" anchor="ctr" anchorCtr="0">
            <a:noAutofit/>
          </a:bodyPr>
          <a:lstStyle/>
          <a:p>
            <a:pPr lvl="0">
              <a:buClr>
                <a:srgbClr val="1D3661"/>
              </a:buClr>
            </a:pPr>
            <a:r>
              <a:rPr lang="en-US" sz="3600" dirty="0">
                <a:solidFill>
                  <a:srgbClr val="1D3661"/>
                </a:solidFill>
                <a:latin typeface="Arial Narrow" panose="020B0606020202030204" pitchFamily="34" charset="0"/>
                <a:cs typeface="Arial" panose="020B0604020202020204" pitchFamily="34" charset="0"/>
              </a:rPr>
              <a:t>Section 3: Policy Components</a:t>
            </a:r>
            <a:endParaRPr sz="3600" b="1" i="0" u="none" strike="noStrike" cap="none" dirty="0">
              <a:solidFill>
                <a:srgbClr val="1D3661"/>
              </a:solidFill>
              <a:latin typeface="Arial Narrow" panose="020B0606020202030204" pitchFamily="34" charset="0"/>
              <a:sym typeface="Arial Narrow"/>
            </a:endParaRPr>
          </a:p>
        </p:txBody>
      </p:sp>
      <p:sp>
        <p:nvSpPr>
          <p:cNvPr id="98" name="Shape 98"/>
          <p:cNvSpPr txBox="1">
            <a:spLocks noGrp="1"/>
          </p:cNvSpPr>
          <p:nvPr>
            <p:ph type="body" idx="2"/>
          </p:nvPr>
        </p:nvSpPr>
        <p:spPr>
          <a:xfrm>
            <a:off x="0" y="6399332"/>
            <a:ext cx="4289425" cy="246221"/>
          </a:xfrm>
          <a:prstGeom prst="rect">
            <a:avLst/>
          </a:prstGeom>
          <a:noFill/>
          <a:ln>
            <a:noFill/>
          </a:ln>
        </p:spPr>
        <p:txBody>
          <a:bodyPr spcFirstLastPara="1" wrap="square" lIns="182875" tIns="45700" rIns="182875" bIns="45700" anchor="t" anchorCtr="0">
            <a:noAutofit/>
          </a:bodyPr>
          <a:lstStyle/>
          <a:p>
            <a:pPr marL="0" marR="0" lvl="0" indent="0" algn="l" rtl="0">
              <a:spcBef>
                <a:spcPts val="0"/>
              </a:spcBef>
              <a:spcAft>
                <a:spcPts val="0"/>
              </a:spcAft>
              <a:buClr>
                <a:schemeClr val="dk1"/>
              </a:buClr>
              <a:buSzPts val="1000"/>
              <a:buFont typeface="Arial"/>
              <a:buNone/>
            </a:pPr>
            <a:r>
              <a:rPr lang="en-US" sz="1000" b="0" i="0" u="none" strike="noStrike" cap="none" dirty="0">
                <a:solidFill>
                  <a:schemeClr val="dk1"/>
                </a:solidFill>
                <a:latin typeface="Arial"/>
                <a:ea typeface="Arial"/>
                <a:cs typeface="Arial"/>
                <a:sym typeface="Arial"/>
              </a:rPr>
              <a:t> </a:t>
            </a:r>
            <a:endParaRPr sz="1000" b="0" i="0" u="none" strike="noStrike" cap="none" dirty="0">
              <a:solidFill>
                <a:schemeClr val="dk1"/>
              </a:solidFill>
              <a:latin typeface="Arial"/>
              <a:ea typeface="Arial"/>
              <a:cs typeface="Arial"/>
              <a:sym typeface="Aria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9160" y="3620687"/>
            <a:ext cx="2072376" cy="2684084"/>
          </a:xfrm>
          <a:prstGeom prst="rect">
            <a:avLst/>
          </a:prstGeom>
        </p:spPr>
      </p:pic>
      <p:sp>
        <p:nvSpPr>
          <p:cNvPr id="3" name="Rectangle 2">
            <a:extLst>
              <a:ext uri="{FF2B5EF4-FFF2-40B4-BE49-F238E27FC236}">
                <a16:creationId xmlns:a16="http://schemas.microsoft.com/office/drawing/2014/main" id="{FBC8AF7E-3C5D-48FA-AC8D-CD16B44C096D}"/>
              </a:ext>
            </a:extLst>
          </p:cNvPr>
          <p:cNvSpPr/>
          <p:nvPr/>
        </p:nvSpPr>
        <p:spPr>
          <a:xfrm>
            <a:off x="972685" y="3097467"/>
            <a:ext cx="6965326" cy="523220"/>
          </a:xfrm>
          <a:prstGeom prst="rect">
            <a:avLst/>
          </a:prstGeom>
        </p:spPr>
        <p:txBody>
          <a:bodyPr wrap="square">
            <a:spAutoFit/>
          </a:bodyPr>
          <a:lstStyle/>
          <a:p>
            <a:pPr algn="ctr"/>
            <a:r>
              <a:rPr lang="en-US" b="1" dirty="0"/>
              <a:t>Available Free Online:</a:t>
            </a:r>
          </a:p>
          <a:p>
            <a:pPr algn="ctr"/>
            <a:r>
              <a:rPr lang="en-US" dirty="0">
                <a:hlinkClick r:id="rId4"/>
              </a:rPr>
              <a:t>https://www.rmi.org/wp-content/uploads/2018/05/Better-Rentals-Better-City_Final3.pdf</a:t>
            </a:r>
            <a:endParaRPr lang="en-US" dirty="0"/>
          </a:p>
        </p:txBody>
      </p:sp>
      <p:pic>
        <p:nvPicPr>
          <p:cNvPr id="8" name="Picture 7">
            <a:extLst>
              <a:ext uri="{FF2B5EF4-FFF2-40B4-BE49-F238E27FC236}">
                <a16:creationId xmlns:a16="http://schemas.microsoft.com/office/drawing/2014/main" id="{0BB1C404-D3A6-4CFD-A515-5125C83F033F}"/>
              </a:ext>
            </a:extLst>
          </p:cNvPr>
          <p:cNvPicPr>
            <a:picLocks noChangeAspect="1"/>
          </p:cNvPicPr>
          <p:nvPr/>
        </p:nvPicPr>
        <p:blipFill rotWithShape="1">
          <a:blip r:embed="rId5"/>
          <a:srcRect t="13577" b="11019"/>
          <a:stretch/>
        </p:blipFill>
        <p:spPr>
          <a:xfrm>
            <a:off x="142" y="1436917"/>
            <a:ext cx="9144000" cy="1638703"/>
          </a:xfrm>
          <a:prstGeom prst="rect">
            <a:avLst/>
          </a:prstGeom>
        </p:spPr>
      </p:pic>
      <p:pic>
        <p:nvPicPr>
          <p:cNvPr id="5" name="Graphic 4" descr="Checkmark">
            <a:extLst>
              <a:ext uri="{FF2B5EF4-FFF2-40B4-BE49-F238E27FC236}">
                <a16:creationId xmlns:a16="http://schemas.microsoft.com/office/drawing/2014/main" id="{CF157AF9-9FB6-4A06-896E-8241C692310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4548" y="872730"/>
            <a:ext cx="626531" cy="626531"/>
          </a:xfrm>
          <a:prstGeom prst="rect">
            <a:avLst/>
          </a:prstGeom>
        </p:spPr>
      </p:pic>
      <p:pic>
        <p:nvPicPr>
          <p:cNvPr id="13" name="Graphic 12" descr="Checkmark">
            <a:extLst>
              <a:ext uri="{FF2B5EF4-FFF2-40B4-BE49-F238E27FC236}">
                <a16:creationId xmlns:a16="http://schemas.microsoft.com/office/drawing/2014/main" id="{25119E86-0FB2-4303-BD7F-5E2B8E1CDE0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17326" y="878218"/>
            <a:ext cx="626531" cy="626531"/>
          </a:xfrm>
          <a:prstGeom prst="rect">
            <a:avLst/>
          </a:prstGeom>
        </p:spPr>
      </p:pic>
      <p:pic>
        <p:nvPicPr>
          <p:cNvPr id="14" name="Graphic 13" descr="Checkmark">
            <a:extLst>
              <a:ext uri="{FF2B5EF4-FFF2-40B4-BE49-F238E27FC236}">
                <a16:creationId xmlns:a16="http://schemas.microsoft.com/office/drawing/2014/main" id="{3BCAEB5D-F4C3-4684-AD6D-5A52BC923AB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105895" y="872729"/>
            <a:ext cx="626531" cy="626531"/>
          </a:xfrm>
          <a:prstGeom prst="rect">
            <a:avLst/>
          </a:prstGeom>
        </p:spPr>
      </p:pic>
      <p:pic>
        <p:nvPicPr>
          <p:cNvPr id="15" name="Graphic 14" descr="Checkmark">
            <a:extLst>
              <a:ext uri="{FF2B5EF4-FFF2-40B4-BE49-F238E27FC236}">
                <a16:creationId xmlns:a16="http://schemas.microsoft.com/office/drawing/2014/main" id="{EFA8EE96-53BD-4AB9-853D-F0DBA0E8AF2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391326" y="872730"/>
            <a:ext cx="626531" cy="626531"/>
          </a:xfrm>
          <a:prstGeom prst="rect">
            <a:avLst/>
          </a:prstGeom>
        </p:spPr>
      </p:pic>
      <p:pic>
        <p:nvPicPr>
          <p:cNvPr id="16" name="Graphic 15" descr="Checkmark">
            <a:extLst>
              <a:ext uri="{FF2B5EF4-FFF2-40B4-BE49-F238E27FC236}">
                <a16:creationId xmlns:a16="http://schemas.microsoft.com/office/drawing/2014/main" id="{B9F363B2-897A-4AC5-AE0F-057E707AA13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48713" y="872730"/>
            <a:ext cx="626531" cy="626531"/>
          </a:xfrm>
          <a:prstGeom prst="rect">
            <a:avLst/>
          </a:prstGeom>
        </p:spPr>
      </p:pic>
      <p:pic>
        <p:nvPicPr>
          <p:cNvPr id="17" name="Graphic 16" descr="Checkmark">
            <a:extLst>
              <a:ext uri="{FF2B5EF4-FFF2-40B4-BE49-F238E27FC236}">
                <a16:creationId xmlns:a16="http://schemas.microsoft.com/office/drawing/2014/main" id="{D751EC0A-B099-461A-A682-551DBC61F59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965326" y="872730"/>
            <a:ext cx="626531" cy="626531"/>
          </a:xfrm>
          <a:prstGeom prst="rect">
            <a:avLst/>
          </a:prstGeom>
        </p:spPr>
      </p:pic>
      <p:pic>
        <p:nvPicPr>
          <p:cNvPr id="18" name="Graphic 17" descr="Checkmark">
            <a:extLst>
              <a:ext uri="{FF2B5EF4-FFF2-40B4-BE49-F238E27FC236}">
                <a16:creationId xmlns:a16="http://schemas.microsoft.com/office/drawing/2014/main" id="{1BE8938B-FE42-48F3-B8CC-053F60966D6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52427" y="872730"/>
            <a:ext cx="626531" cy="626531"/>
          </a:xfrm>
          <a:prstGeom prst="rect">
            <a:avLst/>
          </a:prstGeom>
        </p:spPr>
      </p:pic>
    </p:spTree>
    <p:extLst>
      <p:ext uri="{BB962C8B-B14F-4D97-AF65-F5344CB8AC3E}">
        <p14:creationId xmlns:p14="http://schemas.microsoft.com/office/powerpoint/2010/main" val="19942984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2209F7-A6F9-4E28-BB45-CFCE4E5370A0}"/>
              </a:ext>
            </a:extLst>
          </p:cNvPr>
          <p:cNvSpPr>
            <a:spLocks noGrp="1"/>
          </p:cNvSpPr>
          <p:nvPr>
            <p:ph type="body" idx="1"/>
          </p:nvPr>
        </p:nvSpPr>
        <p:spPr>
          <a:xfrm>
            <a:off x="3964806" y="1521533"/>
            <a:ext cx="5064894" cy="830263"/>
          </a:xfrm>
        </p:spPr>
        <p:txBody>
          <a:bodyPr/>
          <a:lstStyle/>
          <a:p>
            <a:r>
              <a:rPr lang="en-US"/>
              <a:t>Overview of Policy Design, </a:t>
            </a:r>
            <a:r>
              <a:rPr lang="en-US" dirty="0"/>
              <a:t>Creation, and Administration</a:t>
            </a:r>
          </a:p>
        </p:txBody>
      </p:sp>
    </p:spTree>
    <p:extLst>
      <p:ext uri="{BB962C8B-B14F-4D97-AF65-F5344CB8AC3E}">
        <p14:creationId xmlns:p14="http://schemas.microsoft.com/office/powerpoint/2010/main" val="22258170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Shape 96"/>
          <p:cNvSpPr txBox="1">
            <a:spLocks noGrp="1"/>
          </p:cNvSpPr>
          <p:nvPr>
            <p:ph type="title"/>
          </p:nvPr>
        </p:nvSpPr>
        <p:spPr>
          <a:xfrm>
            <a:off x="265042" y="207859"/>
            <a:ext cx="8879100" cy="875100"/>
          </a:xfrm>
          <a:prstGeom prst="rect">
            <a:avLst/>
          </a:prstGeom>
          <a:noFill/>
          <a:ln>
            <a:noFill/>
          </a:ln>
        </p:spPr>
        <p:txBody>
          <a:bodyPr spcFirstLastPara="1" wrap="square" lIns="182875" tIns="45700" rIns="182875" bIns="91425" anchor="ctr" anchorCtr="0">
            <a:noAutofit/>
          </a:bodyPr>
          <a:lstStyle/>
          <a:p>
            <a:pPr marL="0" marR="0" lvl="0" indent="0" algn="l" rtl="0">
              <a:lnSpc>
                <a:spcPct val="90000"/>
              </a:lnSpc>
              <a:spcBef>
                <a:spcPts val="0"/>
              </a:spcBef>
              <a:spcAft>
                <a:spcPts val="0"/>
              </a:spcAft>
              <a:buClr>
                <a:srgbClr val="1D3661"/>
              </a:buClr>
              <a:buSzPts val="2800"/>
              <a:buFont typeface="Arial Narrow"/>
              <a:buNone/>
            </a:pPr>
            <a:r>
              <a:rPr lang="en-US" sz="3600" dirty="0">
                <a:solidFill>
                  <a:srgbClr val="1D3661"/>
                </a:solidFill>
                <a:latin typeface="Arial Narrow" panose="020B0606020202030204" pitchFamily="34" charset="0"/>
                <a:cs typeface="Arial" panose="020B0604020202020204" pitchFamily="34" charset="0"/>
              </a:rPr>
              <a:t>Section 3: Policy Components</a:t>
            </a:r>
            <a:endParaRPr sz="3600" b="1" i="0" u="none" strike="noStrike" cap="none" dirty="0">
              <a:solidFill>
                <a:srgbClr val="1D3661"/>
              </a:solidFill>
              <a:latin typeface="Arial Narrow" panose="020B0606020202030204" pitchFamily="34" charset="0"/>
              <a:cs typeface="Arial" panose="020B0604020202020204" pitchFamily="34" charset="0"/>
              <a:sym typeface="Arial Narrow"/>
            </a:endParaRPr>
          </a:p>
        </p:txBody>
      </p:sp>
      <p:sp>
        <p:nvSpPr>
          <p:cNvPr id="98" name="Shape 98"/>
          <p:cNvSpPr txBox="1">
            <a:spLocks noGrp="1"/>
          </p:cNvSpPr>
          <p:nvPr>
            <p:ph type="body" idx="2"/>
          </p:nvPr>
        </p:nvSpPr>
        <p:spPr>
          <a:xfrm>
            <a:off x="0" y="6399332"/>
            <a:ext cx="4289425" cy="246221"/>
          </a:xfrm>
          <a:prstGeom prst="rect">
            <a:avLst/>
          </a:prstGeom>
          <a:noFill/>
          <a:ln>
            <a:noFill/>
          </a:ln>
        </p:spPr>
        <p:txBody>
          <a:bodyPr spcFirstLastPara="1" wrap="square" lIns="182875" tIns="45700" rIns="182875" bIns="45700" anchor="t" anchorCtr="0">
            <a:noAutofit/>
          </a:bodyPr>
          <a:lstStyle/>
          <a:p>
            <a:pPr marL="0" marR="0" lvl="0" indent="0" algn="l" rtl="0">
              <a:spcBef>
                <a:spcPts val="0"/>
              </a:spcBef>
              <a:spcAft>
                <a:spcPts val="0"/>
              </a:spcAft>
              <a:buClr>
                <a:schemeClr val="dk1"/>
              </a:buClr>
              <a:buSzPts val="1000"/>
              <a:buFont typeface="Arial"/>
              <a:buNone/>
            </a:pPr>
            <a:r>
              <a:rPr lang="en-US" sz="1000" b="0" i="0" u="none" strike="noStrike" cap="none" dirty="0">
                <a:solidFill>
                  <a:schemeClr val="dk1"/>
                </a:solidFill>
                <a:latin typeface="Arial"/>
                <a:ea typeface="Arial"/>
                <a:cs typeface="Arial"/>
                <a:sym typeface="Arial"/>
              </a:rPr>
              <a:t> </a:t>
            </a:r>
            <a:endParaRPr sz="1000" b="0" i="0" u="none" strike="noStrike" cap="none" dirty="0">
              <a:solidFill>
                <a:schemeClr val="dk1"/>
              </a:solidFill>
              <a:latin typeface="Arial"/>
              <a:ea typeface="Arial"/>
              <a:cs typeface="Arial"/>
              <a:sym typeface="Arial"/>
            </a:endParaRPr>
          </a:p>
        </p:txBody>
      </p:sp>
      <p:sp>
        <p:nvSpPr>
          <p:cNvPr id="5" name="TextBox 4">
            <a:extLst>
              <a:ext uri="{FF2B5EF4-FFF2-40B4-BE49-F238E27FC236}">
                <a16:creationId xmlns:a16="http://schemas.microsoft.com/office/drawing/2014/main" id="{0688D9DF-0F74-4013-9609-982117ACDAE4}"/>
              </a:ext>
            </a:extLst>
          </p:cNvPr>
          <p:cNvSpPr txBox="1"/>
          <p:nvPr/>
        </p:nvSpPr>
        <p:spPr>
          <a:xfrm>
            <a:off x="0" y="6399332"/>
            <a:ext cx="4554467" cy="230832"/>
          </a:xfrm>
          <a:prstGeom prst="rect">
            <a:avLst/>
          </a:prstGeom>
          <a:noFill/>
        </p:spPr>
        <p:txBody>
          <a:bodyPr wrap="square" rtlCol="0">
            <a:spAutoFit/>
          </a:bodyPr>
          <a:lstStyle/>
          <a:p>
            <a:r>
              <a:rPr lang="en-US" sz="900" dirty="0">
                <a:hlinkClick r:id="rId3" tooltip="http://laberintosdecreta.blogspot.com/"/>
              </a:rPr>
              <a:t>This Photo</a:t>
            </a:r>
            <a:r>
              <a:rPr lang="en-US" sz="900" dirty="0"/>
              <a:t> by Unknown Author is licensed under </a:t>
            </a:r>
            <a:r>
              <a:rPr lang="en-US" sz="900" dirty="0">
                <a:hlinkClick r:id="rId4" tooltip="https://creativecommons.org/licenses/by-nc-nd/3.0/"/>
              </a:rPr>
              <a:t>CC BY-NC-ND</a:t>
            </a:r>
            <a:endParaRPr lang="en-US" sz="900" dirty="0"/>
          </a:p>
        </p:txBody>
      </p:sp>
      <p:pic>
        <p:nvPicPr>
          <p:cNvPr id="3" name="Picture 2">
            <a:extLst>
              <a:ext uri="{FF2B5EF4-FFF2-40B4-BE49-F238E27FC236}">
                <a16:creationId xmlns:a16="http://schemas.microsoft.com/office/drawing/2014/main" id="{8FCC249E-D412-45A0-BFB2-8C859CA0CA19}"/>
              </a:ext>
            </a:extLst>
          </p:cNvPr>
          <p:cNvPicPr>
            <a:picLocks noChangeAspect="1"/>
          </p:cNvPicPr>
          <p:nvPr/>
        </p:nvPicPr>
        <p:blipFill>
          <a:blip r:embed="rId5"/>
          <a:stretch>
            <a:fillRect/>
          </a:stretch>
        </p:blipFill>
        <p:spPr>
          <a:xfrm>
            <a:off x="0" y="1333719"/>
            <a:ext cx="9144000" cy="5524281"/>
          </a:xfrm>
          <a:prstGeom prst="rect">
            <a:avLst/>
          </a:prstGeom>
        </p:spPr>
      </p:pic>
    </p:spTree>
    <p:extLst>
      <p:ext uri="{BB962C8B-B14F-4D97-AF65-F5344CB8AC3E}">
        <p14:creationId xmlns:p14="http://schemas.microsoft.com/office/powerpoint/2010/main" val="41364656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Shape 96"/>
          <p:cNvSpPr txBox="1">
            <a:spLocks noGrp="1"/>
          </p:cNvSpPr>
          <p:nvPr>
            <p:ph type="title"/>
          </p:nvPr>
        </p:nvSpPr>
        <p:spPr>
          <a:xfrm>
            <a:off x="265042" y="207859"/>
            <a:ext cx="8879100" cy="875100"/>
          </a:xfrm>
          <a:prstGeom prst="rect">
            <a:avLst/>
          </a:prstGeom>
          <a:noFill/>
          <a:ln>
            <a:noFill/>
          </a:ln>
        </p:spPr>
        <p:txBody>
          <a:bodyPr spcFirstLastPara="1" wrap="square" lIns="182875" tIns="45700" rIns="182875" bIns="91425" anchor="ctr" anchorCtr="0">
            <a:noAutofit/>
          </a:bodyPr>
          <a:lstStyle/>
          <a:p>
            <a:pPr marL="0" marR="0" lvl="0" indent="0" algn="l" rtl="0">
              <a:lnSpc>
                <a:spcPct val="90000"/>
              </a:lnSpc>
              <a:spcBef>
                <a:spcPts val="0"/>
              </a:spcBef>
              <a:spcAft>
                <a:spcPts val="0"/>
              </a:spcAft>
              <a:buClr>
                <a:srgbClr val="1D3661"/>
              </a:buClr>
              <a:buSzPts val="2800"/>
              <a:buFont typeface="Arial Narrow"/>
              <a:buNone/>
            </a:pPr>
            <a:r>
              <a:rPr lang="en-US" sz="3600" dirty="0">
                <a:solidFill>
                  <a:srgbClr val="1D3661"/>
                </a:solidFill>
                <a:latin typeface="Arial Narrow" panose="020B0606020202030204" pitchFamily="34" charset="0"/>
                <a:cs typeface="Arial" panose="020B0604020202020204" pitchFamily="34" charset="0"/>
              </a:rPr>
              <a:t>Section 4: Preliminary Impact Calculation</a:t>
            </a:r>
            <a:endParaRPr sz="3600" b="1" i="0" u="none" strike="noStrike" cap="none" dirty="0">
              <a:solidFill>
                <a:srgbClr val="1D3661"/>
              </a:solidFill>
              <a:latin typeface="Arial Narrow" panose="020B0606020202030204" pitchFamily="34" charset="0"/>
              <a:cs typeface="Arial" panose="020B0604020202020204" pitchFamily="34" charset="0"/>
              <a:sym typeface="Arial Narrow"/>
            </a:endParaRPr>
          </a:p>
        </p:txBody>
      </p:sp>
      <p:sp>
        <p:nvSpPr>
          <p:cNvPr id="98" name="Shape 98"/>
          <p:cNvSpPr txBox="1">
            <a:spLocks noGrp="1"/>
          </p:cNvSpPr>
          <p:nvPr>
            <p:ph type="body" idx="2"/>
          </p:nvPr>
        </p:nvSpPr>
        <p:spPr>
          <a:xfrm>
            <a:off x="0" y="6399332"/>
            <a:ext cx="4289425" cy="246221"/>
          </a:xfrm>
          <a:prstGeom prst="rect">
            <a:avLst/>
          </a:prstGeom>
          <a:noFill/>
          <a:ln>
            <a:noFill/>
          </a:ln>
        </p:spPr>
        <p:txBody>
          <a:bodyPr spcFirstLastPara="1" wrap="square" lIns="182875" tIns="45700" rIns="182875" bIns="45700" anchor="t" anchorCtr="0">
            <a:noAutofit/>
          </a:bodyPr>
          <a:lstStyle/>
          <a:p>
            <a:pPr marL="0" marR="0" lvl="0" indent="0" algn="l" rtl="0">
              <a:spcBef>
                <a:spcPts val="0"/>
              </a:spcBef>
              <a:spcAft>
                <a:spcPts val="0"/>
              </a:spcAft>
              <a:buClr>
                <a:schemeClr val="dk1"/>
              </a:buClr>
              <a:buSzPts val="1000"/>
              <a:buFont typeface="Arial"/>
              <a:buNone/>
            </a:pPr>
            <a:r>
              <a:rPr lang="en-US" sz="1000" b="0" i="0" u="none" strike="noStrike" cap="none" dirty="0">
                <a:solidFill>
                  <a:schemeClr val="dk1"/>
                </a:solidFill>
                <a:latin typeface="Arial"/>
                <a:ea typeface="Arial"/>
                <a:cs typeface="Arial"/>
                <a:sym typeface="Arial"/>
              </a:rPr>
              <a:t> </a:t>
            </a:r>
            <a:endParaRPr sz="1000" b="0" i="0" u="none" strike="noStrike" cap="none" dirty="0">
              <a:solidFill>
                <a:schemeClr val="dk1"/>
              </a:solidFill>
              <a:latin typeface="Arial"/>
              <a:ea typeface="Arial"/>
              <a:cs typeface="Arial"/>
              <a:sym typeface="Arial"/>
            </a:endParaRPr>
          </a:p>
        </p:txBody>
      </p:sp>
      <p:sp>
        <p:nvSpPr>
          <p:cNvPr id="5" name="TextBox 4">
            <a:extLst>
              <a:ext uri="{FF2B5EF4-FFF2-40B4-BE49-F238E27FC236}">
                <a16:creationId xmlns:a16="http://schemas.microsoft.com/office/drawing/2014/main" id="{0688D9DF-0F74-4013-9609-982117ACDAE4}"/>
              </a:ext>
            </a:extLst>
          </p:cNvPr>
          <p:cNvSpPr txBox="1"/>
          <p:nvPr/>
        </p:nvSpPr>
        <p:spPr>
          <a:xfrm>
            <a:off x="0" y="6399332"/>
            <a:ext cx="4554467" cy="230832"/>
          </a:xfrm>
          <a:prstGeom prst="rect">
            <a:avLst/>
          </a:prstGeom>
          <a:noFill/>
        </p:spPr>
        <p:txBody>
          <a:bodyPr wrap="square" rtlCol="0">
            <a:spAutoFit/>
          </a:bodyPr>
          <a:lstStyle/>
          <a:p>
            <a:r>
              <a:rPr lang="en-US" sz="900" dirty="0">
                <a:hlinkClick r:id="rId3" tooltip="http://laberintosdecreta.blogspot.com/"/>
              </a:rPr>
              <a:t>This Photo</a:t>
            </a:r>
            <a:r>
              <a:rPr lang="en-US" sz="900" dirty="0"/>
              <a:t> by Unknown Author is licensed under </a:t>
            </a:r>
            <a:r>
              <a:rPr lang="en-US" sz="900" dirty="0">
                <a:hlinkClick r:id="rId4" tooltip="https://creativecommons.org/licenses/by-nc-nd/3.0/"/>
              </a:rPr>
              <a:t>CC BY-NC-ND</a:t>
            </a:r>
            <a:endParaRPr lang="en-US" sz="900" dirty="0"/>
          </a:p>
        </p:txBody>
      </p:sp>
      <p:pic>
        <p:nvPicPr>
          <p:cNvPr id="2" name="Picture 1">
            <a:extLst>
              <a:ext uri="{FF2B5EF4-FFF2-40B4-BE49-F238E27FC236}">
                <a16:creationId xmlns:a16="http://schemas.microsoft.com/office/drawing/2014/main" id="{D21E2DC2-9DC4-4953-9B32-11EF305252BB}"/>
              </a:ext>
            </a:extLst>
          </p:cNvPr>
          <p:cNvPicPr>
            <a:picLocks noChangeAspect="1"/>
          </p:cNvPicPr>
          <p:nvPr/>
        </p:nvPicPr>
        <p:blipFill>
          <a:blip r:embed="rId5"/>
          <a:stretch>
            <a:fillRect/>
          </a:stretch>
        </p:blipFill>
        <p:spPr>
          <a:xfrm>
            <a:off x="142" y="1878198"/>
            <a:ext cx="9144000" cy="2141885"/>
          </a:xfrm>
          <a:prstGeom prst="rect">
            <a:avLst/>
          </a:prstGeom>
        </p:spPr>
      </p:pic>
      <p:sp>
        <p:nvSpPr>
          <p:cNvPr id="4" name="Double Wave 3">
            <a:extLst>
              <a:ext uri="{FF2B5EF4-FFF2-40B4-BE49-F238E27FC236}">
                <a16:creationId xmlns:a16="http://schemas.microsoft.com/office/drawing/2014/main" id="{A6023B29-5B28-4ACB-BD01-EB709EDB6B8B}"/>
              </a:ext>
            </a:extLst>
          </p:cNvPr>
          <p:cNvSpPr/>
          <p:nvPr/>
        </p:nvSpPr>
        <p:spPr>
          <a:xfrm>
            <a:off x="2932159" y="4408226"/>
            <a:ext cx="3544866" cy="1277655"/>
          </a:xfrm>
          <a:prstGeom prst="double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Use Impact Calculator Tool</a:t>
            </a:r>
            <a:endParaRPr lang="en-US" sz="2400">
              <a:cs typeface="Arial"/>
            </a:endParaRPr>
          </a:p>
        </p:txBody>
      </p:sp>
    </p:spTree>
    <p:extLst>
      <p:ext uri="{BB962C8B-B14F-4D97-AF65-F5344CB8AC3E}">
        <p14:creationId xmlns:p14="http://schemas.microsoft.com/office/powerpoint/2010/main" val="40072057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C0D90-EB4E-4C7D-A2BD-5A91FFDF7E14}"/>
              </a:ext>
            </a:extLst>
          </p:cNvPr>
          <p:cNvSpPr>
            <a:spLocks noGrp="1"/>
          </p:cNvSpPr>
          <p:nvPr>
            <p:ph type="title"/>
          </p:nvPr>
        </p:nvSpPr>
        <p:spPr/>
        <p:txBody>
          <a:bodyPr/>
          <a:lstStyle/>
          <a:p>
            <a:r>
              <a:rPr lang="en-US" dirty="0"/>
              <a:t>Section 5: Identify Stakeholders</a:t>
            </a:r>
          </a:p>
        </p:txBody>
      </p:sp>
      <p:sp>
        <p:nvSpPr>
          <p:cNvPr id="4" name="Text Placeholder 3">
            <a:extLst>
              <a:ext uri="{FF2B5EF4-FFF2-40B4-BE49-F238E27FC236}">
                <a16:creationId xmlns:a16="http://schemas.microsoft.com/office/drawing/2014/main" id="{14B8F837-91BE-4518-BF2A-7528432C696B}"/>
              </a:ext>
            </a:extLst>
          </p:cNvPr>
          <p:cNvSpPr>
            <a:spLocks noGrp="1"/>
          </p:cNvSpPr>
          <p:nvPr>
            <p:ph type="body" idx="2"/>
          </p:nvPr>
        </p:nvSpPr>
        <p:spPr/>
        <p:txBody>
          <a:bodyPr/>
          <a:lstStyle/>
          <a:p>
            <a:endParaRPr lang="en-US"/>
          </a:p>
        </p:txBody>
      </p:sp>
      <p:pic>
        <p:nvPicPr>
          <p:cNvPr id="7" name="Picture 7" descr="A screenshot of a cell phone&#10;&#10;Description generated with very high confidence">
            <a:extLst>
              <a:ext uri="{FF2B5EF4-FFF2-40B4-BE49-F238E27FC236}">
                <a16:creationId xmlns:a16="http://schemas.microsoft.com/office/drawing/2014/main" id="{9A346684-0FBA-4179-9128-EA7A18056E26}"/>
              </a:ext>
            </a:extLst>
          </p:cNvPr>
          <p:cNvPicPr>
            <a:picLocks noChangeAspect="1"/>
          </p:cNvPicPr>
          <p:nvPr/>
        </p:nvPicPr>
        <p:blipFill>
          <a:blip r:embed="rId2"/>
          <a:stretch>
            <a:fillRect/>
          </a:stretch>
        </p:blipFill>
        <p:spPr>
          <a:xfrm>
            <a:off x="263770" y="963845"/>
            <a:ext cx="7816361" cy="4640165"/>
          </a:xfrm>
          <a:prstGeom prst="rect">
            <a:avLst/>
          </a:prstGeom>
        </p:spPr>
      </p:pic>
    </p:spTree>
    <p:extLst>
      <p:ext uri="{BB962C8B-B14F-4D97-AF65-F5344CB8AC3E}">
        <p14:creationId xmlns:p14="http://schemas.microsoft.com/office/powerpoint/2010/main" val="33847915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2209F7-A6F9-4E28-BB45-CFCE4E5370A0}"/>
              </a:ext>
            </a:extLst>
          </p:cNvPr>
          <p:cNvSpPr>
            <a:spLocks noGrp="1"/>
          </p:cNvSpPr>
          <p:nvPr>
            <p:ph type="body" idx="1"/>
          </p:nvPr>
        </p:nvSpPr>
        <p:spPr>
          <a:xfrm>
            <a:off x="4079106" y="2585402"/>
            <a:ext cx="5064894" cy="830263"/>
          </a:xfrm>
        </p:spPr>
        <p:txBody>
          <a:bodyPr/>
          <a:lstStyle/>
          <a:p>
            <a:r>
              <a:rPr lang="en-US"/>
              <a:t>Setting a Goal</a:t>
            </a:r>
          </a:p>
        </p:txBody>
      </p:sp>
    </p:spTree>
    <p:extLst>
      <p:ext uri="{BB962C8B-B14F-4D97-AF65-F5344CB8AC3E}">
        <p14:creationId xmlns:p14="http://schemas.microsoft.com/office/powerpoint/2010/main" val="6572379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Shape 96"/>
          <p:cNvSpPr txBox="1">
            <a:spLocks noGrp="1"/>
          </p:cNvSpPr>
          <p:nvPr>
            <p:ph type="title"/>
          </p:nvPr>
        </p:nvSpPr>
        <p:spPr>
          <a:xfrm>
            <a:off x="265042" y="207859"/>
            <a:ext cx="8879100" cy="875100"/>
          </a:xfrm>
          <a:prstGeom prst="rect">
            <a:avLst/>
          </a:prstGeom>
          <a:noFill/>
          <a:ln>
            <a:noFill/>
          </a:ln>
        </p:spPr>
        <p:txBody>
          <a:bodyPr spcFirstLastPara="1" wrap="square" lIns="182875" tIns="45700" rIns="182875" bIns="91425" anchor="ctr" anchorCtr="0">
            <a:noAutofit/>
          </a:bodyPr>
          <a:lstStyle/>
          <a:p>
            <a:pPr marL="0" marR="0" lvl="0" indent="0" algn="l" rtl="0">
              <a:lnSpc>
                <a:spcPct val="90000"/>
              </a:lnSpc>
              <a:spcBef>
                <a:spcPts val="0"/>
              </a:spcBef>
              <a:spcAft>
                <a:spcPts val="0"/>
              </a:spcAft>
              <a:buClr>
                <a:srgbClr val="1D3661"/>
              </a:buClr>
              <a:buSzPts val="2800"/>
              <a:buFont typeface="Arial Narrow"/>
              <a:buNone/>
            </a:pPr>
            <a:r>
              <a:rPr lang="en-US" sz="3600" dirty="0">
                <a:solidFill>
                  <a:srgbClr val="1D3661"/>
                </a:solidFill>
                <a:latin typeface="Arial Narrow" panose="020B0606020202030204" pitchFamily="34" charset="0"/>
                <a:cs typeface="Arial" panose="020B0604020202020204" pitchFamily="34" charset="0"/>
              </a:rPr>
              <a:t>Section 1: The Goal</a:t>
            </a:r>
            <a:endParaRPr sz="3600" b="1" i="0" u="none" strike="noStrike" cap="none" dirty="0">
              <a:solidFill>
                <a:srgbClr val="1D3661"/>
              </a:solidFill>
              <a:latin typeface="Arial Narrow" panose="020B0606020202030204" pitchFamily="34" charset="0"/>
              <a:cs typeface="Arial" panose="020B0604020202020204" pitchFamily="34" charset="0"/>
              <a:sym typeface="Arial Narrow"/>
            </a:endParaRPr>
          </a:p>
        </p:txBody>
      </p:sp>
      <p:sp>
        <p:nvSpPr>
          <p:cNvPr id="98" name="Shape 98"/>
          <p:cNvSpPr txBox="1">
            <a:spLocks noGrp="1"/>
          </p:cNvSpPr>
          <p:nvPr>
            <p:ph type="body" idx="2"/>
          </p:nvPr>
        </p:nvSpPr>
        <p:spPr>
          <a:xfrm>
            <a:off x="0" y="6399332"/>
            <a:ext cx="4289425" cy="246221"/>
          </a:xfrm>
          <a:prstGeom prst="rect">
            <a:avLst/>
          </a:prstGeom>
          <a:noFill/>
          <a:ln>
            <a:noFill/>
          </a:ln>
        </p:spPr>
        <p:txBody>
          <a:bodyPr spcFirstLastPara="1" wrap="square" lIns="182875" tIns="45700" rIns="182875" bIns="45700" anchor="t" anchorCtr="0">
            <a:noAutofit/>
          </a:bodyPr>
          <a:lstStyle/>
          <a:p>
            <a:pPr marL="0" marR="0" lvl="0" indent="0" algn="l" rtl="0">
              <a:spcBef>
                <a:spcPts val="0"/>
              </a:spcBef>
              <a:spcAft>
                <a:spcPts val="0"/>
              </a:spcAft>
              <a:buClr>
                <a:schemeClr val="dk1"/>
              </a:buClr>
              <a:buSzPts val="1000"/>
              <a:buFont typeface="Arial"/>
              <a:buNone/>
            </a:pPr>
            <a:r>
              <a:rPr lang="en-US" sz="1000" b="0" i="0" u="none" strike="noStrike" cap="none" dirty="0">
                <a:solidFill>
                  <a:schemeClr val="dk1"/>
                </a:solidFill>
                <a:latin typeface="Arial"/>
                <a:ea typeface="Arial"/>
                <a:cs typeface="Arial"/>
                <a:sym typeface="Arial"/>
              </a:rPr>
              <a:t> </a:t>
            </a:r>
            <a:endParaRPr sz="1000" b="0" i="0" u="none" strike="noStrike" cap="none" dirty="0">
              <a:solidFill>
                <a:schemeClr val="dk1"/>
              </a:solidFill>
              <a:latin typeface="Arial"/>
              <a:ea typeface="Arial"/>
              <a:cs typeface="Arial"/>
              <a:sym typeface="Arial"/>
            </a:endParaRPr>
          </a:p>
        </p:txBody>
      </p:sp>
      <p:sp>
        <p:nvSpPr>
          <p:cNvPr id="2" name="Rectangle 1">
            <a:extLst>
              <a:ext uri="{FF2B5EF4-FFF2-40B4-BE49-F238E27FC236}">
                <a16:creationId xmlns:a16="http://schemas.microsoft.com/office/drawing/2014/main" id="{B5E5F38D-BF43-4FDA-AAE2-53942DEF2331}"/>
              </a:ext>
            </a:extLst>
          </p:cNvPr>
          <p:cNvSpPr/>
          <p:nvPr/>
        </p:nvSpPr>
        <p:spPr>
          <a:xfrm>
            <a:off x="132378" y="2242118"/>
            <a:ext cx="5389887" cy="2613664"/>
          </a:xfrm>
          <a:prstGeom prst="rect">
            <a:avLst/>
          </a:prstGeom>
        </p:spPr>
        <p:txBody>
          <a:bodyPr wrap="square">
            <a:spAutoFit/>
          </a:bodyPr>
          <a:lstStyle/>
          <a:p>
            <a:pPr>
              <a:lnSpc>
                <a:spcPct val="115000"/>
              </a:lnSpc>
            </a:pPr>
            <a:r>
              <a:rPr lang="en-US" sz="1800" dirty="0">
                <a:latin typeface="Arial" panose="020B0604020202020204" pitchFamily="34" charset="0"/>
                <a:ea typeface="Arial" panose="020B0604020202020204" pitchFamily="34" charset="0"/>
              </a:rPr>
              <a:t>[</a:t>
            </a:r>
            <a:r>
              <a:rPr lang="en-US" sz="1800" dirty="0">
                <a:solidFill>
                  <a:srgbClr val="0000FF"/>
                </a:solidFill>
                <a:latin typeface="Arial" panose="020B0604020202020204" pitchFamily="34" charset="0"/>
                <a:ea typeface="Arial" panose="020B0604020202020204" pitchFamily="34" charset="0"/>
              </a:rPr>
              <a:t>City</a:t>
            </a:r>
            <a:r>
              <a:rPr lang="en-US" sz="1800" dirty="0">
                <a:latin typeface="Arial" panose="020B0604020202020204" pitchFamily="34" charset="0"/>
                <a:ea typeface="Arial" panose="020B0604020202020204" pitchFamily="34" charset="0"/>
              </a:rPr>
              <a:t>] will implement efficiency standards for residential rentals by [</a:t>
            </a:r>
            <a:r>
              <a:rPr lang="en-US" sz="1800" dirty="0">
                <a:solidFill>
                  <a:srgbClr val="0000FF"/>
                </a:solidFill>
                <a:latin typeface="Arial" panose="020B0604020202020204" pitchFamily="34" charset="0"/>
                <a:ea typeface="Arial" panose="020B0604020202020204" pitchFamily="34" charset="0"/>
              </a:rPr>
              <a:t>timeline</a:t>
            </a:r>
            <a:r>
              <a:rPr lang="en-US" sz="1800" dirty="0">
                <a:latin typeface="Arial" panose="020B0604020202020204" pitchFamily="34" charset="0"/>
                <a:ea typeface="Arial" panose="020B0604020202020204" pitchFamily="34" charset="0"/>
              </a:rPr>
              <a:t>] with compliance required by [</a:t>
            </a:r>
            <a:r>
              <a:rPr lang="en-US" sz="1800" dirty="0">
                <a:solidFill>
                  <a:srgbClr val="0000FF"/>
                </a:solidFill>
                <a:latin typeface="Arial" panose="020B0604020202020204" pitchFamily="34" charset="0"/>
                <a:ea typeface="Arial" panose="020B0604020202020204" pitchFamily="34" charset="0"/>
              </a:rPr>
              <a:t>timeline</a:t>
            </a:r>
            <a:r>
              <a:rPr lang="en-US" sz="1800" dirty="0">
                <a:latin typeface="Arial" panose="020B0604020202020204" pitchFamily="34" charset="0"/>
                <a:ea typeface="Arial" panose="020B0604020202020204" pitchFamily="34" charset="0"/>
              </a:rPr>
              <a:t>]. This policy will </a:t>
            </a:r>
            <a:r>
              <a:rPr lang="en-US" sz="1800" dirty="0">
                <a:solidFill>
                  <a:srgbClr val="6AA84F"/>
                </a:solidFill>
                <a:latin typeface="Arial" panose="020B0604020202020204" pitchFamily="34" charset="0"/>
                <a:ea typeface="Arial" panose="020B0604020202020204" pitchFamily="34" charset="0"/>
              </a:rPr>
              <a:t>[help us achieve our climate action goals / reduce the energy burden for renters / improve the city’s existing building stock / create local jobs / improve comfort for renters / increase value of rental properties / address efficiency in existing buildings]</a:t>
            </a:r>
            <a:r>
              <a:rPr lang="en-US" sz="1800" dirty="0">
                <a:solidFill>
                  <a:srgbClr val="38761D"/>
                </a:solidFill>
                <a:latin typeface="Arial" panose="020B0604020202020204" pitchFamily="34" charset="0"/>
                <a:ea typeface="Arial" panose="020B0604020202020204" pitchFamily="34" charset="0"/>
              </a:rPr>
              <a:t>.</a:t>
            </a:r>
            <a:endParaRPr lang="en-US" sz="1800" dirty="0">
              <a:latin typeface="Arial" panose="020B0604020202020204" pitchFamily="34" charset="0"/>
              <a:ea typeface="Arial" panose="020B0604020202020204" pitchFamily="34" charset="0"/>
            </a:endParaRPr>
          </a:p>
        </p:txBody>
      </p:sp>
      <p:pic>
        <p:nvPicPr>
          <p:cNvPr id="4" name="Picture 3">
            <a:extLst>
              <a:ext uri="{FF2B5EF4-FFF2-40B4-BE49-F238E27FC236}">
                <a16:creationId xmlns:a16="http://schemas.microsoft.com/office/drawing/2014/main" id="{533E90A6-3E4C-4CA1-98AE-CE5E67739B7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522266" y="2039835"/>
            <a:ext cx="3621876" cy="3018230"/>
          </a:xfrm>
          <a:prstGeom prst="rect">
            <a:avLst/>
          </a:prstGeom>
        </p:spPr>
      </p:pic>
      <p:sp>
        <p:nvSpPr>
          <p:cNvPr id="8" name="TextBox 7">
            <a:extLst>
              <a:ext uri="{FF2B5EF4-FFF2-40B4-BE49-F238E27FC236}">
                <a16:creationId xmlns:a16="http://schemas.microsoft.com/office/drawing/2014/main" id="{EC8BAC8E-1830-42E3-8EC7-18B1D64C0FD7}"/>
              </a:ext>
            </a:extLst>
          </p:cNvPr>
          <p:cNvSpPr txBox="1"/>
          <p:nvPr/>
        </p:nvSpPr>
        <p:spPr>
          <a:xfrm>
            <a:off x="0" y="6423947"/>
            <a:ext cx="4397375" cy="230832"/>
          </a:xfrm>
          <a:prstGeom prst="rect">
            <a:avLst/>
          </a:prstGeom>
          <a:noFill/>
        </p:spPr>
        <p:txBody>
          <a:bodyPr wrap="square" rtlCol="0">
            <a:spAutoFit/>
          </a:bodyPr>
          <a:lstStyle/>
          <a:p>
            <a:r>
              <a:rPr lang="en-US" sz="900" dirty="0">
                <a:hlinkClick r:id="rId4" tooltip="http://4teens11.blogspot.com/"/>
              </a:rPr>
              <a:t>This Photo</a:t>
            </a:r>
            <a:r>
              <a:rPr lang="en-US" sz="900" dirty="0"/>
              <a:t> by Unknown Author is licensed under </a:t>
            </a:r>
            <a:r>
              <a:rPr lang="en-US" sz="900" dirty="0">
                <a:hlinkClick r:id="rId5" tooltip="https://creativecommons.org/licenses/by-sa/3.0/"/>
              </a:rPr>
              <a:t>CC BY-SA</a:t>
            </a:r>
            <a:endParaRPr lang="en-US" sz="900" dirty="0"/>
          </a:p>
        </p:txBody>
      </p:sp>
    </p:spTree>
    <p:extLst>
      <p:ext uri="{BB962C8B-B14F-4D97-AF65-F5344CB8AC3E}">
        <p14:creationId xmlns:p14="http://schemas.microsoft.com/office/powerpoint/2010/main" val="17458772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Shape 96"/>
          <p:cNvSpPr txBox="1">
            <a:spLocks noGrp="1"/>
          </p:cNvSpPr>
          <p:nvPr>
            <p:ph type="title"/>
          </p:nvPr>
        </p:nvSpPr>
        <p:spPr>
          <a:xfrm>
            <a:off x="265042" y="207859"/>
            <a:ext cx="8879100" cy="875100"/>
          </a:xfrm>
          <a:prstGeom prst="rect">
            <a:avLst/>
          </a:prstGeom>
          <a:noFill/>
          <a:ln>
            <a:noFill/>
          </a:ln>
        </p:spPr>
        <p:txBody>
          <a:bodyPr spcFirstLastPara="1" wrap="square" lIns="182875" tIns="45700" rIns="182875" bIns="91425" anchor="ctr" anchorCtr="0">
            <a:noAutofit/>
          </a:bodyPr>
          <a:lstStyle/>
          <a:p>
            <a:pPr>
              <a:buClr>
                <a:srgbClr val="1D3661"/>
              </a:buClr>
            </a:pPr>
            <a:r>
              <a:rPr lang="en-US" sz="3600">
                <a:solidFill>
                  <a:srgbClr val="1D3661"/>
                </a:solidFill>
                <a:cs typeface="Arial"/>
              </a:rPr>
              <a:t>Setting a Goal: Metrics and Timeline</a:t>
            </a:r>
            <a:endParaRPr lang="en-US"/>
          </a:p>
        </p:txBody>
      </p:sp>
      <p:sp>
        <p:nvSpPr>
          <p:cNvPr id="98" name="Shape 98"/>
          <p:cNvSpPr txBox="1">
            <a:spLocks noGrp="1"/>
          </p:cNvSpPr>
          <p:nvPr>
            <p:ph type="body" idx="2"/>
          </p:nvPr>
        </p:nvSpPr>
        <p:spPr>
          <a:xfrm>
            <a:off x="0" y="6399332"/>
            <a:ext cx="4289425" cy="246221"/>
          </a:xfrm>
          <a:prstGeom prst="rect">
            <a:avLst/>
          </a:prstGeom>
          <a:noFill/>
          <a:ln>
            <a:noFill/>
          </a:ln>
        </p:spPr>
        <p:txBody>
          <a:bodyPr spcFirstLastPara="1" wrap="square" lIns="182875" tIns="45700" rIns="182875" bIns="45700" anchor="t" anchorCtr="0">
            <a:noAutofit/>
          </a:bodyPr>
          <a:lstStyle/>
          <a:p>
            <a:pPr marL="0" marR="0" lvl="0" indent="0" algn="l" rtl="0">
              <a:spcBef>
                <a:spcPts val="0"/>
              </a:spcBef>
              <a:spcAft>
                <a:spcPts val="0"/>
              </a:spcAft>
              <a:buClr>
                <a:schemeClr val="dk1"/>
              </a:buClr>
              <a:buSzPts val="1000"/>
              <a:buFont typeface="Arial"/>
              <a:buNone/>
            </a:pPr>
            <a:r>
              <a:rPr lang="en-US" sz="1000" b="0" i="0" u="none" strike="noStrike" cap="none" dirty="0">
                <a:solidFill>
                  <a:schemeClr val="dk1"/>
                </a:solidFill>
                <a:latin typeface="Arial"/>
                <a:ea typeface="Arial"/>
                <a:cs typeface="Arial"/>
                <a:sym typeface="Arial"/>
              </a:rPr>
              <a:t> </a:t>
            </a:r>
            <a:endParaRPr sz="1000" b="0" i="0" u="none" strike="noStrike" cap="none" dirty="0">
              <a:solidFill>
                <a:schemeClr val="dk1"/>
              </a:solidFill>
              <a:latin typeface="Arial"/>
              <a:ea typeface="Arial"/>
              <a:cs typeface="Arial"/>
              <a:sym typeface="Arial"/>
            </a:endParaRPr>
          </a:p>
        </p:txBody>
      </p:sp>
      <p:sp>
        <p:nvSpPr>
          <p:cNvPr id="2" name="Rectangle 1">
            <a:extLst>
              <a:ext uri="{FF2B5EF4-FFF2-40B4-BE49-F238E27FC236}">
                <a16:creationId xmlns:a16="http://schemas.microsoft.com/office/drawing/2014/main" id="{B5E5F38D-BF43-4FDA-AAE2-53942DEF2331}"/>
              </a:ext>
            </a:extLst>
          </p:cNvPr>
          <p:cNvSpPr/>
          <p:nvPr/>
        </p:nvSpPr>
        <p:spPr>
          <a:xfrm>
            <a:off x="71580" y="880246"/>
            <a:ext cx="9025599" cy="6048451"/>
          </a:xfrm>
          <a:prstGeom prst="rect">
            <a:avLst/>
          </a:prstGeom>
        </p:spPr>
        <p:txBody>
          <a:bodyPr wrap="square" anchor="t">
            <a:spAutoFit/>
          </a:bodyPr>
          <a:lstStyle/>
          <a:p>
            <a:pPr marL="285750" indent="-285750">
              <a:lnSpc>
                <a:spcPct val="115000"/>
              </a:lnSpc>
              <a:buChar char="•"/>
            </a:pPr>
            <a:r>
              <a:rPr lang="en-US" sz="1800" i="1">
                <a:ea typeface="Arial" panose="020B0604020202020204" pitchFamily="34" charset="0"/>
              </a:rPr>
              <a:t>Now that you have an overview of the policy blueprint and considerations for passing the policy, consider which of the metrics align with your city's larger environmental goals:</a:t>
            </a:r>
            <a:endParaRPr lang="en-US" sz="1800" i="1" dirty="0">
              <a:ea typeface="Arial" panose="020B0604020202020204" pitchFamily="34" charset="0"/>
            </a:endParaRPr>
          </a:p>
          <a:p>
            <a:pPr marL="285750" indent="-285750">
              <a:buChar char="•"/>
            </a:pPr>
            <a:r>
              <a:rPr lang="en" sz="1800" b="1"/>
              <a:t>The success of the policy will be measured against the following goals:</a:t>
            </a:r>
            <a:r>
              <a:rPr lang="en-US" sz="1800" b="1"/>
              <a:t> </a:t>
            </a:r>
          </a:p>
          <a:p>
            <a:pPr marL="342900" indent="-342900">
              <a:buAutoNum type="arabicPeriod"/>
            </a:pPr>
            <a:r>
              <a:rPr lang="en" sz="1800"/>
              <a:t>[X jobs created]</a:t>
            </a:r>
            <a:r>
              <a:rPr lang="en-US" sz="1800"/>
              <a:t> </a:t>
            </a:r>
            <a:endParaRPr lang="en" sz="1800"/>
          </a:p>
          <a:p>
            <a:pPr marL="342900" indent="-342900">
              <a:buAutoNum type="arabicPeriod"/>
            </a:pPr>
            <a:r>
              <a:rPr lang="en" sz="1800"/>
              <a:t>[X increase in average HES score/HERS score/EUI/etc.]</a:t>
            </a:r>
            <a:r>
              <a:rPr lang="en-US" sz="1800"/>
              <a:t> </a:t>
            </a:r>
            <a:endParaRPr lang="en" sz="1800"/>
          </a:p>
          <a:p>
            <a:pPr marL="342900" indent="-342900">
              <a:buAutoNum type="arabicPeriod"/>
            </a:pPr>
            <a:r>
              <a:rPr lang="en" sz="1800"/>
              <a:t>[X% compliance rate]</a:t>
            </a:r>
            <a:r>
              <a:rPr lang="en-US" sz="1800"/>
              <a:t> </a:t>
            </a:r>
            <a:endParaRPr lang="en" sz="1800"/>
          </a:p>
          <a:p>
            <a:pPr marL="342900" indent="-342900">
              <a:buAutoNum type="arabicPeriod"/>
            </a:pPr>
            <a:r>
              <a:rPr lang="en" sz="1800"/>
              <a:t>[X additional efficiency programs created within X years]</a:t>
            </a:r>
            <a:r>
              <a:rPr lang="en-US" sz="1800"/>
              <a:t> </a:t>
            </a:r>
            <a:endParaRPr lang="en" sz="1800"/>
          </a:p>
          <a:p>
            <a:pPr marL="342900" indent="-342900">
              <a:buAutoNum type="arabicPeriod"/>
            </a:pPr>
            <a:r>
              <a:rPr lang="en" sz="1800"/>
              <a:t>[X% constituent approval]</a:t>
            </a:r>
          </a:p>
          <a:p>
            <a:pPr marL="342900" indent="-342900">
              <a:buAutoNum type="arabicPeriod"/>
            </a:pPr>
            <a:r>
              <a:rPr lang="en" sz="1800"/>
              <a:t>[Annual Carbon Reduction (tons CO2)</a:t>
            </a:r>
          </a:p>
          <a:p>
            <a:pPr marL="342900" indent="-342900">
              <a:buAutoNum type="arabicPeriod"/>
            </a:pPr>
            <a:r>
              <a:rPr lang="en" sz="1800"/>
              <a:t>[Annual Energy Savings (kBtu)]</a:t>
            </a:r>
          </a:p>
          <a:p>
            <a:pPr marL="342900" indent="-342900">
              <a:buAutoNum type="arabicPeriod"/>
            </a:pPr>
            <a:r>
              <a:rPr lang="en" sz="1800"/>
              <a:t>[Annual Utility Bill Savings ($)]</a:t>
            </a:r>
          </a:p>
          <a:p>
            <a:pPr marL="342900" indent="-342900">
              <a:buAutoNum type="arabicPeriod"/>
            </a:pPr>
            <a:r>
              <a:rPr lang="en" sz="1800"/>
              <a:t>[Cost of City to Implement Until Compliance Timeline ($)]</a:t>
            </a:r>
            <a:endParaRPr lang="en"/>
          </a:p>
          <a:p>
            <a:pPr marL="285750" indent="-285750">
              <a:buChar char="•"/>
            </a:pPr>
            <a:r>
              <a:rPr lang="en" sz="1800" b="1"/>
              <a:t>This policy will be implemented on the following timeline:</a:t>
            </a:r>
            <a:r>
              <a:rPr lang="en-US" sz="1800" b="1"/>
              <a:t> </a:t>
            </a:r>
            <a:endParaRPr lang="en" sz="1800" b="1"/>
          </a:p>
          <a:p>
            <a:pPr marL="342900" lvl="5" indent="-342900">
              <a:buAutoNum type="arabicPeriod"/>
            </a:pPr>
            <a:r>
              <a:rPr lang="en" sz="1800"/>
              <a:t>Policy approval: [anticipated timeline]</a:t>
            </a:r>
            <a:r>
              <a:rPr lang="en-US" sz="1800"/>
              <a:t> </a:t>
            </a:r>
            <a:endParaRPr lang="en" sz="1800"/>
          </a:p>
          <a:p>
            <a:pPr marL="342900" lvl="5" indent="-342900">
              <a:buAutoNum type="arabicPeriod"/>
            </a:pPr>
            <a:r>
              <a:rPr lang="en" sz="1800"/>
              <a:t>Policy launch: [anticipated timeline]</a:t>
            </a:r>
            <a:r>
              <a:rPr lang="en-US" sz="1800"/>
              <a:t> </a:t>
            </a:r>
          </a:p>
          <a:p>
            <a:pPr marL="342900" lvl="5" indent="-342900">
              <a:buAutoNum type="arabicPeriod"/>
            </a:pPr>
            <a:r>
              <a:rPr lang="en" sz="1800"/>
              <a:t>Compliance required: [anticipated timeline]</a:t>
            </a:r>
            <a:r>
              <a:rPr lang="en-US" sz="1800"/>
              <a:t> </a:t>
            </a:r>
            <a:endParaRPr lang="en"/>
          </a:p>
          <a:p>
            <a:endParaRPr lang="en" sz="1800" dirty="0">
              <a:ea typeface="Arial" panose="020B0604020202020204" pitchFamily="34" charset="0"/>
            </a:endParaRPr>
          </a:p>
          <a:p>
            <a:endParaRPr lang="en-US" sz="1800" dirty="0">
              <a:ea typeface="Arial" panose="020B0604020202020204" pitchFamily="34" charset="0"/>
            </a:endParaRPr>
          </a:p>
          <a:p>
            <a:pPr marL="342900" indent="-342900">
              <a:buAutoNum type="arabicPeriod"/>
            </a:pPr>
            <a:endParaRPr lang="en-US" sz="1800" dirty="0">
              <a:ea typeface="Arial" panose="020B0604020202020204" pitchFamily="34" charset="0"/>
            </a:endParaRPr>
          </a:p>
          <a:p>
            <a:pPr>
              <a:lnSpc>
                <a:spcPct val="114999"/>
              </a:lnSpc>
            </a:pPr>
            <a:endParaRPr lang="en-US" sz="1800" dirty="0">
              <a:ea typeface="Arial" panose="020B0604020202020204" pitchFamily="34" charset="0"/>
            </a:endParaRPr>
          </a:p>
        </p:txBody>
      </p:sp>
      <p:sp>
        <p:nvSpPr>
          <p:cNvPr id="8" name="TextBox 7">
            <a:extLst>
              <a:ext uri="{FF2B5EF4-FFF2-40B4-BE49-F238E27FC236}">
                <a16:creationId xmlns:a16="http://schemas.microsoft.com/office/drawing/2014/main" id="{EC8BAC8E-1830-42E3-8EC7-18B1D64C0FD7}"/>
              </a:ext>
            </a:extLst>
          </p:cNvPr>
          <p:cNvSpPr txBox="1"/>
          <p:nvPr/>
        </p:nvSpPr>
        <p:spPr>
          <a:xfrm>
            <a:off x="0" y="6423947"/>
            <a:ext cx="4397375" cy="230832"/>
          </a:xfrm>
          <a:prstGeom prst="rect">
            <a:avLst/>
          </a:prstGeom>
          <a:noFill/>
        </p:spPr>
        <p:txBody>
          <a:bodyPr wrap="square" rtlCol="0">
            <a:spAutoFit/>
          </a:bodyPr>
          <a:lstStyle/>
          <a:p>
            <a:r>
              <a:rPr lang="en-US" sz="900" dirty="0">
                <a:hlinkClick r:id="rId3" tooltip="http://4teens11.blogspot.com/"/>
              </a:rPr>
              <a:t>This Photo</a:t>
            </a:r>
            <a:r>
              <a:rPr lang="en-US" sz="900" dirty="0"/>
              <a:t> by Unknown Author is licensed under </a:t>
            </a:r>
            <a:r>
              <a:rPr lang="en-US" sz="900" dirty="0">
                <a:hlinkClick r:id="rId4" tooltip="https://creativecommons.org/licenses/by-sa/3.0/"/>
              </a:rPr>
              <a:t>CC BY-SA</a:t>
            </a:r>
            <a:endParaRPr lang="en-US" sz="900" dirty="0"/>
          </a:p>
        </p:txBody>
      </p:sp>
    </p:spTree>
    <p:extLst>
      <p:ext uri="{BB962C8B-B14F-4D97-AF65-F5344CB8AC3E}">
        <p14:creationId xmlns:p14="http://schemas.microsoft.com/office/powerpoint/2010/main" val="17941783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Shape 96"/>
          <p:cNvSpPr txBox="1">
            <a:spLocks noGrp="1"/>
          </p:cNvSpPr>
          <p:nvPr>
            <p:ph type="title"/>
          </p:nvPr>
        </p:nvSpPr>
        <p:spPr>
          <a:xfrm>
            <a:off x="265042" y="207859"/>
            <a:ext cx="8879100" cy="875100"/>
          </a:xfrm>
          <a:prstGeom prst="rect">
            <a:avLst/>
          </a:prstGeom>
          <a:noFill/>
          <a:ln>
            <a:noFill/>
          </a:ln>
        </p:spPr>
        <p:txBody>
          <a:bodyPr spcFirstLastPara="1" wrap="square" lIns="182875" tIns="45700" rIns="182875" bIns="91425" anchor="ctr" anchorCtr="0">
            <a:noAutofit/>
          </a:bodyPr>
          <a:lstStyle/>
          <a:p>
            <a:pPr>
              <a:buClr>
                <a:srgbClr val="1D3661"/>
              </a:buClr>
            </a:pPr>
            <a:r>
              <a:rPr lang="en-US" sz="3600">
                <a:solidFill>
                  <a:srgbClr val="1D3661"/>
                </a:solidFill>
                <a:cs typeface="Arial"/>
              </a:rPr>
              <a:t>Setting a Goal: Metrics and Timeline</a:t>
            </a:r>
            <a:endParaRPr lang="en-US"/>
          </a:p>
        </p:txBody>
      </p:sp>
      <p:sp>
        <p:nvSpPr>
          <p:cNvPr id="98" name="Shape 98"/>
          <p:cNvSpPr txBox="1">
            <a:spLocks noGrp="1"/>
          </p:cNvSpPr>
          <p:nvPr>
            <p:ph type="body" idx="2"/>
          </p:nvPr>
        </p:nvSpPr>
        <p:spPr>
          <a:xfrm>
            <a:off x="0" y="6399332"/>
            <a:ext cx="4289425" cy="246221"/>
          </a:xfrm>
          <a:prstGeom prst="rect">
            <a:avLst/>
          </a:prstGeom>
          <a:noFill/>
          <a:ln>
            <a:noFill/>
          </a:ln>
        </p:spPr>
        <p:txBody>
          <a:bodyPr spcFirstLastPara="1" wrap="square" lIns="182875" tIns="45700" rIns="182875" bIns="45700" anchor="t" anchorCtr="0">
            <a:noAutofit/>
          </a:bodyPr>
          <a:lstStyle/>
          <a:p>
            <a:pPr marL="0" marR="0" lvl="0" indent="0" algn="l" rtl="0">
              <a:spcBef>
                <a:spcPts val="0"/>
              </a:spcBef>
              <a:spcAft>
                <a:spcPts val="0"/>
              </a:spcAft>
              <a:buClr>
                <a:schemeClr val="dk1"/>
              </a:buClr>
              <a:buSzPts val="1000"/>
              <a:buFont typeface="Arial"/>
              <a:buNone/>
            </a:pPr>
            <a:r>
              <a:rPr lang="en-US" sz="1000" b="0" i="0" u="none" strike="noStrike" cap="none" dirty="0">
                <a:solidFill>
                  <a:schemeClr val="dk1"/>
                </a:solidFill>
                <a:latin typeface="Arial"/>
                <a:ea typeface="Arial"/>
                <a:cs typeface="Arial"/>
                <a:sym typeface="Arial"/>
              </a:rPr>
              <a:t> </a:t>
            </a:r>
            <a:endParaRPr sz="1000" b="0" i="0" u="none" strike="noStrike" cap="none" dirty="0">
              <a:solidFill>
                <a:schemeClr val="dk1"/>
              </a:solidFill>
              <a:latin typeface="Arial"/>
              <a:ea typeface="Arial"/>
              <a:cs typeface="Arial"/>
              <a:sym typeface="Arial"/>
            </a:endParaRPr>
          </a:p>
        </p:txBody>
      </p:sp>
      <p:sp>
        <p:nvSpPr>
          <p:cNvPr id="2" name="Rectangle 1">
            <a:extLst>
              <a:ext uri="{FF2B5EF4-FFF2-40B4-BE49-F238E27FC236}">
                <a16:creationId xmlns:a16="http://schemas.microsoft.com/office/drawing/2014/main" id="{B5E5F38D-BF43-4FDA-AAE2-53942DEF2331}"/>
              </a:ext>
            </a:extLst>
          </p:cNvPr>
          <p:cNvSpPr/>
          <p:nvPr/>
        </p:nvSpPr>
        <p:spPr>
          <a:xfrm>
            <a:off x="71580" y="880246"/>
            <a:ext cx="9025599" cy="6366999"/>
          </a:xfrm>
          <a:prstGeom prst="rect">
            <a:avLst/>
          </a:prstGeom>
        </p:spPr>
        <p:txBody>
          <a:bodyPr wrap="square" anchor="t">
            <a:spAutoFit/>
          </a:bodyPr>
          <a:lstStyle/>
          <a:p>
            <a:pPr marL="285750" indent="-285750">
              <a:lnSpc>
                <a:spcPct val="114999"/>
              </a:lnSpc>
              <a:buChar char="•"/>
            </a:pPr>
            <a:r>
              <a:rPr lang="en-US" sz="1800" i="1" dirty="0">
                <a:ea typeface="Arial" panose="020B0604020202020204" pitchFamily="34" charset="0"/>
              </a:rPr>
              <a:t>Keep the following in mind as you review the overview of the blueprint and the policy implementation timeline. You will fill out these goals after reading through the rest of the materials:</a:t>
            </a:r>
          </a:p>
          <a:p>
            <a:pPr>
              <a:lnSpc>
                <a:spcPct val="114999"/>
              </a:lnSpc>
            </a:pPr>
            <a:endParaRPr lang="en-US" sz="1800" i="1" dirty="0"/>
          </a:p>
          <a:p>
            <a:pPr marL="285750" indent="-285750">
              <a:buChar char="•"/>
            </a:pPr>
            <a:r>
              <a:rPr lang="en" sz="1800" b="1" dirty="0"/>
              <a:t>The success of the policy will be measured against the following goals:</a:t>
            </a:r>
            <a:r>
              <a:rPr lang="en-US" sz="1800" b="1" dirty="0"/>
              <a:t> </a:t>
            </a:r>
          </a:p>
          <a:p>
            <a:pPr marL="342900" indent="-342900">
              <a:buAutoNum type="arabicPeriod"/>
            </a:pPr>
            <a:r>
              <a:rPr lang="en" sz="1800" dirty="0"/>
              <a:t>[X jobs created]</a:t>
            </a:r>
            <a:r>
              <a:rPr lang="en-US" sz="1800" dirty="0"/>
              <a:t> </a:t>
            </a:r>
            <a:endParaRPr lang="en" sz="1800" dirty="0"/>
          </a:p>
          <a:p>
            <a:pPr marL="342900" indent="-342900">
              <a:buAutoNum type="arabicPeriod"/>
            </a:pPr>
            <a:r>
              <a:rPr lang="en" sz="1800" dirty="0"/>
              <a:t>[X increase in average HES score/HERS score/EUI/etc.]</a:t>
            </a:r>
            <a:r>
              <a:rPr lang="en-US" sz="1800" dirty="0"/>
              <a:t> </a:t>
            </a:r>
            <a:endParaRPr lang="en" sz="1800" dirty="0"/>
          </a:p>
          <a:p>
            <a:pPr marL="342900" indent="-342900">
              <a:buAutoNum type="arabicPeriod"/>
            </a:pPr>
            <a:r>
              <a:rPr lang="en" sz="1800" dirty="0"/>
              <a:t>[X% compliance rate]</a:t>
            </a:r>
            <a:r>
              <a:rPr lang="en-US" sz="1800" dirty="0"/>
              <a:t> </a:t>
            </a:r>
            <a:endParaRPr lang="en" sz="1800" dirty="0"/>
          </a:p>
          <a:p>
            <a:pPr marL="342900" indent="-342900">
              <a:buAutoNum type="arabicPeriod"/>
            </a:pPr>
            <a:r>
              <a:rPr lang="en" sz="1800" dirty="0"/>
              <a:t>[X additional efficiency programs created within X years]</a:t>
            </a:r>
            <a:r>
              <a:rPr lang="en-US" sz="1800" dirty="0"/>
              <a:t> </a:t>
            </a:r>
            <a:endParaRPr lang="en" sz="1800" dirty="0"/>
          </a:p>
          <a:p>
            <a:pPr marL="342900" indent="-342900">
              <a:buAutoNum type="arabicPeriod"/>
            </a:pPr>
            <a:r>
              <a:rPr lang="en" sz="1800" dirty="0"/>
              <a:t>[X% constituent approval]</a:t>
            </a:r>
          </a:p>
          <a:p>
            <a:pPr marL="342900" indent="-342900">
              <a:buAutoNum type="arabicPeriod"/>
            </a:pPr>
            <a:r>
              <a:rPr lang="en" sz="1800" dirty="0"/>
              <a:t>[Annual Carbon Reduction (tons CO2)</a:t>
            </a:r>
          </a:p>
          <a:p>
            <a:pPr marL="342900" indent="-342900">
              <a:buAutoNum type="arabicPeriod"/>
            </a:pPr>
            <a:r>
              <a:rPr lang="en" sz="1800" dirty="0"/>
              <a:t>[Annual Energy Savings (kBtu)]</a:t>
            </a:r>
          </a:p>
          <a:p>
            <a:pPr marL="342900" indent="-342900">
              <a:buAutoNum type="arabicPeriod"/>
            </a:pPr>
            <a:r>
              <a:rPr lang="en" sz="1800" dirty="0"/>
              <a:t>[Annual Utility Bill Savings ($)]</a:t>
            </a:r>
          </a:p>
          <a:p>
            <a:pPr marL="342900" indent="-342900">
              <a:buAutoNum type="arabicPeriod"/>
            </a:pPr>
            <a:r>
              <a:rPr lang="en" sz="1800" dirty="0"/>
              <a:t>[Cost of City to Implement Until Compliance Timeline ($)]</a:t>
            </a:r>
            <a:endParaRPr lang="en" dirty="0"/>
          </a:p>
          <a:p>
            <a:pPr marL="285750" indent="-285750">
              <a:buChar char="•"/>
            </a:pPr>
            <a:r>
              <a:rPr lang="en" sz="1800" b="1" dirty="0"/>
              <a:t>This policy will be implemented on the following timeline:</a:t>
            </a:r>
            <a:r>
              <a:rPr lang="en-US" sz="1800" b="1" dirty="0"/>
              <a:t> </a:t>
            </a:r>
            <a:endParaRPr lang="en" sz="1800" b="1" dirty="0"/>
          </a:p>
          <a:p>
            <a:pPr marL="342900" lvl="5" indent="-342900">
              <a:buAutoNum type="arabicPeriod"/>
            </a:pPr>
            <a:r>
              <a:rPr lang="en" sz="1800" dirty="0"/>
              <a:t>Policy approval: [anticipated timeline]</a:t>
            </a:r>
            <a:r>
              <a:rPr lang="en-US" sz="1800" dirty="0"/>
              <a:t> </a:t>
            </a:r>
            <a:endParaRPr lang="en" sz="1800" dirty="0"/>
          </a:p>
          <a:p>
            <a:pPr marL="342900" lvl="5" indent="-342900">
              <a:buAutoNum type="arabicPeriod"/>
            </a:pPr>
            <a:r>
              <a:rPr lang="en" sz="1800" dirty="0"/>
              <a:t>Policy launch: [anticipated timeline]</a:t>
            </a:r>
            <a:r>
              <a:rPr lang="en-US" sz="1800" dirty="0"/>
              <a:t> </a:t>
            </a:r>
          </a:p>
          <a:p>
            <a:pPr marL="342900" lvl="5" indent="-342900">
              <a:buAutoNum type="arabicPeriod"/>
            </a:pPr>
            <a:r>
              <a:rPr lang="en" sz="1800" dirty="0"/>
              <a:t>Compliance required: [anticipated timeline]</a:t>
            </a:r>
            <a:r>
              <a:rPr lang="en-US" sz="1800" dirty="0"/>
              <a:t> </a:t>
            </a:r>
            <a:endParaRPr lang="en" dirty="0"/>
          </a:p>
          <a:p>
            <a:endParaRPr lang="en" sz="1800" dirty="0">
              <a:ea typeface="Arial" panose="020B0604020202020204" pitchFamily="34" charset="0"/>
            </a:endParaRPr>
          </a:p>
          <a:p>
            <a:endParaRPr lang="en-US" sz="1800" dirty="0">
              <a:ea typeface="Arial" panose="020B0604020202020204" pitchFamily="34" charset="0"/>
            </a:endParaRPr>
          </a:p>
          <a:p>
            <a:pPr marL="342900" indent="-342900">
              <a:buAutoNum type="arabicPeriod"/>
            </a:pPr>
            <a:endParaRPr lang="en-US" sz="1800" dirty="0">
              <a:ea typeface="Arial" panose="020B0604020202020204" pitchFamily="34" charset="0"/>
            </a:endParaRPr>
          </a:p>
          <a:p>
            <a:pPr>
              <a:lnSpc>
                <a:spcPct val="114999"/>
              </a:lnSpc>
            </a:pPr>
            <a:endParaRPr lang="en-US" sz="1800" dirty="0">
              <a:ea typeface="Arial" panose="020B0604020202020204" pitchFamily="34" charset="0"/>
            </a:endParaRPr>
          </a:p>
        </p:txBody>
      </p:sp>
    </p:spTree>
    <p:extLst>
      <p:ext uri="{BB962C8B-B14F-4D97-AF65-F5344CB8AC3E}">
        <p14:creationId xmlns:p14="http://schemas.microsoft.com/office/powerpoint/2010/main" val="4243579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5" name="Shape 125"/>
          <p:cNvSpPr txBox="1">
            <a:spLocks noGrp="1"/>
          </p:cNvSpPr>
          <p:nvPr>
            <p:ph type="body" idx="2"/>
          </p:nvPr>
        </p:nvSpPr>
        <p:spPr>
          <a:xfrm>
            <a:off x="0" y="6399332"/>
            <a:ext cx="4289425" cy="246221"/>
          </a:xfrm>
          <a:prstGeom prst="rect">
            <a:avLst/>
          </a:prstGeom>
          <a:noFill/>
          <a:ln>
            <a:noFill/>
          </a:ln>
        </p:spPr>
        <p:txBody>
          <a:bodyPr spcFirstLastPara="1" wrap="square" lIns="182875" tIns="45700" rIns="182875" bIns="45700" anchor="t" anchorCtr="0">
            <a:noAutofit/>
          </a:bodyPr>
          <a:lstStyle/>
          <a:p>
            <a:pPr marL="0" marR="0" lvl="0" indent="0" algn="l" rtl="0">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 </a:t>
            </a:r>
            <a:endParaRPr sz="1000" b="0" i="0" u="none" strike="noStrike" cap="none">
              <a:solidFill>
                <a:schemeClr val="dk1"/>
              </a:solidFill>
              <a:latin typeface="Arial"/>
              <a:ea typeface="Arial"/>
              <a:cs typeface="Arial"/>
              <a:sym typeface="Arial"/>
            </a:endParaRPr>
          </a:p>
        </p:txBody>
      </p:sp>
      <p:sp>
        <p:nvSpPr>
          <p:cNvPr id="3" name="Title 2"/>
          <p:cNvSpPr>
            <a:spLocks noGrp="1"/>
          </p:cNvSpPr>
          <p:nvPr>
            <p:ph type="title"/>
          </p:nvPr>
        </p:nvSpPr>
        <p:spPr>
          <a:xfrm>
            <a:off x="383059" y="207859"/>
            <a:ext cx="8760940" cy="875111"/>
          </a:xfrm>
        </p:spPr>
        <p:txBody>
          <a:bodyPr/>
          <a:lstStyle/>
          <a:p>
            <a:r>
              <a:rPr lang="en-US" dirty="0">
                <a:solidFill>
                  <a:srgbClr val="1D3661"/>
                </a:solidFill>
              </a:rPr>
              <a:t>Overview of Process for Efficiency Standards for Rentals</a:t>
            </a:r>
            <a:endParaRPr lang="en-US" dirty="0"/>
          </a:p>
        </p:txBody>
      </p:sp>
      <p:sp>
        <p:nvSpPr>
          <p:cNvPr id="7" name="Shape 315"/>
          <p:cNvSpPr/>
          <p:nvPr/>
        </p:nvSpPr>
        <p:spPr>
          <a:xfrm flipH="1">
            <a:off x="442750" y="1015692"/>
            <a:ext cx="3756414" cy="1177088"/>
          </a:xfrm>
          <a:prstGeom prst="rect">
            <a:avLst/>
          </a:prstGeom>
          <a:noFill/>
          <a:ln>
            <a:noFill/>
          </a:ln>
        </p:spPr>
        <p:txBody>
          <a:bodyPr spcFirstLastPara="1" wrap="square" lIns="91425" tIns="45700" rIns="91425" bIns="45700" anchor="t" anchorCtr="0">
            <a:noAutofit/>
          </a:bodyPr>
          <a:lstStyle/>
          <a:p>
            <a:pPr marL="342900" indent="-342900">
              <a:lnSpc>
                <a:spcPct val="90000"/>
              </a:lnSpc>
              <a:buChar char="•"/>
            </a:pPr>
            <a:r>
              <a:rPr lang="en-US" sz="2000" dirty="0"/>
              <a:t>Rental units have had a huge impact in the affordability and sustainability of U.S. cities. It has traditionally been difficult for policymakers to target energy efficiency and equity in rental units. Cities across the U.S. now have a way to make rentals more efficient, </a:t>
            </a:r>
            <a:r>
              <a:rPr lang="en-US" sz="2000"/>
              <a:t>saving energy and improving quality of life for residents through efficiency standards for rentals.</a:t>
            </a:r>
            <a:endParaRPr lang="en-US"/>
          </a:p>
          <a:p>
            <a:pPr marL="342900" marR="0" lvl="0" indent="-342900" algn="l">
              <a:lnSpc>
                <a:spcPct val="90000"/>
              </a:lnSpc>
              <a:spcBef>
                <a:spcPts val="0"/>
              </a:spcBef>
              <a:spcAft>
                <a:spcPts val="0"/>
              </a:spcAft>
              <a:buChar char="•"/>
            </a:pPr>
            <a:endParaRPr lang="en-US" sz="2000" dirty="0">
              <a:solidFill>
                <a:schemeClr val="dk1"/>
              </a:solidFill>
            </a:endParaRPr>
          </a:p>
          <a:p>
            <a:pPr marL="342900" marR="0" lvl="0" indent="-342900" algn="l" rtl="0">
              <a:lnSpc>
                <a:spcPct val="90000"/>
              </a:lnSpc>
              <a:spcBef>
                <a:spcPts val="0"/>
              </a:spcBef>
              <a:spcAft>
                <a:spcPts val="0"/>
              </a:spcAft>
              <a:buChar char="•"/>
            </a:pPr>
            <a:endParaRPr lang="en-US" sz="2000" dirty="0">
              <a:solidFill>
                <a:schemeClr val="dk1"/>
              </a:solidFill>
            </a:endParaRPr>
          </a:p>
          <a:p>
            <a:pPr marL="342900" lvl="0" indent="-342900" rtl="0">
              <a:lnSpc>
                <a:spcPct val="90000"/>
              </a:lnSpc>
              <a:spcBef>
                <a:spcPts val="0"/>
              </a:spcBef>
              <a:spcAft>
                <a:spcPts val="0"/>
              </a:spcAft>
              <a:buClr>
                <a:schemeClr val="dk1"/>
              </a:buClr>
              <a:buSzPts val="1100"/>
              <a:buFont typeface="Arial"/>
              <a:buChar char="•"/>
            </a:pPr>
            <a:endParaRPr lang="en-US" sz="2000" dirty="0">
              <a:solidFill>
                <a:schemeClr val="dk1"/>
              </a:solidFill>
            </a:endParaRPr>
          </a:p>
          <a:p>
            <a:pPr marR="0" lvl="0" algn="l" rtl="0">
              <a:lnSpc>
                <a:spcPct val="90000"/>
              </a:lnSpc>
              <a:spcBef>
                <a:spcPts val="0"/>
              </a:spcBef>
              <a:spcAft>
                <a:spcPts val="0"/>
              </a:spcAft>
              <a:buClr>
                <a:srgbClr val="000000"/>
              </a:buClr>
              <a:buSzPts val="1600"/>
              <a:buFont typeface="Arial"/>
              <a:buNone/>
            </a:pPr>
            <a:endParaRPr sz="1800" b="0" i="0" u="none" strike="noStrike" cap="none" dirty="0">
              <a:solidFill>
                <a:schemeClr val="dk1"/>
              </a:solidFill>
              <a:latin typeface="Arial"/>
              <a:ea typeface="Arial"/>
              <a:cs typeface="Arial"/>
            </a:endParaRPr>
          </a:p>
          <a:p>
            <a:pPr>
              <a:lnSpc>
                <a:spcPct val="90000"/>
              </a:lnSpc>
              <a:buSzPts val="1600"/>
            </a:pPr>
            <a:endParaRPr lang="en-US" sz="1800" dirty="0">
              <a:solidFill>
                <a:schemeClr val="dk1"/>
              </a:solidFill>
            </a:endParaRPr>
          </a:p>
          <a:p>
            <a:pPr>
              <a:lnSpc>
                <a:spcPct val="90000"/>
              </a:lnSpc>
              <a:buSzPts val="1600"/>
            </a:pPr>
            <a:endParaRPr lang="en-US" sz="1800" dirty="0">
              <a:solidFill>
                <a:schemeClr val="dk1"/>
              </a:solidFill>
            </a:endParaRPr>
          </a:p>
          <a:p>
            <a:pPr marL="285750" indent="-184150">
              <a:lnSpc>
                <a:spcPct val="90000"/>
              </a:lnSpc>
              <a:buSzPts val="1600"/>
            </a:pPr>
            <a:endParaRPr lang="en-US" sz="1800" dirty="0">
              <a:solidFill>
                <a:schemeClr val="dk1"/>
              </a:solidFill>
            </a:endParaRPr>
          </a:p>
        </p:txBody>
      </p:sp>
      <p:pic>
        <p:nvPicPr>
          <p:cNvPr id="2" name="Picture 1" descr="A picture containing table, indoor&#10;&#10;Description generated with very high confidence">
            <a:extLst>
              <a:ext uri="{FF2B5EF4-FFF2-40B4-BE49-F238E27FC236}">
                <a16:creationId xmlns:a16="http://schemas.microsoft.com/office/drawing/2014/main" id="{50736C26-4F91-4424-B835-64BD47A916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6931" y="1017234"/>
            <a:ext cx="2948586" cy="3116794"/>
          </a:xfrm>
          <a:prstGeom prst="rect">
            <a:avLst/>
          </a:prstGeom>
        </p:spPr>
      </p:pic>
    </p:spTree>
    <p:extLst>
      <p:ext uri="{BB962C8B-B14F-4D97-AF65-F5344CB8AC3E}">
        <p14:creationId xmlns:p14="http://schemas.microsoft.com/office/powerpoint/2010/main" val="6318904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a:spLocks noGrp="1"/>
          </p:cNvSpPr>
          <p:nvPr>
            <p:ph type="title"/>
          </p:nvPr>
        </p:nvSpPr>
        <p:spPr>
          <a:xfrm>
            <a:off x="331569" y="380593"/>
            <a:ext cx="7660639" cy="875111"/>
          </a:xfrm>
          <a:prstGeom prst="rect">
            <a:avLst/>
          </a:prstGeom>
          <a:noFill/>
          <a:ln>
            <a:noFill/>
          </a:ln>
        </p:spPr>
        <p:txBody>
          <a:bodyPr spcFirstLastPara="1" wrap="square" lIns="182875" tIns="45700" rIns="182875" bIns="91425" anchor="ctr" anchorCtr="0">
            <a:noAutofit/>
          </a:bodyPr>
          <a:lstStyle/>
          <a:p>
            <a:pPr marL="0" marR="0" lvl="0" indent="0" algn="l" rtl="0">
              <a:lnSpc>
                <a:spcPct val="90000"/>
              </a:lnSpc>
              <a:spcBef>
                <a:spcPts val="0"/>
              </a:spcBef>
              <a:spcAft>
                <a:spcPts val="0"/>
              </a:spcAft>
              <a:buClr>
                <a:srgbClr val="15253D"/>
              </a:buClr>
              <a:buSzPts val="2800"/>
              <a:buFont typeface="Arial Narrow"/>
              <a:buNone/>
            </a:pPr>
            <a:r>
              <a:rPr lang="en-US" sz="2800" b="1" i="0" u="none" strike="noStrike" cap="none" dirty="0">
                <a:solidFill>
                  <a:srgbClr val="15253D"/>
                </a:solidFill>
                <a:latin typeface="Arial Narrow"/>
                <a:ea typeface="Arial Narrow"/>
                <a:cs typeface="Arial Narrow"/>
                <a:sym typeface="Arial Narrow"/>
              </a:rPr>
              <a:t>Assess policy fit for your city</a:t>
            </a:r>
            <a:endParaRPr sz="2800" b="1" i="0" u="none" strike="noStrike" cap="none" dirty="0">
              <a:solidFill>
                <a:srgbClr val="15253D"/>
              </a:solidFill>
              <a:latin typeface="Arial Narrow"/>
              <a:ea typeface="Arial Narrow"/>
              <a:cs typeface="Arial Narrow"/>
              <a:sym typeface="Arial Narrow"/>
            </a:endParaRPr>
          </a:p>
        </p:txBody>
      </p:sp>
      <p:sp>
        <p:nvSpPr>
          <p:cNvPr id="125" name="Shape 125"/>
          <p:cNvSpPr txBox="1">
            <a:spLocks noGrp="1"/>
          </p:cNvSpPr>
          <p:nvPr>
            <p:ph type="body" idx="2"/>
          </p:nvPr>
        </p:nvSpPr>
        <p:spPr>
          <a:xfrm>
            <a:off x="0" y="6399332"/>
            <a:ext cx="4289425" cy="246221"/>
          </a:xfrm>
          <a:prstGeom prst="rect">
            <a:avLst/>
          </a:prstGeom>
          <a:noFill/>
          <a:ln>
            <a:noFill/>
          </a:ln>
        </p:spPr>
        <p:txBody>
          <a:bodyPr spcFirstLastPara="1" wrap="square" lIns="182875" tIns="45700" rIns="182875" bIns="45700" anchor="t" anchorCtr="0">
            <a:noAutofit/>
          </a:bodyPr>
          <a:lstStyle/>
          <a:p>
            <a:pPr marL="0" marR="0" lvl="0" indent="0" algn="l" rtl="0">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 </a:t>
            </a:r>
            <a:endParaRPr sz="1000" b="0" i="0" u="none" strike="noStrike" cap="none">
              <a:solidFill>
                <a:schemeClr val="dk1"/>
              </a:solidFill>
              <a:latin typeface="Arial"/>
              <a:ea typeface="Arial"/>
              <a:cs typeface="Arial"/>
              <a:sym typeface="Arial"/>
            </a:endParaRPr>
          </a:p>
        </p:txBody>
      </p:sp>
      <p:sp>
        <p:nvSpPr>
          <p:cNvPr id="16" name="Shape 315"/>
          <p:cNvSpPr/>
          <p:nvPr/>
        </p:nvSpPr>
        <p:spPr>
          <a:xfrm flipH="1">
            <a:off x="430190" y="1618593"/>
            <a:ext cx="8400300" cy="4505604"/>
          </a:xfrm>
          <a:prstGeom prst="rect">
            <a:avLst/>
          </a:prstGeom>
          <a:noFill/>
          <a:ln>
            <a:noFill/>
          </a:ln>
        </p:spPr>
        <p:txBody>
          <a:bodyPr spcFirstLastPara="1" wrap="square" lIns="91425" tIns="45700" rIns="91425" bIns="45700" anchor="t" anchorCtr="0">
            <a:noAutofit/>
          </a:bodyPr>
          <a:lstStyle/>
          <a:p>
            <a:pPr lvl="0">
              <a:spcBef>
                <a:spcPts val="360"/>
              </a:spcBef>
            </a:pPr>
            <a:r>
              <a:rPr lang="en-US" sz="2400" b="1" dirty="0">
                <a:latin typeface="+mj-lt"/>
              </a:rPr>
              <a:t>Consider </a:t>
            </a:r>
            <a:r>
              <a:rPr lang="en-US" sz="2400" b="1" dirty="0">
                <a:solidFill>
                  <a:schemeClr val="dk1"/>
                </a:solidFill>
                <a:latin typeface="+mj-lt"/>
                <a:ea typeface="Calibri"/>
                <a:cs typeface="Calibri"/>
                <a:sym typeface="Calibri"/>
              </a:rPr>
              <a:t>“Does your city have a rental licensing program in place?” </a:t>
            </a:r>
          </a:p>
          <a:p>
            <a:pPr marL="342900" lvl="0" indent="-342900">
              <a:spcBef>
                <a:spcPts val="360"/>
              </a:spcBef>
              <a:buFont typeface="Arial" panose="020B0604020202020204" pitchFamily="34" charset="0"/>
              <a:buChar char="•"/>
            </a:pPr>
            <a:r>
              <a:rPr lang="en-US" sz="2400" dirty="0">
                <a:solidFill>
                  <a:schemeClr val="dk1"/>
                </a:solidFill>
                <a:latin typeface="+mj-lt"/>
                <a:ea typeface="Calibri"/>
                <a:cs typeface="Calibri"/>
                <a:sym typeface="Calibri"/>
              </a:rPr>
              <a:t>Yes, we have rental licensing (short- or long-term)</a:t>
            </a:r>
          </a:p>
          <a:p>
            <a:pPr marL="342900" lvl="0" indent="-342900">
              <a:spcBef>
                <a:spcPts val="360"/>
              </a:spcBef>
              <a:buFont typeface="Arial" panose="020B0604020202020204" pitchFamily="34" charset="0"/>
              <a:buChar char="•"/>
            </a:pPr>
            <a:r>
              <a:rPr lang="en-US" sz="2400" dirty="0">
                <a:solidFill>
                  <a:schemeClr val="dk1"/>
                </a:solidFill>
                <a:latin typeface="+mj-lt"/>
                <a:ea typeface="Calibri"/>
                <a:cs typeface="Calibri"/>
                <a:sym typeface="Calibri"/>
              </a:rPr>
              <a:t>No, we do not have rental licensing but it is under development</a:t>
            </a:r>
          </a:p>
          <a:p>
            <a:pPr marL="342900" lvl="0" indent="-342900">
              <a:spcBef>
                <a:spcPts val="360"/>
              </a:spcBef>
              <a:buFont typeface="Arial" panose="020B0604020202020204" pitchFamily="34" charset="0"/>
              <a:buChar char="•"/>
            </a:pPr>
            <a:r>
              <a:rPr lang="en-US" sz="2400" dirty="0">
                <a:solidFill>
                  <a:schemeClr val="dk1"/>
                </a:solidFill>
                <a:latin typeface="+mj-lt"/>
                <a:ea typeface="Calibri"/>
                <a:cs typeface="Calibri"/>
                <a:sym typeface="Calibri"/>
              </a:rPr>
              <a:t>No, we do not have rental licensing and do not plan to create it</a:t>
            </a:r>
          </a:p>
          <a:p>
            <a:pPr marL="342900" lvl="0" indent="-342900">
              <a:spcBef>
                <a:spcPts val="360"/>
              </a:spcBef>
              <a:buFont typeface="Arial" panose="020B0604020202020204" pitchFamily="34" charset="0"/>
              <a:buChar char="•"/>
            </a:pPr>
            <a:r>
              <a:rPr lang="en-US" sz="2400" dirty="0">
                <a:solidFill>
                  <a:schemeClr val="dk1"/>
                </a:solidFill>
                <a:latin typeface="+mj-lt"/>
                <a:ea typeface="Calibri"/>
                <a:cs typeface="Calibri"/>
                <a:sym typeface="Calibri"/>
              </a:rPr>
              <a:t>Unsure</a:t>
            </a:r>
          </a:p>
          <a:p>
            <a:pPr marL="0" marR="0" lvl="0" indent="0" algn="ctr" rtl="0">
              <a:lnSpc>
                <a:spcPct val="90000"/>
              </a:lnSpc>
              <a:spcBef>
                <a:spcPts val="0"/>
              </a:spcBef>
              <a:spcAft>
                <a:spcPts val="0"/>
              </a:spcAft>
              <a:buNone/>
            </a:pPr>
            <a:endParaRPr sz="2400" dirty="0">
              <a:solidFill>
                <a:schemeClr val="dk1"/>
              </a:solidFill>
            </a:endParaRPr>
          </a:p>
          <a:p>
            <a:pPr marL="0" marR="0" lvl="0" indent="0" algn="l" rtl="0">
              <a:lnSpc>
                <a:spcPct val="90000"/>
              </a:lnSpc>
              <a:spcBef>
                <a:spcPts val="0"/>
              </a:spcBef>
              <a:spcAft>
                <a:spcPts val="0"/>
              </a:spcAft>
              <a:buNone/>
            </a:pPr>
            <a:endParaRPr sz="2400" dirty="0">
              <a:solidFill>
                <a:schemeClr val="dk1"/>
              </a:solidFill>
            </a:endParaRPr>
          </a:p>
          <a:p>
            <a:pPr marL="0" marR="0" lvl="0" indent="0" algn="l" rtl="0">
              <a:lnSpc>
                <a:spcPct val="90000"/>
              </a:lnSpc>
              <a:spcBef>
                <a:spcPts val="0"/>
              </a:spcBef>
              <a:spcAft>
                <a:spcPts val="0"/>
              </a:spcAft>
              <a:buNone/>
            </a:pPr>
            <a:endParaRPr sz="2400" dirty="0">
              <a:solidFill>
                <a:schemeClr val="dk1"/>
              </a:solidFill>
            </a:endParaRPr>
          </a:p>
          <a:p>
            <a:pPr marL="0" lvl="0" indent="0" rtl="0">
              <a:lnSpc>
                <a:spcPct val="90000"/>
              </a:lnSpc>
              <a:spcBef>
                <a:spcPts val="0"/>
              </a:spcBef>
              <a:spcAft>
                <a:spcPts val="0"/>
              </a:spcAft>
              <a:buClr>
                <a:schemeClr val="dk1"/>
              </a:buClr>
              <a:buSzPts val="1100"/>
              <a:buFont typeface="Arial"/>
              <a:buNone/>
            </a:pPr>
            <a:endParaRPr sz="1800" dirty="0">
              <a:solidFill>
                <a:schemeClr val="dk1"/>
              </a:solidFill>
            </a:endParaRPr>
          </a:p>
          <a:p>
            <a:pPr marL="285750" marR="0" lvl="0" indent="-184150" algn="l" rtl="0">
              <a:lnSpc>
                <a:spcPct val="90000"/>
              </a:lnSpc>
              <a:spcBef>
                <a:spcPts val="0"/>
              </a:spcBef>
              <a:spcAft>
                <a:spcPts val="0"/>
              </a:spcAft>
              <a:buClr>
                <a:srgbClr val="000000"/>
              </a:buClr>
              <a:buSzPts val="1600"/>
              <a:buFont typeface="Arial"/>
              <a:buNone/>
            </a:pPr>
            <a:endParaRPr sz="1800" b="0" i="0" u="none" strike="noStrike" cap="none" dirty="0">
              <a:solidFill>
                <a:schemeClr val="dk1"/>
              </a:solidFill>
              <a:latin typeface="Arial"/>
              <a:ea typeface="Arial"/>
              <a:cs typeface="Arial"/>
              <a:sym typeface="Arial"/>
            </a:endParaRPr>
          </a:p>
        </p:txBody>
      </p:sp>
      <p:sp>
        <p:nvSpPr>
          <p:cNvPr id="5" name="TextBox 4">
            <a:extLst>
              <a:ext uri="{FF2B5EF4-FFF2-40B4-BE49-F238E27FC236}">
                <a16:creationId xmlns:a16="http://schemas.microsoft.com/office/drawing/2014/main" id="{3AA87DDA-2518-4D0B-9910-FDB05313EB5E}"/>
              </a:ext>
            </a:extLst>
          </p:cNvPr>
          <p:cNvSpPr txBox="1"/>
          <p:nvPr/>
        </p:nvSpPr>
        <p:spPr>
          <a:xfrm>
            <a:off x="0" y="6423947"/>
            <a:ext cx="4397375" cy="230832"/>
          </a:xfrm>
          <a:prstGeom prst="rect">
            <a:avLst/>
          </a:prstGeom>
          <a:noFill/>
        </p:spPr>
        <p:txBody>
          <a:bodyPr wrap="square" rtlCol="0">
            <a:spAutoFit/>
          </a:bodyPr>
          <a:lstStyle/>
          <a:p>
            <a:r>
              <a:rPr lang="en-US" sz="900" dirty="0">
                <a:hlinkClick r:id="rId3" tooltip="http://4teens11.blogspot.com/"/>
              </a:rPr>
              <a:t>This Photo</a:t>
            </a:r>
            <a:r>
              <a:rPr lang="en-US" sz="900" dirty="0"/>
              <a:t> by Unknown Author is licensed under </a:t>
            </a:r>
            <a:r>
              <a:rPr lang="en-US" sz="900" dirty="0">
                <a:hlinkClick r:id="rId4" tooltip="https://creativecommons.org/licenses/by-sa/3.0/"/>
              </a:rPr>
              <a:t>CC BY-SA</a:t>
            </a:r>
            <a:endParaRPr lang="en-US" sz="9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a:spLocks noGrp="1"/>
          </p:cNvSpPr>
          <p:nvPr>
            <p:ph type="title"/>
          </p:nvPr>
        </p:nvSpPr>
        <p:spPr>
          <a:xfrm>
            <a:off x="270022" y="446168"/>
            <a:ext cx="7660639" cy="875111"/>
          </a:xfrm>
          <a:prstGeom prst="rect">
            <a:avLst/>
          </a:prstGeom>
          <a:noFill/>
          <a:ln>
            <a:noFill/>
          </a:ln>
        </p:spPr>
        <p:txBody>
          <a:bodyPr spcFirstLastPara="1" wrap="square" lIns="182875" tIns="45700" rIns="182875" bIns="91425" anchor="ctr" anchorCtr="0">
            <a:noAutofit/>
          </a:bodyPr>
          <a:lstStyle/>
          <a:p>
            <a:pPr marL="0" marR="0" lvl="0" indent="0" algn="l" rtl="0">
              <a:lnSpc>
                <a:spcPct val="90000"/>
              </a:lnSpc>
              <a:spcBef>
                <a:spcPts val="0"/>
              </a:spcBef>
              <a:spcAft>
                <a:spcPts val="0"/>
              </a:spcAft>
              <a:buClr>
                <a:srgbClr val="15253D"/>
              </a:buClr>
              <a:buSzPts val="2800"/>
              <a:buFont typeface="Arial Narrow"/>
              <a:buNone/>
            </a:pPr>
            <a:r>
              <a:rPr lang="en-US" sz="2800" b="1" i="0" u="none" strike="noStrike" cap="none">
                <a:solidFill>
                  <a:srgbClr val="15253D"/>
                </a:solidFill>
                <a:latin typeface="Arial Narrow"/>
                <a:ea typeface="Arial Narrow"/>
                <a:cs typeface="Arial Narrow"/>
                <a:sym typeface="Arial Narrow"/>
              </a:rPr>
              <a:t>Perform </a:t>
            </a:r>
            <a:r>
              <a:rPr lang="en-US" sz="2800" b="1" i="0" u="none" strike="noStrike" cap="none" dirty="0">
                <a:solidFill>
                  <a:srgbClr val="15253D"/>
                </a:solidFill>
                <a:latin typeface="Arial Narrow"/>
                <a:ea typeface="Arial Narrow"/>
                <a:cs typeface="Arial Narrow"/>
                <a:sym typeface="Arial Narrow"/>
              </a:rPr>
              <a:t>a preliminary analysis to determine impact</a:t>
            </a:r>
            <a:endParaRPr sz="2800" b="1" i="0" u="none" strike="noStrike" cap="none" dirty="0">
              <a:solidFill>
                <a:srgbClr val="15253D"/>
              </a:solidFill>
              <a:latin typeface="Arial Narrow"/>
              <a:ea typeface="Arial Narrow"/>
              <a:cs typeface="Arial Narrow"/>
              <a:sym typeface="Arial Narrow"/>
            </a:endParaRPr>
          </a:p>
        </p:txBody>
      </p:sp>
      <p:sp>
        <p:nvSpPr>
          <p:cNvPr id="125" name="Shape 125"/>
          <p:cNvSpPr txBox="1">
            <a:spLocks noGrp="1"/>
          </p:cNvSpPr>
          <p:nvPr>
            <p:ph type="body" idx="2"/>
          </p:nvPr>
        </p:nvSpPr>
        <p:spPr>
          <a:xfrm>
            <a:off x="0" y="6399332"/>
            <a:ext cx="4289425" cy="246221"/>
          </a:xfrm>
          <a:prstGeom prst="rect">
            <a:avLst/>
          </a:prstGeom>
          <a:noFill/>
          <a:ln>
            <a:noFill/>
          </a:ln>
        </p:spPr>
        <p:txBody>
          <a:bodyPr spcFirstLastPara="1" wrap="square" lIns="182875" tIns="45700" rIns="182875" bIns="45700" anchor="t" anchorCtr="0">
            <a:noAutofit/>
          </a:bodyPr>
          <a:lstStyle/>
          <a:p>
            <a:pPr marL="0" marR="0" lvl="0" indent="0" algn="l" rtl="0">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 </a:t>
            </a:r>
            <a:endParaRPr sz="1000" b="0" i="0" u="none" strike="noStrike" cap="none">
              <a:solidFill>
                <a:schemeClr val="dk1"/>
              </a:solidFill>
              <a:latin typeface="Arial"/>
              <a:ea typeface="Arial"/>
              <a:cs typeface="Arial"/>
              <a:sym typeface="Arial"/>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700" t="7196" r="42933" b="2559"/>
          <a:stretch/>
        </p:blipFill>
        <p:spPr>
          <a:xfrm>
            <a:off x="2518686" y="1200654"/>
            <a:ext cx="3858893" cy="4854294"/>
          </a:xfrm>
          <a:prstGeom prst="rect">
            <a:avLst/>
          </a:prstGeom>
        </p:spPr>
      </p:pic>
    </p:spTree>
    <p:extLst>
      <p:ext uri="{BB962C8B-B14F-4D97-AF65-F5344CB8AC3E}">
        <p14:creationId xmlns:p14="http://schemas.microsoft.com/office/powerpoint/2010/main" val="14061356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a:spLocks noGrp="1"/>
          </p:cNvSpPr>
          <p:nvPr>
            <p:ph type="title"/>
          </p:nvPr>
        </p:nvSpPr>
        <p:spPr>
          <a:xfrm>
            <a:off x="472245" y="407555"/>
            <a:ext cx="8671755" cy="875111"/>
          </a:xfrm>
          <a:prstGeom prst="rect">
            <a:avLst/>
          </a:prstGeom>
          <a:noFill/>
          <a:ln>
            <a:noFill/>
          </a:ln>
        </p:spPr>
        <p:txBody>
          <a:bodyPr spcFirstLastPara="1" wrap="square" lIns="182875" tIns="45700" rIns="182875" bIns="91425" anchor="ctr" anchorCtr="0">
            <a:noAutofit/>
          </a:bodyPr>
          <a:lstStyle/>
          <a:p>
            <a:pPr marL="0" marR="0" lvl="0" indent="0" algn="l" rtl="0">
              <a:lnSpc>
                <a:spcPct val="90000"/>
              </a:lnSpc>
              <a:spcBef>
                <a:spcPts val="0"/>
              </a:spcBef>
              <a:spcAft>
                <a:spcPts val="0"/>
              </a:spcAft>
              <a:buClr>
                <a:srgbClr val="15253D"/>
              </a:buClr>
              <a:buSzPts val="2800"/>
              <a:buFont typeface="Arial Narrow"/>
              <a:buNone/>
            </a:pPr>
            <a:r>
              <a:rPr lang="en-US" sz="2800" b="1" i="0" u="none" strike="noStrike" cap="none">
                <a:solidFill>
                  <a:srgbClr val="15253D"/>
                </a:solidFill>
                <a:latin typeface="Arial Narrow"/>
                <a:ea typeface="Arial Narrow"/>
                <a:cs typeface="Arial Narrow"/>
                <a:sym typeface="Arial Narrow"/>
              </a:rPr>
              <a:t>Consult </a:t>
            </a:r>
            <a:r>
              <a:rPr lang="en-US" sz="2800" b="1" i="0" u="none" strike="noStrike" cap="none" dirty="0">
                <a:solidFill>
                  <a:srgbClr val="15253D"/>
                </a:solidFill>
                <a:latin typeface="Arial Narrow"/>
                <a:ea typeface="Arial Narrow"/>
                <a:cs typeface="Arial Narrow"/>
                <a:sym typeface="Arial Narrow"/>
              </a:rPr>
              <a:t>and partner with key stakeholders in </a:t>
            </a:r>
            <a:r>
              <a:rPr lang="en-US" sz="2800" b="1" i="0" u="none" strike="noStrike" cap="none">
                <a:solidFill>
                  <a:srgbClr val="15253D"/>
                </a:solidFill>
                <a:latin typeface="Arial Narrow"/>
                <a:ea typeface="Arial Narrow"/>
                <a:cs typeface="Arial Narrow"/>
                <a:sym typeface="Arial Narrow"/>
              </a:rPr>
              <a:t>the residential housing sector </a:t>
            </a:r>
            <a:endParaRPr sz="2800" b="1" i="0" u="none" strike="noStrike" cap="none" dirty="0">
              <a:solidFill>
                <a:srgbClr val="15253D"/>
              </a:solidFill>
              <a:latin typeface="Arial Narrow"/>
              <a:ea typeface="Arial Narrow"/>
              <a:cs typeface="Arial Narrow"/>
              <a:sym typeface="Arial Narrow"/>
            </a:endParaRPr>
          </a:p>
        </p:txBody>
      </p:sp>
      <p:sp>
        <p:nvSpPr>
          <p:cNvPr id="125" name="Shape 125"/>
          <p:cNvSpPr txBox="1">
            <a:spLocks noGrp="1"/>
          </p:cNvSpPr>
          <p:nvPr>
            <p:ph type="body" idx="2"/>
          </p:nvPr>
        </p:nvSpPr>
        <p:spPr>
          <a:xfrm>
            <a:off x="0" y="6399332"/>
            <a:ext cx="4289425" cy="246221"/>
          </a:xfrm>
          <a:prstGeom prst="rect">
            <a:avLst/>
          </a:prstGeom>
          <a:noFill/>
          <a:ln>
            <a:noFill/>
          </a:ln>
        </p:spPr>
        <p:txBody>
          <a:bodyPr spcFirstLastPara="1" wrap="square" lIns="182875" tIns="45700" rIns="182875" bIns="45700" anchor="t" anchorCtr="0">
            <a:noAutofit/>
          </a:bodyPr>
          <a:lstStyle/>
          <a:p>
            <a:pPr marL="0" marR="0" lvl="0" indent="0" algn="l" rtl="0">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 </a:t>
            </a:r>
            <a:endParaRPr sz="1000" b="0" i="0" u="none" strike="noStrike" cap="none">
              <a:solidFill>
                <a:schemeClr val="dk1"/>
              </a:solidFill>
              <a:latin typeface="Arial"/>
              <a:ea typeface="Arial"/>
              <a:cs typeface="Arial"/>
              <a:sym typeface="Arial"/>
            </a:endParaRPr>
          </a:p>
        </p:txBody>
      </p:sp>
      <p:sp>
        <p:nvSpPr>
          <p:cNvPr id="4" name="Shape 315"/>
          <p:cNvSpPr/>
          <p:nvPr/>
        </p:nvSpPr>
        <p:spPr>
          <a:xfrm flipH="1">
            <a:off x="430190" y="1618593"/>
            <a:ext cx="8400300" cy="4505604"/>
          </a:xfrm>
          <a:prstGeom prst="rect">
            <a:avLst/>
          </a:prstGeom>
          <a:noFill/>
          <a:ln>
            <a:noFill/>
          </a:ln>
        </p:spPr>
        <p:txBody>
          <a:bodyPr spcFirstLastPara="1" wrap="square" lIns="91425" tIns="45700" rIns="91425" bIns="45700" anchor="t" anchorCtr="0">
            <a:noAutofit/>
          </a:bodyPr>
          <a:lstStyle/>
          <a:p>
            <a:pPr marL="457200" marR="0" lvl="0" indent="-342900" algn="l" rtl="0">
              <a:lnSpc>
                <a:spcPct val="90000"/>
              </a:lnSpc>
              <a:spcBef>
                <a:spcPts val="0"/>
              </a:spcBef>
              <a:spcAft>
                <a:spcPts val="0"/>
              </a:spcAft>
              <a:buClr>
                <a:schemeClr val="dk1"/>
              </a:buClr>
              <a:buSzPts val="1800"/>
              <a:buChar char="●"/>
            </a:pPr>
            <a:r>
              <a:rPr lang="en-US" sz="2000" dirty="0">
                <a:solidFill>
                  <a:schemeClr val="dk1"/>
                </a:solidFill>
              </a:rPr>
              <a:t>Understand and address concerns</a:t>
            </a:r>
          </a:p>
          <a:p>
            <a:pPr marL="457200" marR="0" lvl="0" indent="-342900" algn="l" rtl="0">
              <a:lnSpc>
                <a:spcPct val="90000"/>
              </a:lnSpc>
              <a:spcBef>
                <a:spcPts val="0"/>
              </a:spcBef>
              <a:spcAft>
                <a:spcPts val="0"/>
              </a:spcAft>
              <a:buClr>
                <a:schemeClr val="dk1"/>
              </a:buClr>
              <a:buSzPts val="1800"/>
              <a:buChar char="●"/>
            </a:pPr>
            <a:endParaRPr lang="en-US" sz="2000" dirty="0">
              <a:solidFill>
                <a:schemeClr val="dk1"/>
              </a:solidFill>
            </a:endParaRPr>
          </a:p>
          <a:p>
            <a:pPr marL="457200" marR="0" lvl="0" indent="-342900" algn="l" rtl="0">
              <a:lnSpc>
                <a:spcPct val="90000"/>
              </a:lnSpc>
              <a:spcBef>
                <a:spcPts val="0"/>
              </a:spcBef>
              <a:spcAft>
                <a:spcPts val="0"/>
              </a:spcAft>
              <a:buClr>
                <a:schemeClr val="dk1"/>
              </a:buClr>
              <a:buSzPts val="1800"/>
              <a:buChar char="●"/>
            </a:pPr>
            <a:r>
              <a:rPr lang="en-US" sz="2000" dirty="0">
                <a:solidFill>
                  <a:schemeClr val="dk1"/>
                </a:solidFill>
              </a:rPr>
              <a:t>Develop a cost recovery strategy to ensure affordability and equity</a:t>
            </a:r>
          </a:p>
          <a:p>
            <a:pPr marL="457200" marR="0" lvl="0" indent="-342900" algn="l" rtl="0">
              <a:lnSpc>
                <a:spcPct val="90000"/>
              </a:lnSpc>
              <a:spcBef>
                <a:spcPts val="0"/>
              </a:spcBef>
              <a:spcAft>
                <a:spcPts val="0"/>
              </a:spcAft>
              <a:buClr>
                <a:schemeClr val="dk1"/>
              </a:buClr>
              <a:buSzPts val="1800"/>
              <a:buChar char="●"/>
            </a:pPr>
            <a:endParaRPr lang="en-US" sz="2000" dirty="0">
              <a:solidFill>
                <a:schemeClr val="dk1"/>
              </a:solidFill>
            </a:endParaRPr>
          </a:p>
          <a:p>
            <a:pPr marL="457200" marR="0" lvl="0" indent="-342900" algn="l" rtl="0">
              <a:lnSpc>
                <a:spcPct val="90000"/>
              </a:lnSpc>
              <a:spcBef>
                <a:spcPts val="0"/>
              </a:spcBef>
              <a:spcAft>
                <a:spcPts val="0"/>
              </a:spcAft>
              <a:buClr>
                <a:schemeClr val="dk1"/>
              </a:buClr>
              <a:buSzPts val="1800"/>
              <a:buChar char="●"/>
            </a:pPr>
            <a:r>
              <a:rPr lang="en-US" sz="2000" dirty="0">
                <a:solidFill>
                  <a:schemeClr val="dk1"/>
                </a:solidFill>
              </a:rPr>
              <a:t>Identify compelling value propositions</a:t>
            </a:r>
            <a:endParaRPr sz="1800" dirty="0">
              <a:solidFill>
                <a:schemeClr val="dk1"/>
              </a:solidFill>
            </a:endParaRPr>
          </a:p>
          <a:p>
            <a:pPr marL="0" marR="0" lvl="0" indent="0" algn="l" rtl="0">
              <a:lnSpc>
                <a:spcPct val="90000"/>
              </a:lnSpc>
              <a:spcBef>
                <a:spcPts val="0"/>
              </a:spcBef>
              <a:spcAft>
                <a:spcPts val="0"/>
              </a:spcAft>
              <a:buNone/>
            </a:pPr>
            <a:endParaRPr lang="en-US" sz="1800" dirty="0">
              <a:solidFill>
                <a:schemeClr val="dk1"/>
              </a:solidFill>
            </a:endParaRPr>
          </a:p>
          <a:p>
            <a:pPr marL="0" marR="0" lvl="0" indent="0" algn="l" rtl="0">
              <a:lnSpc>
                <a:spcPct val="90000"/>
              </a:lnSpc>
              <a:spcBef>
                <a:spcPts val="0"/>
              </a:spcBef>
              <a:spcAft>
                <a:spcPts val="0"/>
              </a:spcAft>
              <a:buNone/>
            </a:pPr>
            <a:endParaRPr sz="1800" dirty="0">
              <a:solidFill>
                <a:schemeClr val="dk1"/>
              </a:solidFill>
            </a:endParaRPr>
          </a:p>
          <a:p>
            <a:pPr marL="0" marR="0" lvl="0" indent="0" algn="l" rtl="0">
              <a:lnSpc>
                <a:spcPct val="90000"/>
              </a:lnSpc>
              <a:spcBef>
                <a:spcPts val="0"/>
              </a:spcBef>
              <a:spcAft>
                <a:spcPts val="0"/>
              </a:spcAft>
              <a:buNone/>
            </a:pPr>
            <a:endParaRPr sz="1800" dirty="0">
              <a:solidFill>
                <a:schemeClr val="dk1"/>
              </a:solidFill>
            </a:endParaRPr>
          </a:p>
          <a:p>
            <a:pPr marL="0" marR="0" lvl="0" indent="0" algn="l" rtl="0">
              <a:lnSpc>
                <a:spcPct val="90000"/>
              </a:lnSpc>
              <a:spcBef>
                <a:spcPts val="0"/>
              </a:spcBef>
              <a:spcAft>
                <a:spcPts val="0"/>
              </a:spcAft>
              <a:buNone/>
            </a:pPr>
            <a:endParaRPr sz="1800" dirty="0">
              <a:solidFill>
                <a:schemeClr val="dk1"/>
              </a:solidFill>
            </a:endParaRPr>
          </a:p>
          <a:p>
            <a:pPr marL="0" lvl="0" indent="0" rtl="0">
              <a:lnSpc>
                <a:spcPct val="90000"/>
              </a:lnSpc>
              <a:spcBef>
                <a:spcPts val="0"/>
              </a:spcBef>
              <a:spcAft>
                <a:spcPts val="0"/>
              </a:spcAft>
              <a:buClr>
                <a:schemeClr val="dk1"/>
              </a:buClr>
              <a:buSzPts val="1100"/>
              <a:buFont typeface="Arial"/>
              <a:buNone/>
            </a:pPr>
            <a:endParaRPr sz="1800" dirty="0">
              <a:solidFill>
                <a:schemeClr val="dk1"/>
              </a:solidFill>
            </a:endParaRPr>
          </a:p>
          <a:p>
            <a:pPr marL="285750" marR="0" lvl="0" indent="-184150" algn="l" rtl="0">
              <a:lnSpc>
                <a:spcPct val="90000"/>
              </a:lnSpc>
              <a:spcBef>
                <a:spcPts val="0"/>
              </a:spcBef>
              <a:spcAft>
                <a:spcPts val="0"/>
              </a:spcAft>
              <a:buClr>
                <a:srgbClr val="000000"/>
              </a:buClr>
              <a:buSzPts val="1600"/>
              <a:buFont typeface="Arial"/>
              <a:buNone/>
            </a:pPr>
            <a:endParaRPr sz="1800" b="0" i="0" u="none" strike="noStrike" cap="none" dirty="0">
              <a:solidFill>
                <a:schemeClr val="dk1"/>
              </a:solidFill>
              <a:latin typeface="Arial"/>
              <a:ea typeface="Arial"/>
              <a:cs typeface="Arial"/>
              <a:sym typeface="Arial"/>
            </a:endParaRPr>
          </a:p>
        </p:txBody>
      </p:sp>
      <p:pic>
        <p:nvPicPr>
          <p:cNvPr id="5" name="Picture 4"/>
          <p:cNvPicPr>
            <a:picLocks noChangeAspect="1"/>
          </p:cNvPicPr>
          <p:nvPr/>
        </p:nvPicPr>
        <p:blipFill>
          <a:blip r:embed="rId3"/>
          <a:stretch>
            <a:fillRect/>
          </a:stretch>
        </p:blipFill>
        <p:spPr>
          <a:xfrm>
            <a:off x="802561" y="3620917"/>
            <a:ext cx="2101276" cy="1103170"/>
          </a:xfrm>
          <a:prstGeom prst="rect">
            <a:avLst/>
          </a:prstGeom>
        </p:spPr>
      </p:pic>
      <p:sp>
        <p:nvSpPr>
          <p:cNvPr id="8" name="Shape 315"/>
          <p:cNvSpPr/>
          <p:nvPr/>
        </p:nvSpPr>
        <p:spPr>
          <a:xfrm flipH="1">
            <a:off x="519580" y="4921017"/>
            <a:ext cx="2667237" cy="638575"/>
          </a:xfrm>
          <a:prstGeom prst="rect">
            <a:avLst/>
          </a:prstGeom>
          <a:noFill/>
          <a:ln>
            <a:noFill/>
          </a:ln>
        </p:spPr>
        <p:txBody>
          <a:bodyPr spcFirstLastPara="1" wrap="square" lIns="91425" tIns="45700" rIns="91425" bIns="45700" anchor="t" anchorCtr="0">
            <a:noAutofit/>
          </a:bodyPr>
          <a:lstStyle/>
          <a:p>
            <a:pPr marL="114300" marR="0" lvl="0" algn="ctr" rtl="0">
              <a:lnSpc>
                <a:spcPct val="90000"/>
              </a:lnSpc>
              <a:spcBef>
                <a:spcPts val="0"/>
              </a:spcBef>
              <a:spcAft>
                <a:spcPts val="0"/>
              </a:spcAft>
              <a:buClr>
                <a:schemeClr val="dk1"/>
              </a:buClr>
              <a:buSzPts val="1800"/>
            </a:pPr>
            <a:r>
              <a:rPr lang="en-US" sz="2000" dirty="0">
                <a:solidFill>
                  <a:schemeClr val="dk1"/>
                </a:solidFill>
              </a:rPr>
              <a:t>Landlords / </a:t>
            </a:r>
          </a:p>
          <a:p>
            <a:pPr marL="114300" marR="0" lvl="0" algn="ctr" rtl="0">
              <a:lnSpc>
                <a:spcPct val="90000"/>
              </a:lnSpc>
              <a:spcBef>
                <a:spcPts val="0"/>
              </a:spcBef>
              <a:spcAft>
                <a:spcPts val="0"/>
              </a:spcAft>
              <a:buClr>
                <a:schemeClr val="dk1"/>
              </a:buClr>
              <a:buSzPts val="1800"/>
            </a:pPr>
            <a:r>
              <a:rPr lang="en-US" sz="2000" dirty="0">
                <a:solidFill>
                  <a:schemeClr val="dk1"/>
                </a:solidFill>
              </a:rPr>
              <a:t>Property Managers</a:t>
            </a:r>
            <a:endParaRPr sz="1800" dirty="0">
              <a:solidFill>
                <a:schemeClr val="dk1"/>
              </a:solidFill>
            </a:endParaRPr>
          </a:p>
          <a:p>
            <a:pPr marL="0" marR="0" lvl="0" indent="0" algn="ctr" rtl="0">
              <a:lnSpc>
                <a:spcPct val="90000"/>
              </a:lnSpc>
              <a:spcBef>
                <a:spcPts val="0"/>
              </a:spcBef>
              <a:spcAft>
                <a:spcPts val="0"/>
              </a:spcAft>
              <a:buNone/>
            </a:pPr>
            <a:endParaRPr sz="1800" dirty="0">
              <a:solidFill>
                <a:schemeClr val="dk1"/>
              </a:solidFill>
            </a:endParaRPr>
          </a:p>
          <a:p>
            <a:pPr marL="0" lvl="0" indent="0" algn="ctr" rtl="0">
              <a:lnSpc>
                <a:spcPct val="90000"/>
              </a:lnSpc>
              <a:spcBef>
                <a:spcPts val="0"/>
              </a:spcBef>
              <a:spcAft>
                <a:spcPts val="0"/>
              </a:spcAft>
              <a:buClr>
                <a:schemeClr val="dk1"/>
              </a:buClr>
              <a:buSzPts val="1100"/>
              <a:buFont typeface="Arial"/>
              <a:buNone/>
            </a:pPr>
            <a:endParaRPr sz="1800" dirty="0">
              <a:solidFill>
                <a:schemeClr val="dk1"/>
              </a:solidFill>
            </a:endParaRPr>
          </a:p>
          <a:p>
            <a:pPr marL="285750" marR="0" lvl="0" indent="-184150" algn="ctr" rtl="0">
              <a:lnSpc>
                <a:spcPct val="90000"/>
              </a:lnSpc>
              <a:spcBef>
                <a:spcPts val="0"/>
              </a:spcBef>
              <a:spcAft>
                <a:spcPts val="0"/>
              </a:spcAft>
              <a:buClr>
                <a:srgbClr val="000000"/>
              </a:buClr>
              <a:buSzPts val="1600"/>
              <a:buFont typeface="Arial"/>
              <a:buNone/>
            </a:pPr>
            <a:endParaRPr sz="1800" b="0" i="0" u="none" strike="noStrike" cap="none" dirty="0">
              <a:solidFill>
                <a:schemeClr val="dk1"/>
              </a:solidFill>
              <a:latin typeface="Arial"/>
              <a:ea typeface="Arial"/>
              <a:cs typeface="Arial"/>
              <a:sym typeface="Arial"/>
            </a:endParaRPr>
          </a:p>
        </p:txBody>
      </p:sp>
      <p:pic>
        <p:nvPicPr>
          <p:cNvPr id="9" name="Picture 8"/>
          <p:cNvPicPr>
            <a:picLocks noChangeAspect="1"/>
          </p:cNvPicPr>
          <p:nvPr/>
        </p:nvPicPr>
        <p:blipFill>
          <a:blip r:embed="rId3"/>
          <a:stretch>
            <a:fillRect/>
          </a:stretch>
        </p:blipFill>
        <p:spPr>
          <a:xfrm>
            <a:off x="3276207" y="3620917"/>
            <a:ext cx="2101276" cy="1103170"/>
          </a:xfrm>
          <a:prstGeom prst="rect">
            <a:avLst/>
          </a:prstGeom>
        </p:spPr>
      </p:pic>
      <p:sp>
        <p:nvSpPr>
          <p:cNvPr id="10" name="Shape 315"/>
          <p:cNvSpPr/>
          <p:nvPr/>
        </p:nvSpPr>
        <p:spPr>
          <a:xfrm flipH="1">
            <a:off x="2993226" y="4921017"/>
            <a:ext cx="2667237" cy="638575"/>
          </a:xfrm>
          <a:prstGeom prst="rect">
            <a:avLst/>
          </a:prstGeom>
          <a:noFill/>
          <a:ln>
            <a:noFill/>
          </a:ln>
        </p:spPr>
        <p:txBody>
          <a:bodyPr spcFirstLastPara="1" wrap="square" lIns="91425" tIns="45700" rIns="91425" bIns="45700" anchor="t" anchorCtr="0">
            <a:noAutofit/>
          </a:bodyPr>
          <a:lstStyle/>
          <a:p>
            <a:pPr marL="114300" marR="0" lvl="0" algn="ctr" rtl="0">
              <a:lnSpc>
                <a:spcPct val="90000"/>
              </a:lnSpc>
              <a:spcBef>
                <a:spcPts val="0"/>
              </a:spcBef>
              <a:spcAft>
                <a:spcPts val="0"/>
              </a:spcAft>
              <a:buClr>
                <a:schemeClr val="dk1"/>
              </a:buClr>
              <a:buSzPts val="1800"/>
            </a:pPr>
            <a:r>
              <a:rPr lang="en-US" sz="2000" dirty="0">
                <a:solidFill>
                  <a:schemeClr val="dk1"/>
                </a:solidFill>
              </a:rPr>
              <a:t>Utilities</a:t>
            </a:r>
            <a:endParaRPr sz="1800" dirty="0">
              <a:solidFill>
                <a:schemeClr val="dk1"/>
              </a:solidFill>
            </a:endParaRPr>
          </a:p>
          <a:p>
            <a:pPr marL="0" marR="0" lvl="0" indent="0" algn="ctr" rtl="0">
              <a:lnSpc>
                <a:spcPct val="90000"/>
              </a:lnSpc>
              <a:spcBef>
                <a:spcPts val="0"/>
              </a:spcBef>
              <a:spcAft>
                <a:spcPts val="0"/>
              </a:spcAft>
              <a:buNone/>
            </a:pPr>
            <a:endParaRPr sz="1800" dirty="0">
              <a:solidFill>
                <a:schemeClr val="dk1"/>
              </a:solidFill>
            </a:endParaRPr>
          </a:p>
          <a:p>
            <a:pPr marL="0" lvl="0" indent="0" algn="ctr" rtl="0">
              <a:lnSpc>
                <a:spcPct val="90000"/>
              </a:lnSpc>
              <a:spcBef>
                <a:spcPts val="0"/>
              </a:spcBef>
              <a:spcAft>
                <a:spcPts val="0"/>
              </a:spcAft>
              <a:buClr>
                <a:schemeClr val="dk1"/>
              </a:buClr>
              <a:buSzPts val="1100"/>
              <a:buFont typeface="Arial"/>
              <a:buNone/>
            </a:pPr>
            <a:endParaRPr sz="1800" dirty="0">
              <a:solidFill>
                <a:schemeClr val="dk1"/>
              </a:solidFill>
            </a:endParaRPr>
          </a:p>
          <a:p>
            <a:pPr marL="285750" marR="0" lvl="0" indent="-184150" algn="ctr" rtl="0">
              <a:lnSpc>
                <a:spcPct val="90000"/>
              </a:lnSpc>
              <a:spcBef>
                <a:spcPts val="0"/>
              </a:spcBef>
              <a:spcAft>
                <a:spcPts val="0"/>
              </a:spcAft>
              <a:buClr>
                <a:srgbClr val="000000"/>
              </a:buClr>
              <a:buSzPts val="1600"/>
              <a:buFont typeface="Arial"/>
              <a:buNone/>
            </a:pPr>
            <a:endParaRPr sz="1800" b="0" i="0" u="none" strike="noStrike" cap="none" dirty="0">
              <a:solidFill>
                <a:schemeClr val="dk1"/>
              </a:solidFill>
              <a:latin typeface="Arial"/>
              <a:ea typeface="Arial"/>
              <a:cs typeface="Arial"/>
              <a:sym typeface="Arial"/>
            </a:endParaRPr>
          </a:p>
        </p:txBody>
      </p:sp>
      <p:pic>
        <p:nvPicPr>
          <p:cNvPr id="11" name="Picture 10"/>
          <p:cNvPicPr>
            <a:picLocks noChangeAspect="1"/>
          </p:cNvPicPr>
          <p:nvPr/>
        </p:nvPicPr>
        <p:blipFill>
          <a:blip r:embed="rId3"/>
          <a:stretch>
            <a:fillRect/>
          </a:stretch>
        </p:blipFill>
        <p:spPr>
          <a:xfrm>
            <a:off x="6032833" y="3620917"/>
            <a:ext cx="2101276" cy="1103170"/>
          </a:xfrm>
          <a:prstGeom prst="rect">
            <a:avLst/>
          </a:prstGeom>
        </p:spPr>
      </p:pic>
      <p:sp>
        <p:nvSpPr>
          <p:cNvPr id="12" name="Shape 315"/>
          <p:cNvSpPr/>
          <p:nvPr/>
        </p:nvSpPr>
        <p:spPr>
          <a:xfrm flipH="1">
            <a:off x="5749852" y="4921017"/>
            <a:ext cx="2667237" cy="638575"/>
          </a:xfrm>
          <a:prstGeom prst="rect">
            <a:avLst/>
          </a:prstGeom>
          <a:noFill/>
          <a:ln>
            <a:noFill/>
          </a:ln>
        </p:spPr>
        <p:txBody>
          <a:bodyPr spcFirstLastPara="1" wrap="square" lIns="91425" tIns="45700" rIns="91425" bIns="45700" anchor="t" anchorCtr="0">
            <a:noAutofit/>
          </a:bodyPr>
          <a:lstStyle/>
          <a:p>
            <a:pPr marL="114300" marR="0" lvl="0" algn="ctr" rtl="0">
              <a:lnSpc>
                <a:spcPct val="90000"/>
              </a:lnSpc>
              <a:spcBef>
                <a:spcPts val="0"/>
              </a:spcBef>
              <a:spcAft>
                <a:spcPts val="0"/>
              </a:spcAft>
              <a:buClr>
                <a:schemeClr val="dk1"/>
              </a:buClr>
              <a:buSzPts val="1800"/>
            </a:pPr>
            <a:r>
              <a:rPr lang="en-US" sz="2000" dirty="0">
                <a:solidFill>
                  <a:schemeClr val="dk1"/>
                </a:solidFill>
              </a:rPr>
              <a:t>Energy Service</a:t>
            </a:r>
          </a:p>
          <a:p>
            <a:pPr marL="114300" marR="0" lvl="0" algn="ctr" rtl="0">
              <a:lnSpc>
                <a:spcPct val="90000"/>
              </a:lnSpc>
              <a:spcBef>
                <a:spcPts val="0"/>
              </a:spcBef>
              <a:spcAft>
                <a:spcPts val="0"/>
              </a:spcAft>
              <a:buClr>
                <a:schemeClr val="dk1"/>
              </a:buClr>
              <a:buSzPts val="1800"/>
            </a:pPr>
            <a:r>
              <a:rPr lang="en-US" sz="2000" dirty="0">
                <a:solidFill>
                  <a:schemeClr val="dk1"/>
                </a:solidFill>
              </a:rPr>
              <a:t>Industry </a:t>
            </a:r>
            <a:endParaRPr sz="1800" dirty="0">
              <a:solidFill>
                <a:schemeClr val="dk1"/>
              </a:solidFill>
            </a:endParaRPr>
          </a:p>
          <a:p>
            <a:pPr marL="0" marR="0" lvl="0" indent="0" algn="ctr" rtl="0">
              <a:lnSpc>
                <a:spcPct val="90000"/>
              </a:lnSpc>
              <a:spcBef>
                <a:spcPts val="0"/>
              </a:spcBef>
              <a:spcAft>
                <a:spcPts val="0"/>
              </a:spcAft>
              <a:buNone/>
            </a:pPr>
            <a:endParaRPr sz="1800" dirty="0">
              <a:solidFill>
                <a:schemeClr val="dk1"/>
              </a:solidFill>
            </a:endParaRPr>
          </a:p>
          <a:p>
            <a:pPr marL="0" lvl="0" indent="0" algn="ctr" rtl="0">
              <a:lnSpc>
                <a:spcPct val="90000"/>
              </a:lnSpc>
              <a:spcBef>
                <a:spcPts val="0"/>
              </a:spcBef>
              <a:spcAft>
                <a:spcPts val="0"/>
              </a:spcAft>
              <a:buClr>
                <a:schemeClr val="dk1"/>
              </a:buClr>
              <a:buSzPts val="1100"/>
              <a:buFont typeface="Arial"/>
              <a:buNone/>
            </a:pPr>
            <a:endParaRPr sz="1800" dirty="0">
              <a:solidFill>
                <a:schemeClr val="dk1"/>
              </a:solidFill>
            </a:endParaRPr>
          </a:p>
          <a:p>
            <a:pPr marL="285750" marR="0" lvl="0" indent="-184150" algn="ctr" rtl="0">
              <a:lnSpc>
                <a:spcPct val="90000"/>
              </a:lnSpc>
              <a:spcBef>
                <a:spcPts val="0"/>
              </a:spcBef>
              <a:spcAft>
                <a:spcPts val="0"/>
              </a:spcAft>
              <a:buClr>
                <a:srgbClr val="000000"/>
              </a:buClr>
              <a:buSzPts val="1600"/>
              <a:buFont typeface="Arial"/>
              <a:buNone/>
            </a:pPr>
            <a:endParaRPr sz="18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072077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a:spLocks noGrp="1"/>
          </p:cNvSpPr>
          <p:nvPr>
            <p:ph type="title"/>
          </p:nvPr>
        </p:nvSpPr>
        <p:spPr>
          <a:xfrm>
            <a:off x="454660" y="407555"/>
            <a:ext cx="7967800" cy="875111"/>
          </a:xfrm>
          <a:prstGeom prst="rect">
            <a:avLst/>
          </a:prstGeom>
          <a:noFill/>
          <a:ln>
            <a:noFill/>
          </a:ln>
        </p:spPr>
        <p:txBody>
          <a:bodyPr spcFirstLastPara="1" wrap="square" lIns="182875" tIns="45700" rIns="182875" bIns="91425" anchor="ctr" anchorCtr="0">
            <a:noAutofit/>
          </a:bodyPr>
          <a:lstStyle/>
          <a:p>
            <a:pPr marL="0" marR="0" lvl="0" indent="0" algn="l" rtl="0">
              <a:lnSpc>
                <a:spcPct val="90000"/>
              </a:lnSpc>
              <a:spcBef>
                <a:spcPts val="0"/>
              </a:spcBef>
              <a:spcAft>
                <a:spcPts val="0"/>
              </a:spcAft>
              <a:buClr>
                <a:srgbClr val="15253D"/>
              </a:buClr>
              <a:buSzPts val="2800"/>
              <a:buFont typeface="Arial Narrow"/>
              <a:buNone/>
            </a:pPr>
            <a:r>
              <a:rPr lang="en-US" sz="2800" b="1" i="0" u="none" strike="noStrike" cap="none">
                <a:solidFill>
                  <a:srgbClr val="15253D"/>
                </a:solidFill>
                <a:latin typeface="Arial Narrow"/>
                <a:ea typeface="Arial Narrow"/>
                <a:cs typeface="Arial Narrow"/>
                <a:sym typeface="Arial Narrow"/>
              </a:rPr>
              <a:t>Co-develop </a:t>
            </a:r>
            <a:r>
              <a:rPr lang="en-US" sz="2800" b="1" i="0" u="none" strike="noStrike" cap="none" dirty="0">
                <a:solidFill>
                  <a:srgbClr val="15253D"/>
                </a:solidFill>
                <a:latin typeface="Arial Narrow"/>
                <a:ea typeface="Arial Narrow"/>
                <a:cs typeface="Arial Narrow"/>
                <a:sym typeface="Arial Narrow"/>
              </a:rPr>
              <a:t>financing options and incentives with utilities and lenders </a:t>
            </a:r>
            <a:endParaRPr sz="2800" b="1" i="0" u="none" strike="noStrike" cap="none" dirty="0">
              <a:solidFill>
                <a:srgbClr val="15253D"/>
              </a:solidFill>
              <a:latin typeface="Arial Narrow"/>
              <a:ea typeface="Arial Narrow"/>
              <a:cs typeface="Arial Narrow"/>
              <a:sym typeface="Arial Narrow"/>
            </a:endParaRPr>
          </a:p>
        </p:txBody>
      </p:sp>
      <p:sp>
        <p:nvSpPr>
          <p:cNvPr id="125" name="Shape 125"/>
          <p:cNvSpPr txBox="1">
            <a:spLocks noGrp="1"/>
          </p:cNvSpPr>
          <p:nvPr>
            <p:ph type="body" idx="2"/>
          </p:nvPr>
        </p:nvSpPr>
        <p:spPr>
          <a:xfrm>
            <a:off x="0" y="6399332"/>
            <a:ext cx="4289425" cy="246221"/>
          </a:xfrm>
          <a:prstGeom prst="rect">
            <a:avLst/>
          </a:prstGeom>
          <a:noFill/>
          <a:ln>
            <a:noFill/>
          </a:ln>
        </p:spPr>
        <p:txBody>
          <a:bodyPr spcFirstLastPara="1" wrap="square" lIns="182875" tIns="45700" rIns="182875" bIns="45700" anchor="t" anchorCtr="0">
            <a:noAutofit/>
          </a:bodyPr>
          <a:lstStyle/>
          <a:p>
            <a:pPr marL="0" marR="0" lvl="0" indent="0" algn="l" rtl="0">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 </a:t>
            </a:r>
            <a:endParaRPr sz="1000" b="0" i="0" u="none" strike="noStrike" cap="none">
              <a:solidFill>
                <a:schemeClr val="dk1"/>
              </a:solidFill>
              <a:latin typeface="Arial"/>
              <a:ea typeface="Arial"/>
              <a:cs typeface="Arial"/>
              <a:sym typeface="Arial"/>
            </a:endParaRPr>
          </a:p>
        </p:txBody>
      </p:sp>
      <p:sp>
        <p:nvSpPr>
          <p:cNvPr id="4" name="Shape 315"/>
          <p:cNvSpPr/>
          <p:nvPr/>
        </p:nvSpPr>
        <p:spPr>
          <a:xfrm flipH="1">
            <a:off x="430190" y="1779233"/>
            <a:ext cx="8400300" cy="4505604"/>
          </a:xfrm>
          <a:prstGeom prst="rect">
            <a:avLst/>
          </a:prstGeom>
          <a:noFill/>
          <a:ln>
            <a:noFill/>
          </a:ln>
        </p:spPr>
        <p:txBody>
          <a:bodyPr spcFirstLastPara="1" wrap="square" lIns="91425" tIns="45700" rIns="91425" bIns="45700" anchor="t" anchorCtr="0">
            <a:noAutofit/>
          </a:bodyPr>
          <a:lstStyle/>
          <a:p>
            <a:pPr marL="457200" marR="0" lvl="0" indent="-342900" algn="l" rtl="0">
              <a:lnSpc>
                <a:spcPct val="90000"/>
              </a:lnSpc>
              <a:spcBef>
                <a:spcPts val="0"/>
              </a:spcBef>
              <a:spcAft>
                <a:spcPts val="0"/>
              </a:spcAft>
              <a:buClr>
                <a:schemeClr val="dk1"/>
              </a:buClr>
              <a:buSzPts val="1800"/>
              <a:buChar char="●"/>
            </a:pPr>
            <a:r>
              <a:rPr lang="en-US" sz="2000" dirty="0">
                <a:solidFill>
                  <a:schemeClr val="dk1"/>
                </a:solidFill>
              </a:rPr>
              <a:t>PACE</a:t>
            </a:r>
          </a:p>
          <a:p>
            <a:pPr marL="457200" marR="0" lvl="0" indent="-342900" algn="l" rtl="0">
              <a:lnSpc>
                <a:spcPct val="90000"/>
              </a:lnSpc>
              <a:spcBef>
                <a:spcPts val="0"/>
              </a:spcBef>
              <a:spcAft>
                <a:spcPts val="0"/>
              </a:spcAft>
              <a:buClr>
                <a:schemeClr val="dk1"/>
              </a:buClr>
              <a:buSzPts val="1800"/>
              <a:buChar char="●"/>
            </a:pPr>
            <a:endParaRPr lang="en-US" sz="2000" dirty="0">
              <a:solidFill>
                <a:schemeClr val="dk1"/>
              </a:solidFill>
            </a:endParaRPr>
          </a:p>
          <a:p>
            <a:pPr marL="457200" marR="0" lvl="0" indent="-342900" algn="l" rtl="0">
              <a:lnSpc>
                <a:spcPct val="90000"/>
              </a:lnSpc>
              <a:spcBef>
                <a:spcPts val="0"/>
              </a:spcBef>
              <a:spcAft>
                <a:spcPts val="0"/>
              </a:spcAft>
              <a:buClr>
                <a:schemeClr val="dk1"/>
              </a:buClr>
              <a:buSzPts val="1800"/>
              <a:buChar char="●"/>
            </a:pPr>
            <a:r>
              <a:rPr lang="en-US" sz="2000" dirty="0">
                <a:solidFill>
                  <a:schemeClr val="dk1"/>
                </a:solidFill>
              </a:rPr>
              <a:t>Utility incentives</a:t>
            </a:r>
          </a:p>
          <a:p>
            <a:pPr marL="457200" marR="0" lvl="0" indent="-342900" algn="l" rtl="0">
              <a:lnSpc>
                <a:spcPct val="90000"/>
              </a:lnSpc>
              <a:spcBef>
                <a:spcPts val="0"/>
              </a:spcBef>
              <a:spcAft>
                <a:spcPts val="0"/>
              </a:spcAft>
              <a:buClr>
                <a:schemeClr val="dk1"/>
              </a:buClr>
              <a:buSzPts val="1800"/>
              <a:buChar char="●"/>
            </a:pPr>
            <a:endParaRPr lang="en-US" sz="2000" dirty="0">
              <a:solidFill>
                <a:schemeClr val="dk1"/>
              </a:solidFill>
            </a:endParaRPr>
          </a:p>
          <a:p>
            <a:pPr marL="457200" marR="0" lvl="0" indent="-342900" algn="l" rtl="0">
              <a:lnSpc>
                <a:spcPct val="90000"/>
              </a:lnSpc>
              <a:spcBef>
                <a:spcPts val="0"/>
              </a:spcBef>
              <a:spcAft>
                <a:spcPts val="0"/>
              </a:spcAft>
              <a:buClr>
                <a:schemeClr val="dk1"/>
              </a:buClr>
              <a:buSzPts val="1800"/>
              <a:buChar char="●"/>
            </a:pPr>
            <a:r>
              <a:rPr lang="en-US" sz="2000" dirty="0">
                <a:solidFill>
                  <a:schemeClr val="dk1"/>
                </a:solidFill>
              </a:rPr>
              <a:t>Utility on-bill financing</a:t>
            </a:r>
          </a:p>
          <a:p>
            <a:pPr marL="457200" marR="0" lvl="0" indent="-342900" algn="l" rtl="0">
              <a:lnSpc>
                <a:spcPct val="90000"/>
              </a:lnSpc>
              <a:spcBef>
                <a:spcPts val="0"/>
              </a:spcBef>
              <a:spcAft>
                <a:spcPts val="0"/>
              </a:spcAft>
              <a:buClr>
                <a:schemeClr val="dk1"/>
              </a:buClr>
              <a:buSzPts val="1800"/>
              <a:buChar char="●"/>
            </a:pPr>
            <a:endParaRPr lang="en-US" sz="2000" dirty="0">
              <a:solidFill>
                <a:schemeClr val="dk1"/>
              </a:solidFill>
            </a:endParaRPr>
          </a:p>
          <a:p>
            <a:pPr marL="457200" marR="0" lvl="0" indent="-342900" algn="l" rtl="0">
              <a:lnSpc>
                <a:spcPct val="90000"/>
              </a:lnSpc>
              <a:spcBef>
                <a:spcPts val="0"/>
              </a:spcBef>
              <a:spcAft>
                <a:spcPts val="0"/>
              </a:spcAft>
              <a:buClr>
                <a:schemeClr val="dk1"/>
              </a:buClr>
              <a:buSzPts val="1800"/>
              <a:buChar char="●"/>
            </a:pPr>
            <a:r>
              <a:rPr lang="en-US" sz="2000" dirty="0">
                <a:solidFill>
                  <a:schemeClr val="dk1"/>
                </a:solidFill>
              </a:rPr>
              <a:t>Green mortgage products</a:t>
            </a:r>
          </a:p>
          <a:p>
            <a:pPr marL="457200" marR="0" lvl="0" indent="-342900" algn="l" rtl="0">
              <a:lnSpc>
                <a:spcPct val="90000"/>
              </a:lnSpc>
              <a:spcBef>
                <a:spcPts val="0"/>
              </a:spcBef>
              <a:spcAft>
                <a:spcPts val="0"/>
              </a:spcAft>
              <a:buClr>
                <a:schemeClr val="dk1"/>
              </a:buClr>
              <a:buSzPts val="1800"/>
              <a:buChar char="●"/>
            </a:pPr>
            <a:endParaRPr lang="en-US" sz="2000" dirty="0">
              <a:solidFill>
                <a:schemeClr val="dk1"/>
              </a:solidFill>
            </a:endParaRPr>
          </a:p>
          <a:p>
            <a:pPr marL="457200" marR="0" lvl="0" indent="-342900" algn="l" rtl="0">
              <a:lnSpc>
                <a:spcPct val="90000"/>
              </a:lnSpc>
              <a:spcBef>
                <a:spcPts val="0"/>
              </a:spcBef>
              <a:spcAft>
                <a:spcPts val="0"/>
              </a:spcAft>
              <a:buClr>
                <a:schemeClr val="dk1"/>
              </a:buClr>
              <a:buSzPts val="1800"/>
              <a:buChar char="●"/>
            </a:pPr>
            <a:r>
              <a:rPr lang="en-US" sz="2000" dirty="0">
                <a:solidFill>
                  <a:schemeClr val="dk1"/>
                </a:solidFill>
              </a:rPr>
              <a:t>Home equity lines of credit</a:t>
            </a:r>
          </a:p>
          <a:p>
            <a:pPr marL="457200" marR="0" lvl="0" indent="-342900" algn="l" rtl="0">
              <a:lnSpc>
                <a:spcPct val="90000"/>
              </a:lnSpc>
              <a:spcBef>
                <a:spcPts val="0"/>
              </a:spcBef>
              <a:spcAft>
                <a:spcPts val="0"/>
              </a:spcAft>
              <a:buClr>
                <a:schemeClr val="dk1"/>
              </a:buClr>
              <a:buSzPts val="1800"/>
              <a:buChar char="●"/>
            </a:pPr>
            <a:endParaRPr lang="en-US" sz="2000" dirty="0">
              <a:solidFill>
                <a:schemeClr val="dk1"/>
              </a:solidFill>
            </a:endParaRPr>
          </a:p>
          <a:p>
            <a:pPr marL="457200" marR="0" lvl="0" indent="-342900" algn="l" rtl="0">
              <a:lnSpc>
                <a:spcPct val="90000"/>
              </a:lnSpc>
              <a:spcBef>
                <a:spcPts val="0"/>
              </a:spcBef>
              <a:spcAft>
                <a:spcPts val="0"/>
              </a:spcAft>
              <a:buClr>
                <a:schemeClr val="dk1"/>
              </a:buClr>
              <a:buSzPts val="1800"/>
              <a:buChar char="●"/>
            </a:pPr>
            <a:r>
              <a:rPr lang="en-US" sz="2000" dirty="0">
                <a:solidFill>
                  <a:schemeClr val="dk1"/>
                </a:solidFill>
              </a:rPr>
              <a:t>Green banks / credit unions</a:t>
            </a:r>
            <a:endParaRPr sz="1800" dirty="0">
              <a:solidFill>
                <a:schemeClr val="dk1"/>
              </a:solidFill>
            </a:endParaRPr>
          </a:p>
          <a:p>
            <a:pPr marL="0" marR="0" lvl="0" indent="0" algn="l" rtl="0">
              <a:lnSpc>
                <a:spcPct val="90000"/>
              </a:lnSpc>
              <a:spcBef>
                <a:spcPts val="0"/>
              </a:spcBef>
              <a:spcAft>
                <a:spcPts val="0"/>
              </a:spcAft>
              <a:buNone/>
            </a:pPr>
            <a:endParaRPr sz="1800" dirty="0">
              <a:solidFill>
                <a:schemeClr val="dk1"/>
              </a:solidFill>
            </a:endParaRPr>
          </a:p>
          <a:p>
            <a:pPr marL="0" marR="0" lvl="0" indent="0" algn="l" rtl="0">
              <a:lnSpc>
                <a:spcPct val="90000"/>
              </a:lnSpc>
              <a:spcBef>
                <a:spcPts val="0"/>
              </a:spcBef>
              <a:spcAft>
                <a:spcPts val="0"/>
              </a:spcAft>
              <a:buNone/>
            </a:pPr>
            <a:endParaRPr sz="1800" dirty="0">
              <a:solidFill>
                <a:schemeClr val="dk1"/>
              </a:solidFill>
            </a:endParaRPr>
          </a:p>
          <a:p>
            <a:pPr marL="0" marR="0" lvl="0" indent="0" algn="l" rtl="0">
              <a:lnSpc>
                <a:spcPct val="90000"/>
              </a:lnSpc>
              <a:spcBef>
                <a:spcPts val="0"/>
              </a:spcBef>
              <a:spcAft>
                <a:spcPts val="0"/>
              </a:spcAft>
              <a:buNone/>
            </a:pPr>
            <a:endParaRPr sz="1800" dirty="0">
              <a:solidFill>
                <a:schemeClr val="dk1"/>
              </a:solidFill>
            </a:endParaRPr>
          </a:p>
          <a:p>
            <a:pPr marL="0" lvl="0" indent="0" rtl="0">
              <a:lnSpc>
                <a:spcPct val="90000"/>
              </a:lnSpc>
              <a:spcBef>
                <a:spcPts val="0"/>
              </a:spcBef>
              <a:spcAft>
                <a:spcPts val="0"/>
              </a:spcAft>
              <a:buClr>
                <a:schemeClr val="dk1"/>
              </a:buClr>
              <a:buSzPts val="1100"/>
              <a:buFont typeface="Arial"/>
              <a:buNone/>
            </a:pPr>
            <a:endParaRPr sz="1800" dirty="0">
              <a:solidFill>
                <a:schemeClr val="dk1"/>
              </a:solidFill>
            </a:endParaRPr>
          </a:p>
          <a:p>
            <a:pPr marL="285750" marR="0" lvl="0" indent="-184150" algn="l" rtl="0">
              <a:lnSpc>
                <a:spcPct val="90000"/>
              </a:lnSpc>
              <a:spcBef>
                <a:spcPts val="0"/>
              </a:spcBef>
              <a:spcAft>
                <a:spcPts val="0"/>
              </a:spcAft>
              <a:buClr>
                <a:srgbClr val="000000"/>
              </a:buClr>
              <a:buSzPts val="1600"/>
              <a:buFont typeface="Arial"/>
              <a:buNone/>
            </a:pPr>
            <a:endParaRPr sz="1800" b="0" i="0" u="none" strike="noStrike" cap="none" dirty="0">
              <a:solidFill>
                <a:schemeClr val="dk1"/>
              </a:solidFill>
              <a:latin typeface="Arial"/>
              <a:ea typeface="Arial"/>
              <a:cs typeface="Arial"/>
              <a:sym typeface="Aria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3874" y="1779234"/>
            <a:ext cx="2948586" cy="3116794"/>
          </a:xfrm>
          <a:prstGeom prst="rect">
            <a:avLst/>
          </a:prstGeom>
        </p:spPr>
      </p:pic>
    </p:spTree>
    <p:extLst>
      <p:ext uri="{BB962C8B-B14F-4D97-AF65-F5344CB8AC3E}">
        <p14:creationId xmlns:p14="http://schemas.microsoft.com/office/powerpoint/2010/main" val="20850393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a:spLocks noGrp="1"/>
          </p:cNvSpPr>
          <p:nvPr>
            <p:ph type="title"/>
          </p:nvPr>
        </p:nvSpPr>
        <p:spPr>
          <a:xfrm>
            <a:off x="366737" y="407555"/>
            <a:ext cx="8777263" cy="875111"/>
          </a:xfrm>
          <a:prstGeom prst="rect">
            <a:avLst/>
          </a:prstGeom>
          <a:noFill/>
          <a:ln>
            <a:noFill/>
          </a:ln>
        </p:spPr>
        <p:txBody>
          <a:bodyPr spcFirstLastPara="1" wrap="square" lIns="182875" tIns="45700" rIns="182875" bIns="91425" anchor="ctr" anchorCtr="0">
            <a:noAutofit/>
          </a:bodyPr>
          <a:lstStyle/>
          <a:p>
            <a:pPr marL="0" marR="0" lvl="0" indent="0" algn="l" rtl="0">
              <a:lnSpc>
                <a:spcPct val="90000"/>
              </a:lnSpc>
              <a:spcBef>
                <a:spcPts val="0"/>
              </a:spcBef>
              <a:spcAft>
                <a:spcPts val="0"/>
              </a:spcAft>
              <a:buClr>
                <a:srgbClr val="15253D"/>
              </a:buClr>
              <a:buSzPts val="2800"/>
              <a:buFont typeface="Arial Narrow"/>
              <a:buNone/>
            </a:pPr>
            <a:r>
              <a:rPr lang="en-US" sz="2800" b="1" i="0" u="none" strike="noStrike" cap="none" dirty="0">
                <a:solidFill>
                  <a:srgbClr val="15253D"/>
                </a:solidFill>
                <a:latin typeface="Arial Narrow"/>
                <a:ea typeface="Arial Narrow"/>
                <a:cs typeface="Arial Narrow"/>
                <a:sym typeface="Arial Narrow"/>
              </a:rPr>
              <a:t>Develop an implementation framework</a:t>
            </a:r>
            <a:endParaRPr sz="2800" b="1" i="0" u="none" strike="noStrike" cap="none" dirty="0">
              <a:solidFill>
                <a:srgbClr val="15253D"/>
              </a:solidFill>
              <a:latin typeface="Arial Narrow"/>
              <a:ea typeface="Arial Narrow"/>
              <a:cs typeface="Arial Narrow"/>
              <a:sym typeface="Arial Narrow"/>
            </a:endParaRPr>
          </a:p>
        </p:txBody>
      </p:sp>
      <p:sp>
        <p:nvSpPr>
          <p:cNvPr id="125" name="Shape 125"/>
          <p:cNvSpPr txBox="1">
            <a:spLocks noGrp="1"/>
          </p:cNvSpPr>
          <p:nvPr>
            <p:ph type="body" idx="2"/>
          </p:nvPr>
        </p:nvSpPr>
        <p:spPr>
          <a:xfrm>
            <a:off x="0" y="6399332"/>
            <a:ext cx="4289425" cy="246221"/>
          </a:xfrm>
          <a:prstGeom prst="rect">
            <a:avLst/>
          </a:prstGeom>
          <a:noFill/>
          <a:ln>
            <a:noFill/>
          </a:ln>
        </p:spPr>
        <p:txBody>
          <a:bodyPr spcFirstLastPara="1" wrap="square" lIns="182875" tIns="45700" rIns="182875" bIns="45700" anchor="t" anchorCtr="0">
            <a:noAutofit/>
          </a:bodyPr>
          <a:lstStyle/>
          <a:p>
            <a:pPr marL="0" marR="0" lvl="0" indent="0" algn="l" rtl="0">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 </a:t>
            </a:r>
            <a:endParaRPr sz="1000" b="0" i="0" u="none" strike="noStrike" cap="none">
              <a:solidFill>
                <a:schemeClr val="dk1"/>
              </a:solidFill>
              <a:latin typeface="Arial"/>
              <a:ea typeface="Arial"/>
              <a:cs typeface="Arial"/>
              <a:sym typeface="Arial"/>
            </a:endParaRPr>
          </a:p>
        </p:txBody>
      </p:sp>
      <p:sp>
        <p:nvSpPr>
          <p:cNvPr id="4" name="Shape 315"/>
          <p:cNvSpPr/>
          <p:nvPr/>
        </p:nvSpPr>
        <p:spPr>
          <a:xfrm flipH="1">
            <a:off x="430190" y="1618593"/>
            <a:ext cx="8400300" cy="4505604"/>
          </a:xfrm>
          <a:prstGeom prst="rect">
            <a:avLst/>
          </a:prstGeom>
          <a:noFill/>
          <a:ln>
            <a:noFill/>
          </a:ln>
        </p:spPr>
        <p:txBody>
          <a:bodyPr spcFirstLastPara="1" wrap="square" lIns="91425" tIns="45700" rIns="91425" bIns="45700" anchor="t" anchorCtr="0">
            <a:noAutofit/>
          </a:bodyPr>
          <a:lstStyle/>
          <a:p>
            <a:pPr marL="571500" marR="0" lvl="0" indent="-457200" algn="l" rtl="0">
              <a:lnSpc>
                <a:spcPct val="90000"/>
              </a:lnSpc>
              <a:spcBef>
                <a:spcPts val="0"/>
              </a:spcBef>
              <a:spcAft>
                <a:spcPts val="0"/>
              </a:spcAft>
              <a:buClr>
                <a:schemeClr val="dk1"/>
              </a:buClr>
              <a:buSzPts val="1800"/>
              <a:buFont typeface="+mj-lt"/>
              <a:buAutoNum type="arabicPeriod"/>
            </a:pPr>
            <a:r>
              <a:rPr lang="en-US" sz="2000" dirty="0">
                <a:solidFill>
                  <a:schemeClr val="dk1"/>
                </a:solidFill>
              </a:rPr>
              <a:t>Select energy efficiency measurement tool (HES, HERS, custom)</a:t>
            </a:r>
          </a:p>
          <a:p>
            <a:pPr marL="571500" marR="0" lvl="0" indent="-457200" algn="l" rtl="0">
              <a:lnSpc>
                <a:spcPct val="90000"/>
              </a:lnSpc>
              <a:spcBef>
                <a:spcPts val="0"/>
              </a:spcBef>
              <a:spcAft>
                <a:spcPts val="0"/>
              </a:spcAft>
              <a:buClr>
                <a:schemeClr val="dk1"/>
              </a:buClr>
              <a:buSzPts val="1800"/>
              <a:buFont typeface="+mj-lt"/>
              <a:buAutoNum type="arabicPeriod"/>
            </a:pPr>
            <a:endParaRPr lang="en-US" sz="2000" dirty="0">
              <a:solidFill>
                <a:schemeClr val="dk1"/>
              </a:solidFill>
            </a:endParaRPr>
          </a:p>
          <a:p>
            <a:pPr marL="571500" marR="0" lvl="0" indent="-457200" algn="l" rtl="0">
              <a:lnSpc>
                <a:spcPct val="90000"/>
              </a:lnSpc>
              <a:spcBef>
                <a:spcPts val="0"/>
              </a:spcBef>
              <a:spcAft>
                <a:spcPts val="0"/>
              </a:spcAft>
              <a:buClr>
                <a:schemeClr val="dk1"/>
              </a:buClr>
              <a:buSzPts val="1800"/>
              <a:buFont typeface="+mj-lt"/>
              <a:buAutoNum type="arabicPeriod"/>
            </a:pPr>
            <a:r>
              <a:rPr lang="en-US" sz="2000" dirty="0">
                <a:solidFill>
                  <a:schemeClr val="dk1"/>
                </a:solidFill>
              </a:rPr>
              <a:t>Select energy target (balance desired savings with cost effectiveness)</a:t>
            </a:r>
          </a:p>
          <a:p>
            <a:pPr marL="571500" marR="0" lvl="0" indent="-457200" algn="l" rtl="0">
              <a:lnSpc>
                <a:spcPct val="90000"/>
              </a:lnSpc>
              <a:spcBef>
                <a:spcPts val="0"/>
              </a:spcBef>
              <a:spcAft>
                <a:spcPts val="0"/>
              </a:spcAft>
              <a:buClr>
                <a:schemeClr val="dk1"/>
              </a:buClr>
              <a:buSzPts val="1800"/>
              <a:buFont typeface="+mj-lt"/>
              <a:buAutoNum type="arabicPeriod"/>
            </a:pPr>
            <a:endParaRPr lang="en-US" sz="2000" dirty="0">
              <a:solidFill>
                <a:schemeClr val="dk1"/>
              </a:solidFill>
            </a:endParaRPr>
          </a:p>
          <a:p>
            <a:pPr marL="571500" marR="0" lvl="0" indent="-457200" algn="l" rtl="0">
              <a:lnSpc>
                <a:spcPct val="90000"/>
              </a:lnSpc>
              <a:spcBef>
                <a:spcPts val="0"/>
              </a:spcBef>
              <a:spcAft>
                <a:spcPts val="0"/>
              </a:spcAft>
              <a:buClr>
                <a:schemeClr val="dk1"/>
              </a:buClr>
              <a:buSzPts val="1800"/>
              <a:buFont typeface="+mj-lt"/>
              <a:buAutoNum type="arabicPeriod"/>
            </a:pPr>
            <a:r>
              <a:rPr lang="en-US" sz="2000" dirty="0">
                <a:solidFill>
                  <a:schemeClr val="dk1"/>
                </a:solidFill>
              </a:rPr>
              <a:t>Energy data collection and reporting requirements</a:t>
            </a:r>
          </a:p>
          <a:p>
            <a:pPr marL="571500" marR="0" lvl="0" indent="-457200" algn="l" rtl="0">
              <a:lnSpc>
                <a:spcPct val="90000"/>
              </a:lnSpc>
              <a:spcBef>
                <a:spcPts val="0"/>
              </a:spcBef>
              <a:spcAft>
                <a:spcPts val="0"/>
              </a:spcAft>
              <a:buClr>
                <a:schemeClr val="dk1"/>
              </a:buClr>
              <a:buSzPts val="1800"/>
              <a:buFont typeface="+mj-lt"/>
              <a:buAutoNum type="arabicPeriod"/>
            </a:pPr>
            <a:endParaRPr lang="en-US" sz="2000" dirty="0">
              <a:solidFill>
                <a:schemeClr val="dk1"/>
              </a:solidFill>
            </a:endParaRPr>
          </a:p>
          <a:p>
            <a:pPr marL="571500" marR="0" lvl="0" indent="-457200" algn="l" rtl="0">
              <a:lnSpc>
                <a:spcPct val="90000"/>
              </a:lnSpc>
              <a:spcBef>
                <a:spcPts val="0"/>
              </a:spcBef>
              <a:spcAft>
                <a:spcPts val="0"/>
              </a:spcAft>
              <a:buClr>
                <a:schemeClr val="dk1"/>
              </a:buClr>
              <a:buSzPts val="1800"/>
              <a:buFont typeface="+mj-lt"/>
              <a:buAutoNum type="arabicPeriod"/>
            </a:pPr>
            <a:r>
              <a:rPr lang="en-US" sz="2000" dirty="0">
                <a:solidFill>
                  <a:schemeClr val="dk1"/>
                </a:solidFill>
              </a:rPr>
              <a:t>Determine how approach varies between single family and multifamily</a:t>
            </a:r>
          </a:p>
          <a:p>
            <a:pPr marL="571500" marR="0" lvl="0" indent="-457200" algn="l" rtl="0">
              <a:lnSpc>
                <a:spcPct val="90000"/>
              </a:lnSpc>
              <a:spcBef>
                <a:spcPts val="0"/>
              </a:spcBef>
              <a:spcAft>
                <a:spcPts val="0"/>
              </a:spcAft>
              <a:buClr>
                <a:schemeClr val="dk1"/>
              </a:buClr>
              <a:buSzPts val="1800"/>
              <a:buFont typeface="+mj-lt"/>
              <a:buAutoNum type="arabicPeriod"/>
            </a:pPr>
            <a:endParaRPr lang="en-US" sz="2000" dirty="0">
              <a:solidFill>
                <a:schemeClr val="dk1"/>
              </a:solidFill>
            </a:endParaRPr>
          </a:p>
          <a:p>
            <a:pPr marL="571500" marR="0" lvl="0" indent="-457200" algn="l" rtl="0">
              <a:lnSpc>
                <a:spcPct val="90000"/>
              </a:lnSpc>
              <a:spcBef>
                <a:spcPts val="0"/>
              </a:spcBef>
              <a:spcAft>
                <a:spcPts val="0"/>
              </a:spcAft>
              <a:buClr>
                <a:schemeClr val="dk1"/>
              </a:buClr>
              <a:buSzPts val="1800"/>
              <a:buFont typeface="+mj-lt"/>
              <a:buAutoNum type="arabicPeriod"/>
            </a:pPr>
            <a:r>
              <a:rPr lang="en-US" sz="2000" dirty="0">
                <a:solidFill>
                  <a:schemeClr val="dk1"/>
                </a:solidFill>
              </a:rPr>
              <a:t>Determine human capital needs</a:t>
            </a:r>
            <a:endParaRPr sz="1800" dirty="0">
              <a:solidFill>
                <a:schemeClr val="dk1"/>
              </a:solidFill>
            </a:endParaRPr>
          </a:p>
          <a:p>
            <a:pPr marL="0" marR="0" lvl="0" indent="0" algn="l" rtl="0">
              <a:lnSpc>
                <a:spcPct val="90000"/>
              </a:lnSpc>
              <a:spcBef>
                <a:spcPts val="0"/>
              </a:spcBef>
              <a:spcAft>
                <a:spcPts val="0"/>
              </a:spcAft>
              <a:buNone/>
            </a:pPr>
            <a:endParaRPr sz="1800" dirty="0">
              <a:solidFill>
                <a:schemeClr val="dk1"/>
              </a:solidFill>
            </a:endParaRPr>
          </a:p>
          <a:p>
            <a:pPr marL="0" marR="0" lvl="0" indent="0" algn="l" rtl="0">
              <a:lnSpc>
                <a:spcPct val="90000"/>
              </a:lnSpc>
              <a:spcBef>
                <a:spcPts val="0"/>
              </a:spcBef>
              <a:spcAft>
                <a:spcPts val="0"/>
              </a:spcAft>
              <a:buNone/>
            </a:pPr>
            <a:endParaRPr sz="1800" dirty="0">
              <a:solidFill>
                <a:schemeClr val="dk1"/>
              </a:solidFill>
            </a:endParaRPr>
          </a:p>
          <a:p>
            <a:pPr marL="0" marR="0" lvl="0" indent="0" algn="l" rtl="0">
              <a:lnSpc>
                <a:spcPct val="90000"/>
              </a:lnSpc>
              <a:spcBef>
                <a:spcPts val="0"/>
              </a:spcBef>
              <a:spcAft>
                <a:spcPts val="0"/>
              </a:spcAft>
              <a:buNone/>
            </a:pPr>
            <a:endParaRPr sz="1800" dirty="0">
              <a:solidFill>
                <a:schemeClr val="dk1"/>
              </a:solidFill>
            </a:endParaRPr>
          </a:p>
          <a:p>
            <a:pPr marL="0" lvl="0" indent="0" rtl="0">
              <a:lnSpc>
                <a:spcPct val="90000"/>
              </a:lnSpc>
              <a:spcBef>
                <a:spcPts val="0"/>
              </a:spcBef>
              <a:spcAft>
                <a:spcPts val="0"/>
              </a:spcAft>
              <a:buClr>
                <a:schemeClr val="dk1"/>
              </a:buClr>
              <a:buSzPts val="1100"/>
              <a:buFont typeface="Arial"/>
              <a:buNone/>
            </a:pPr>
            <a:endParaRPr sz="1800" dirty="0">
              <a:solidFill>
                <a:schemeClr val="dk1"/>
              </a:solidFill>
            </a:endParaRPr>
          </a:p>
          <a:p>
            <a:pPr marL="285750" marR="0" lvl="0" indent="-184150" algn="l" rtl="0">
              <a:lnSpc>
                <a:spcPct val="90000"/>
              </a:lnSpc>
              <a:spcBef>
                <a:spcPts val="0"/>
              </a:spcBef>
              <a:spcAft>
                <a:spcPts val="0"/>
              </a:spcAft>
              <a:buClr>
                <a:srgbClr val="000000"/>
              </a:buClr>
              <a:buSzPts val="1600"/>
              <a:buFont typeface="Arial"/>
              <a:buNone/>
            </a:pPr>
            <a:endParaRPr sz="18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78180562"/>
      </p:ext>
    </p:extLst>
  </p:cSld>
  <p:clrMapOvr>
    <a:masterClrMapping/>
  </p:clrMapOvr>
</p:sld>
</file>

<file path=ppt/theme/theme1.xml><?xml version="1.0" encoding="utf-8"?>
<a:theme xmlns:a="http://schemas.openxmlformats.org/drawingml/2006/main" name="20160709v2_Templates">
  <a:themeElements>
    <a:clrScheme name="RMI 2016v2 Template">
      <a:dk1>
        <a:srgbClr val="000000"/>
      </a:dk1>
      <a:lt1>
        <a:srgbClr val="FFFFFF"/>
      </a:lt1>
      <a:dk2>
        <a:srgbClr val="1D3661"/>
      </a:dk2>
      <a:lt2>
        <a:srgbClr val="A4C2DA"/>
      </a:lt2>
      <a:accent1>
        <a:srgbClr val="005CA9"/>
      </a:accent1>
      <a:accent2>
        <a:srgbClr val="39B6DE"/>
      </a:accent2>
      <a:accent3>
        <a:srgbClr val="517C1D"/>
      </a:accent3>
      <a:accent4>
        <a:srgbClr val="F8AB1B"/>
      </a:accent4>
      <a:accent5>
        <a:srgbClr val="B15F22"/>
      </a:accent5>
      <a:accent6>
        <a:srgbClr val="5E0215"/>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i44d58dc1cf74c3bb0600f75e80272a0 xmlns="a1df9832-fa29-4d0b-8301-c5ccf72ca850">
      <Terms xmlns="http://schemas.microsoft.com/office/infopath/2007/PartnerControls"/>
    </i44d58dc1cf74c3bb0600f75e80272a0>
    <TaxCatchAll xmlns="a1df9832-fa29-4d0b-8301-c5ccf72ca850">
      <Value>1</Value>
    </TaxCatchAll>
    <TaxKeywordTaxHTField xmlns="a1df9832-fa29-4d0b-8301-c5ccf72ca850">
      <Terms xmlns="http://schemas.microsoft.com/office/infopath/2007/PartnerControls"/>
    </TaxKeywordTaxHTField>
    <n748466ce81f4d068bd498403e1ecc4b xmlns="a1df9832-fa29-4d0b-8301-c5ccf72ca850">
      <Terms xmlns="http://schemas.microsoft.com/office/infopath/2007/PartnerControls"/>
    </n748466ce81f4d068bd498403e1ecc4b>
    <l9283ed5dc164381a5df9e58c4c717b4 xmlns="a1df9832-fa29-4d0b-8301-c5ccf72ca850">
      <Terms xmlns="http://schemas.microsoft.com/office/infopath/2007/PartnerControls"/>
    </l9283ed5dc164381a5df9e58c4c717b4>
    <k7031f0ddbec44908666ccec4dca0b46 xmlns="a1df9832-fa29-4d0b-8301-c5ccf72ca850">
      <Terms xmlns="http://schemas.microsoft.com/office/infopath/2007/PartnerControls"/>
    </k7031f0ddbec44908666ccec4dca0b46>
    <m26e38606aa543cb981614fc6d49280d xmlns="a1df9832-fa29-4d0b-8301-c5ccf72ca850">
      <Terms xmlns="http://schemas.microsoft.com/office/infopath/2007/PartnerControls"/>
    </m26e38606aa543cb981614fc6d49280d>
    <n886c46fede847c080398018f40c4c47 xmlns="a1df9832-fa29-4d0b-8301-c5ccf72ca850">
      <Terms xmlns="http://schemas.microsoft.com/office/infopath/2007/PartnerControls"/>
    </n886c46fede847c080398018f40c4c47>
    <n48685bf95bc4b8fa4aa6bfb34ecb222 xmlns="a1df9832-fa29-4d0b-8301-c5ccf72ca850">
      <Terms xmlns="http://schemas.microsoft.com/office/infopath/2007/PartnerControls">
        <TermInfo xmlns="http://schemas.microsoft.com/office/infopath/2007/PartnerControls">
          <TermName xmlns="http://schemas.microsoft.com/office/infopath/2007/PartnerControls">Buildings</TermName>
          <TermId xmlns="http://schemas.microsoft.com/office/infopath/2007/PartnerControls">6d5332a4-270e-4d3f-9006-80a36a781c0d</TermId>
        </TermInfo>
      </Terms>
    </n48685bf95bc4b8fa4aa6bfb34ecb222>
    <eda3356070224fe59cf39745c882f8c6 xmlns="a1df9832-fa29-4d0b-8301-c5ccf72ca850">
      <Terms xmlns="http://schemas.microsoft.com/office/infopath/2007/PartnerControls"/>
    </eda3356070224fe59cf39745c882f8c6>
  </documentManagement>
</p:properties>
</file>

<file path=customXml/item3.xml><?xml version="1.0" encoding="utf-8"?>
<ct:contentTypeSchema xmlns:ct="http://schemas.microsoft.com/office/2006/metadata/contentType" xmlns:ma="http://schemas.microsoft.com/office/2006/metadata/properties/metaAttributes" ct:_="" ma:_="" ma:contentTypeName="Program Document" ma:contentTypeID="0x010100C2CFE70F12B8554A80D65BC4AE2EF6200004246E0A8545D448AFC4ACE59685184B" ma:contentTypeVersion="24" ma:contentTypeDescription="" ma:contentTypeScope="" ma:versionID="e2ea3cfe515d355403283200da3e702a">
  <xsd:schema xmlns:xsd="http://www.w3.org/2001/XMLSchema" xmlns:xs="http://www.w3.org/2001/XMLSchema" xmlns:p="http://schemas.microsoft.com/office/2006/metadata/properties" xmlns:ns2="a1df9832-fa29-4d0b-8301-c5ccf72ca850" targetNamespace="http://schemas.microsoft.com/office/2006/metadata/properties" ma:root="true" ma:fieldsID="86a016c7c74fed2ccd505990cef97493" ns2:_="">
    <xsd:import namespace="a1df9832-fa29-4d0b-8301-c5ccf72ca850"/>
    <xsd:element name="properties">
      <xsd:complexType>
        <xsd:sequence>
          <xsd:element name="documentManagement">
            <xsd:complexType>
              <xsd:all>
                <xsd:element ref="ns2:l9283ed5dc164381a5df9e58c4c717b4" minOccurs="0"/>
                <xsd:element ref="ns2:i44d58dc1cf74c3bb0600f75e80272a0" minOccurs="0"/>
                <xsd:element ref="ns2:k7031f0ddbec44908666ccec4dca0b46" minOccurs="0"/>
                <xsd:element ref="ns2:m26e38606aa543cb981614fc6d49280d" minOccurs="0"/>
                <xsd:element ref="ns2:n48685bf95bc4b8fa4aa6bfb34ecb222" minOccurs="0"/>
                <xsd:element ref="ns2:TaxCatchAll" minOccurs="0"/>
                <xsd:element ref="ns2:eda3356070224fe59cf39745c882f8c6" minOccurs="0"/>
                <xsd:element ref="ns2:n748466ce81f4d068bd498403e1ecc4b" minOccurs="0"/>
                <xsd:element ref="ns2:TaxCatchAllLabel" minOccurs="0"/>
                <xsd:element ref="ns2:n886c46fede847c080398018f40c4c47" minOccurs="0"/>
                <xsd:element ref="ns2:TaxKeyword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df9832-fa29-4d0b-8301-c5ccf72ca850" elementFormDefault="qualified">
    <xsd:import namespace="http://schemas.microsoft.com/office/2006/documentManagement/types"/>
    <xsd:import namespace="http://schemas.microsoft.com/office/infopath/2007/PartnerControls"/>
    <xsd:element name="l9283ed5dc164381a5df9e58c4c717b4" ma:index="10" nillable="true" ma:taxonomy="true" ma:internalName="l9283ed5dc164381a5df9e58c4c717b4" ma:taxonomyFieldName="Industry" ma:displayName="Industry" ma:default="" ma:fieldId="{59283ed5-dc16-4381-a5df-9e58c4c717b4}" ma:sspId="78ca830c-a034-4168-b956-d7763e68b615" ma:termSetId="4705ca40-a9fc-4979-9eeb-55a86f788a8c" ma:anchorId="00000000-0000-0000-0000-000000000000" ma:open="false" ma:isKeyword="false">
      <xsd:complexType>
        <xsd:sequence>
          <xsd:element ref="pc:Terms" minOccurs="0" maxOccurs="1"/>
        </xsd:sequence>
      </xsd:complexType>
    </xsd:element>
    <xsd:element name="i44d58dc1cf74c3bb0600f75e80272a0" ma:index="12" nillable="true" ma:taxonomy="true" ma:internalName="i44d58dc1cf74c3bb0600f75e80272a0" ma:taxonomyFieldName="Geography" ma:displayName="Geography" ma:default="" ma:fieldId="{244d58dc-1cf7-4c3b-b060-0f75e80272a0}" ma:sspId="78ca830c-a034-4168-b956-d7763e68b615" ma:termSetId="28a1c660-2861-4b3d-a4b7-c19d748b4d8c" ma:anchorId="00000000-0000-0000-0000-000000000000" ma:open="false" ma:isKeyword="false">
      <xsd:complexType>
        <xsd:sequence>
          <xsd:element ref="pc:Terms" minOccurs="0" maxOccurs="1"/>
        </xsd:sequence>
      </xsd:complexType>
    </xsd:element>
    <xsd:element name="k7031f0ddbec44908666ccec4dca0b46" ma:index="14" nillable="true" ma:taxonomy="true" ma:internalName="k7031f0ddbec44908666ccec4dca0b46" ma:taxonomyFieldName="Client_x0020_Partner" ma:displayName="Client Partner" ma:readOnly="false" ma:default="" ma:fieldId="{47031f0d-dbec-4490-8666-ccec4dca0b46}" ma:sspId="78ca830c-a034-4168-b956-d7763e68b615" ma:termSetId="2fdb8ad4-2b2b-419a-bd90-93be715ccb67" ma:anchorId="00000000-0000-0000-0000-000000000000" ma:open="false" ma:isKeyword="false">
      <xsd:complexType>
        <xsd:sequence>
          <xsd:element ref="pc:Terms" minOccurs="0" maxOccurs="1"/>
        </xsd:sequence>
      </xsd:complexType>
    </xsd:element>
    <xsd:element name="m26e38606aa543cb981614fc6d49280d" ma:index="16" nillable="true" ma:taxonomy="true" ma:internalName="m26e38606aa543cb981614fc6d49280d" ma:taxonomyFieldName="Technology" ma:displayName="Technology" ma:readOnly="false" ma:default="" ma:fieldId="{626e3860-6aa5-43cb-9816-14fc6d49280d}" ma:sspId="78ca830c-a034-4168-b956-d7763e68b615" ma:termSetId="fb0d05d2-464d-47d8-b8c5-88e37d853ee5" ma:anchorId="00000000-0000-0000-0000-000000000000" ma:open="false" ma:isKeyword="false">
      <xsd:complexType>
        <xsd:sequence>
          <xsd:element ref="pc:Terms" minOccurs="0" maxOccurs="1"/>
        </xsd:sequence>
      </xsd:complexType>
    </xsd:element>
    <xsd:element name="n48685bf95bc4b8fa4aa6bfb34ecb222" ma:index="17" nillable="true" ma:taxonomy="true" ma:internalName="n48685bf95bc4b8fa4aa6bfb34ecb222" ma:taxonomyFieldName="Program" ma:displayName="Program" ma:readOnly="false" ma:default="-1;#Buildings|6d5332a4-270e-4d3f-9006-80a36a781c0d" ma:fieldId="{748685bf-95bc-4b8f-a4aa-6bfb34ecb222}" ma:sspId="78ca830c-a034-4168-b956-d7763e68b615" ma:termSetId="fb5b2e61-77ad-482a-9c70-531e7aa7f77d" ma:anchorId="00000000-0000-0000-0000-000000000000" ma:open="false" ma:isKeyword="false">
      <xsd:complexType>
        <xsd:sequence>
          <xsd:element ref="pc:Terms" minOccurs="0" maxOccurs="1"/>
        </xsd:sequence>
      </xsd:complexType>
    </xsd:element>
    <xsd:element name="TaxCatchAll" ma:index="18" nillable="true" ma:displayName="Taxonomy Catch All Column" ma:hidden="true" ma:list="{12e23ad0-6dd8-4afb-afa4-0876b6985e5d}" ma:internalName="TaxCatchAll" ma:showField="CatchAllData" ma:web="24295c53-8441-4ad1-8ffa-c268c72b1660">
      <xsd:complexType>
        <xsd:complexContent>
          <xsd:extension base="dms:MultiChoiceLookup">
            <xsd:sequence>
              <xsd:element name="Value" type="dms:Lookup" maxOccurs="unbounded" minOccurs="0" nillable="true"/>
            </xsd:sequence>
          </xsd:extension>
        </xsd:complexContent>
      </xsd:complexType>
    </xsd:element>
    <xsd:element name="eda3356070224fe59cf39745c882f8c6" ma:index="19" nillable="true" ma:taxonomy="true" ma:internalName="eda3356070224fe59cf39745c882f8c6" ma:taxonomyFieldName="Initiative" ma:displayName="Initiative" ma:readOnly="false" ma:default="-1;#BLD - Residential Energy +|8baa4d84-f460-40fd-90d3-b2fd3e52be24" ma:fieldId="{eda33560-7022-4fe5-9cf3-9745c882f8c6}" ma:sspId="78ca830c-a034-4168-b956-d7763e68b615" ma:termSetId="903b7f5a-2ae5-4e42-8208-77428af6ee1e" ma:anchorId="00000000-0000-0000-0000-000000000000" ma:open="false" ma:isKeyword="false">
      <xsd:complexType>
        <xsd:sequence>
          <xsd:element ref="pc:Terms" minOccurs="0" maxOccurs="1"/>
        </xsd:sequence>
      </xsd:complexType>
    </xsd:element>
    <xsd:element name="n748466ce81f4d068bd498403e1ecc4b" ma:index="21" nillable="true" ma:taxonomy="true" ma:internalName="n748466ce81f4d068bd498403e1ecc4b" ma:taxonomyFieldName="Projects" ma:displayName="Projects" ma:readOnly="false" ma:default="-1;#City Policy|29fcb9e1-67af-4ea4-aa92-d5d2f0be98ac" ma:fieldId="{7748466c-e81f-4d06-8bd4-98403e1ecc4b}" ma:taxonomyMulti="true" ma:sspId="78ca830c-a034-4168-b956-d7763e68b615" ma:termSetId="1ca03fc9-8c6d-48e1-924a-9e9a18db759c" ma:anchorId="00000000-0000-0000-0000-000000000000" ma:open="false" ma:isKeyword="false">
      <xsd:complexType>
        <xsd:sequence>
          <xsd:element ref="pc:Terms" minOccurs="0" maxOccurs="1"/>
        </xsd:sequence>
      </xsd:complexType>
    </xsd:element>
    <xsd:element name="TaxCatchAllLabel" ma:index="23" nillable="true" ma:displayName="Taxonomy Catch All Column1" ma:hidden="true" ma:list="{12e23ad0-6dd8-4afb-afa4-0876b6985e5d}" ma:internalName="TaxCatchAllLabel" ma:readOnly="true" ma:showField="CatchAllDataLabel" ma:web="24295c53-8441-4ad1-8ffa-c268c72b1660">
      <xsd:complexType>
        <xsd:complexContent>
          <xsd:extension base="dms:MultiChoiceLookup">
            <xsd:sequence>
              <xsd:element name="Value" type="dms:Lookup" maxOccurs="unbounded" minOccurs="0" nillable="true"/>
            </xsd:sequence>
          </xsd:extension>
        </xsd:complexContent>
      </xsd:complexType>
    </xsd:element>
    <xsd:element name="n886c46fede847c080398018f40c4c47" ma:index="24" nillable="true" ma:taxonomy="true" ma:internalName="n886c46fede847c080398018f40c4c47" ma:taxonomyFieldName="Foundation" ma:displayName="Foundation" ma:readOnly="false" ma:default="" ma:fieldId="{7886c46f-ede8-47c0-8039-8018f40c4c47}" ma:sspId="78ca830c-a034-4168-b956-d7763e68b615" ma:termSetId="f178076e-94ff-44a9-8c37-04cfc45bd495" ma:anchorId="00000000-0000-0000-0000-000000000000" ma:open="false" ma:isKeyword="false">
      <xsd:complexType>
        <xsd:sequence>
          <xsd:element ref="pc:Terms" minOccurs="0" maxOccurs="1"/>
        </xsd:sequence>
      </xsd:complexType>
    </xsd:element>
    <xsd:element name="TaxKeywordTaxHTField" ma:index="26" nillable="true" ma:taxonomy="true" ma:internalName="TaxKeywordTaxHTField" ma:taxonomyFieldName="TaxKeyword" ma:displayName="Enterprise Keywords" ma:fieldId="{23f27201-bee3-471e-b2e7-b64fd8b7ca38}" ma:taxonomyMulti="true" ma:sspId="78ca830c-a034-4168-b956-d7763e68b615"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haredContentType xmlns="Microsoft.SharePoint.Taxonomy.ContentTypeSync" SourceId="78ca830c-a034-4168-b956-d7763e68b615" ContentTypeId="0x010100C2CFE70F12B8554A80D65BC4AE2EF620" PreviousValue="false"/>
</file>

<file path=customXml/itemProps1.xml><?xml version="1.0" encoding="utf-8"?>
<ds:datastoreItem xmlns:ds="http://schemas.openxmlformats.org/officeDocument/2006/customXml" ds:itemID="{1BB6B741-E788-44C1-98D5-8CA986916F2D}">
  <ds:schemaRefs>
    <ds:schemaRef ds:uri="http://schemas.microsoft.com/sharepoint/v3/contenttype/forms"/>
  </ds:schemaRefs>
</ds:datastoreItem>
</file>

<file path=customXml/itemProps2.xml><?xml version="1.0" encoding="utf-8"?>
<ds:datastoreItem xmlns:ds="http://schemas.openxmlformats.org/officeDocument/2006/customXml" ds:itemID="{E3707366-4A45-46EB-A6F5-BF4F837C0D2D}">
  <ds:schemaRefs>
    <ds:schemaRef ds:uri="http://schemas.microsoft.com/office/2006/metadata/properties"/>
    <ds:schemaRef ds:uri="http://schemas.microsoft.com/office/infopath/2007/PartnerControls"/>
    <ds:schemaRef ds:uri="a1df9832-fa29-4d0b-8301-c5ccf72ca850"/>
  </ds:schemaRefs>
</ds:datastoreItem>
</file>

<file path=customXml/itemProps3.xml><?xml version="1.0" encoding="utf-8"?>
<ds:datastoreItem xmlns:ds="http://schemas.openxmlformats.org/officeDocument/2006/customXml" ds:itemID="{695319CF-DD70-4276-B370-4A254259FAB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1df9832-fa29-4d0b-8301-c5ccf72ca85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DA367622-7CF4-4E85-A286-605E0C35B508}">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otalTime>1484</TotalTime>
  <Words>1405</Words>
  <Application>Microsoft Office PowerPoint</Application>
  <PresentationFormat>On-screen Show (4:3)</PresentationFormat>
  <Paragraphs>276</Paragraphs>
  <Slides>25</Slides>
  <Notes>21</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20160709v2_Templates</vt:lpstr>
      <vt:lpstr>PowerPoint Presentation</vt:lpstr>
      <vt:lpstr>PowerPoint Presentation</vt:lpstr>
      <vt:lpstr>Setting a Goal: Metrics and Timeline</vt:lpstr>
      <vt:lpstr>Overview of Process for Efficiency Standards for Rentals</vt:lpstr>
      <vt:lpstr>Assess policy fit for your city</vt:lpstr>
      <vt:lpstr>Perform a preliminary analysis to determine impact</vt:lpstr>
      <vt:lpstr>Consult and partner with key stakeholders in the residential housing sector </vt:lpstr>
      <vt:lpstr>Co-develop financing options and incentives with utilities and lenders </vt:lpstr>
      <vt:lpstr>Develop an implementation framework</vt:lpstr>
      <vt:lpstr>Develop a compliance framework</vt:lpstr>
      <vt:lpstr>Develop a disclosure framework</vt:lpstr>
      <vt:lpstr>PowerPoint Presentation</vt:lpstr>
      <vt:lpstr>The Intent of a Policy Blueprint</vt:lpstr>
      <vt:lpstr>Section 1: The Goal</vt:lpstr>
      <vt:lpstr>Section 2: Local Context</vt:lpstr>
      <vt:lpstr>Section 2: Local Context</vt:lpstr>
      <vt:lpstr>Section 2: Local Context</vt:lpstr>
      <vt:lpstr>Section 3: Policy Components</vt:lpstr>
      <vt:lpstr>Section 3: Policy Components</vt:lpstr>
      <vt:lpstr>Section 3: Policy Components</vt:lpstr>
      <vt:lpstr>Section 4: Preliminary Impact Calculation</vt:lpstr>
      <vt:lpstr>Section 5: Identify Stakeholders</vt:lpstr>
      <vt:lpstr>PowerPoint Presentation</vt:lpstr>
      <vt:lpstr>Section 1: The Goal</vt:lpstr>
      <vt:lpstr>Setting a Goal: Metrics and Timeline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MESR Kickoff Webinar Slides FINAL.pptx</dc:title>
  <dc:creator>Sneha Ayyagari</dc:creator>
  <cp:lastModifiedBy>Sneha Ayyagari</cp:lastModifiedBy>
  <cp:revision>233</cp:revision>
  <cp:lastPrinted>2018-03-12T16:41:32Z</cp:lastPrinted>
  <dcterms:modified xsi:type="dcterms:W3CDTF">2019-10-28T02:41:28Z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0x010100C2CFE70F12B8554A80D65BC4AE2EF6200004246E0A8545D448AFC4ACE59685184B</vt:lpwstr>
  </property>
  <property fmtid="{D5CDD505-2E9C-101B-9397-08002B2CF9AE}" pid="3" name="Client Partner">
    <vt:lpwstr/>
  </property>
  <property fmtid="{D5CDD505-2E9C-101B-9397-08002B2CF9AE}" pid="4" name="Technology">
    <vt:lpwstr/>
  </property>
  <property fmtid="{D5CDD505-2E9C-101B-9397-08002B2CF9AE}" pid="5" name="Order">
    <vt:r8>100</vt:r8>
  </property>
  <property fmtid="{D5CDD505-2E9C-101B-9397-08002B2CF9AE}" pid="6" name="TaxKeyword">
    <vt:lpwstr/>
  </property>
  <property fmtid="{D5CDD505-2E9C-101B-9397-08002B2CF9AE}" pid="7" name="Sub2">
    <vt:lpwstr/>
  </property>
  <property fmtid="{D5CDD505-2E9C-101B-9397-08002B2CF9AE}" pid="8" name="Projects">
    <vt:lpwstr/>
  </property>
  <property fmtid="{D5CDD505-2E9C-101B-9397-08002B2CF9AE}" pid="9" name="Geography">
    <vt:lpwstr/>
  </property>
  <property fmtid="{D5CDD505-2E9C-101B-9397-08002B2CF9AE}" pid="10" name="Industry">
    <vt:lpwstr/>
  </property>
  <property fmtid="{D5CDD505-2E9C-101B-9397-08002B2CF9AE}" pid="11" name="Foundation">
    <vt:lpwstr/>
  </property>
  <property fmtid="{D5CDD505-2E9C-101B-9397-08002B2CF9AE}" pid="12" name="Initiative">
    <vt:lpwstr/>
  </property>
  <property fmtid="{D5CDD505-2E9C-101B-9397-08002B2CF9AE}" pid="13" name="Program">
    <vt:lpwstr>1;#Buildings|6d5332a4-270e-4d3f-9006-80a36a781c0d</vt:lpwstr>
  </property>
</Properties>
</file>