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5"/>
  </p:sldMasterIdLst>
  <p:notesMasterIdLst>
    <p:notesMasterId r:id="rId11"/>
  </p:notesMasterIdLst>
  <p:sldIdLst>
    <p:sldId id="290" r:id="rId6"/>
    <p:sldId id="311" r:id="rId7"/>
    <p:sldId id="312" r:id="rId8"/>
    <p:sldId id="308" r:id="rId9"/>
    <p:sldId id="309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ob Corvidae" initials="" lastIdx="6" clrIdx="0"/>
  <p:cmAuthor id="1" name="Clare Shemeta" initials="" lastIdx="2" clrIdx="1"/>
  <p:cmAuthor id="2" name="Sneha Ayyagari" initials="SA" lastIdx="1" clrIdx="2">
    <p:extLst>
      <p:ext uri="{19B8F6BF-5375-455C-9EA6-DF929625EA0E}">
        <p15:presenceInfo xmlns:p15="http://schemas.microsoft.com/office/powerpoint/2012/main" userId="S::sayyagari@rmi.org::bd03556c-57c0-4b5a-9851-37e022f9cf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661"/>
    <a:srgbClr val="EFECE8"/>
    <a:srgbClr val="A4C3DA"/>
    <a:srgbClr val="4388AC"/>
    <a:srgbClr val="427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65C8B-5691-4968-B3D1-801D938E891E}" v="1" dt="2019-08-09T18:04:54.615"/>
    <p1510:client id="{FCAA0691-5336-104D-C5B0-C5071CB22C8E}" v="124" dt="2019-09-19T22:08:07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84"/>
    <p:restoredTop sz="84182"/>
  </p:normalViewPr>
  <p:slideViewPr>
    <p:cSldViewPr snapToGrid="0" snapToObjects="1">
      <p:cViewPr varScale="1">
        <p:scale>
          <a:sx n="46" d="100"/>
          <a:sy n="46" d="100"/>
        </p:scale>
        <p:origin x="2141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08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994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0" dirty="0"/>
              <a:t>Jacob run</a:t>
            </a:r>
            <a:endParaRPr lang="en-US" b="0" baseline="0" dirty="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309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NBI’s resource is geared toward new building design, but still a useful reference</a:t>
            </a:r>
          </a:p>
          <a:p>
            <a:pPr marL="171450" lvl="0" indent="-171450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NRCAN’s resource is geared toward district energy topics, but still a useful reference</a:t>
            </a:r>
          </a:p>
          <a:p>
            <a:pPr marL="171450" lvl="0" indent="-171450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RAISE YOUR HANDS: anything to add?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046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0" baseline="0" dirty="0"/>
              <a:t>Jacob. Open up for questions about how to use the tool and how to engage a specific stakeholder. </a:t>
            </a: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0023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0" dirty="0"/>
              <a:t>Jacob run. Go through a view stakeholders and give an example of a value prop and next step</a:t>
            </a:r>
            <a:endParaRPr lang="en-US" b="0" baseline="0" dirty="0"/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75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eader">
  <p:cSld name="Blank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hape 13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14" name="Shape 14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" name="Shape 16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 &amp;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265042" y="207859"/>
            <a:ext cx="887895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2" name="Shape 2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23" name="Shape 2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Shape 25" descr="both Logos_finetuned.png"/>
          <p:cNvPicPr preferRelativeResize="0"/>
          <p:nvPr/>
        </p:nvPicPr>
        <p:blipFill rotWithShape="1">
          <a:blip r:embed="rId2">
            <a:alphaModFix/>
          </a:blip>
          <a:srcRect r="48388"/>
          <a:stretch/>
        </p:blipFill>
        <p:spPr>
          <a:xfrm>
            <a:off x="8014063" y="6288738"/>
            <a:ext cx="503608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ection Header, &amp; Content">
  <p:cSld name="Title, Section Header, &amp;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0" y="307777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46707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2" name="Shape 3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33" name="Shape 3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" name="Shape 3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itles &amp; Content">
  <p:cSld name="Two Titles &amp;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0" y="42333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3600"/>
              <a:buFont typeface="Arial Narrow"/>
              <a:buNone/>
              <a:defRPr sz="36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0" y="574444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1578B7"/>
              </a:buClr>
              <a:buSzPts val="2000"/>
              <a:buFont typeface="PT Sans Narrow"/>
              <a:buNone/>
              <a:defRPr sz="2000" b="0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43" name="Shape 4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" name="Shape 4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Divider, &amp; Content">
  <p:cSld name="Title, Divider, &amp;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1" name="Shape 51"/>
          <p:cNvCxnSpPr/>
          <p:nvPr/>
        </p:nvCxnSpPr>
        <p:spPr>
          <a:xfrm>
            <a:off x="0" y="1185592"/>
            <a:ext cx="7338293" cy="0"/>
          </a:xfrm>
          <a:prstGeom prst="straightConnector1">
            <a:avLst/>
          </a:prstGeom>
          <a:noFill/>
          <a:ln w="28575" cap="flat" cmpd="sng">
            <a:solidFill>
              <a:srgbClr val="132138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2" name="Shape 5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53" name="Shape 5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Shape 5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 ">
  <p:cSld name="1_Cover Slide 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4009580"/>
            <a:ext cx="9144000" cy="2848419"/>
          </a:xfrm>
          <a:prstGeom prst="rect">
            <a:avLst/>
          </a:prstGeom>
          <a:solidFill>
            <a:srgbClr val="132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Shape 60" descr="half globe.jpg"/>
          <p:cNvPicPr preferRelativeResize="0"/>
          <p:nvPr/>
        </p:nvPicPr>
        <p:blipFill rotWithShape="1">
          <a:blip r:embed="rId2">
            <a:alphaModFix/>
          </a:blip>
          <a:srcRect t="-1" b="-2629"/>
          <a:stretch/>
        </p:blipFill>
        <p:spPr>
          <a:xfrm>
            <a:off x="1" y="-21276"/>
            <a:ext cx="9144000" cy="42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0" y="3504942"/>
            <a:ext cx="914399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 Narrow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16812" y="4600289"/>
            <a:ext cx="8229600" cy="135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1" y="4144704"/>
            <a:ext cx="9143999" cy="3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Slide ">
  <p:cSld name="2_Cover Slide 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 descr="half glob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0" y="3304263"/>
            <a:ext cx="91440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 Narrow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6812" y="4600289"/>
            <a:ext cx="8229600" cy="135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0" y="3943918"/>
            <a:ext cx="9144000" cy="3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32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Shape 71" descr="half glob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6300" y="10340"/>
            <a:ext cx="2748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079106" y="2585402"/>
            <a:ext cx="4617373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8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078461" y="3415664"/>
            <a:ext cx="4618017" cy="44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079106" y="3860800"/>
            <a:ext cx="4617372" cy="162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80989" y="1296076"/>
            <a:ext cx="8381992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Facilitation-Glance-4th-Ingrid-Bens/dp/1576811832/ref=sr_1_1?s=books&amp;ie=UTF8&amp;qid=1531257551&amp;sr=1-1&amp;keywords=goal+qpc+facilitation" TargetMode="External"/><Relationship Id="rId3" Type="http://schemas.openxmlformats.org/officeDocument/2006/relationships/hyperlink" Target="https://zeroenergyproject.org/" TargetMode="External"/><Relationship Id="rId7" Type="http://schemas.openxmlformats.org/officeDocument/2006/relationships/hyperlink" Target="https://cdn.ymaws.com/www.iap2.org/resource/resmgr/foundations_course/IAP2_P2_Spectrum_FINAL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rcan.gc.ca/sites/www.nrcan.gc.ca/files/energy/pdf/engagementguide_eng_12.pdf" TargetMode="External"/><Relationship Id="rId5" Type="http://schemas.openxmlformats.org/officeDocument/2006/relationships/hyperlink" Target="https://newbuildings.org/wp-content/uploads/2017/10/GtZ_ZNECharetteGuide.pdf" TargetMode="External"/><Relationship Id="rId4" Type="http://schemas.openxmlformats.org/officeDocument/2006/relationships/hyperlink" Target="https://www.nrel.gov/docs/fy03osti/34636.pdf" TargetMode="External"/><Relationship Id="rId9" Type="http://schemas.openxmlformats.org/officeDocument/2006/relationships/hyperlink" Target="https://www.amazon.com/Collaborating-Enemy-People-Agency-Distributed/dp/1626568227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545021"/>
            <a:ext cx="7546429" cy="361555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 82"/>
          <p:cNvSpPr txBox="1"/>
          <p:nvPr/>
        </p:nvSpPr>
        <p:spPr>
          <a:xfrm>
            <a:off x="325821" y="1914731"/>
            <a:ext cx="7504386" cy="461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en-US" sz="40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ENERGY EFFICIENCY STANDARDS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en-US" sz="40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FOR RESIDENTIAL RENTALS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r>
              <a:rPr lang="en-US" sz="32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Step 5: Engage Stakeholders</a:t>
            </a:r>
            <a:endParaRPr lang="en-US" sz="2400" b="1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lang="en-US"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lang="en-US"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1200"/>
              <a:buFont typeface="Arial Narrow"/>
              <a:buNone/>
            </a:pPr>
            <a:endParaRPr sz="12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Transforming global energy use to create a clean, prosperous, and secure low-carbon future.</a:t>
            </a:r>
            <a:endParaRPr sz="1400" b="0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3" name="Shape 83" descr="RMI_LOGO.eps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9062" y="3847455"/>
            <a:ext cx="1014701" cy="1014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20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15"/>
          <p:cNvSpPr/>
          <p:nvPr/>
        </p:nvSpPr>
        <p:spPr>
          <a:xfrm flipH="1">
            <a:off x="430190" y="1618593"/>
            <a:ext cx="8400300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Identify key stakeholders and determine outreach channels</a:t>
            </a:r>
          </a:p>
          <a:p>
            <a:pPr marL="114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Identify compelling value propositions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indent="-342900">
              <a:lnSpc>
                <a:spcPct val="90000"/>
              </a:lnSpc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Develop a cost recovery strategy to ensure affordability and equity</a:t>
            </a:r>
          </a:p>
          <a:p>
            <a:pPr marL="114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2561" y="3620917"/>
            <a:ext cx="2101276" cy="1103170"/>
          </a:xfrm>
          <a:prstGeom prst="rect">
            <a:avLst/>
          </a:prstGeom>
        </p:spPr>
      </p:pic>
      <p:sp>
        <p:nvSpPr>
          <p:cNvPr id="8" name="Shape 315"/>
          <p:cNvSpPr/>
          <p:nvPr/>
        </p:nvSpPr>
        <p:spPr>
          <a:xfrm flipH="1">
            <a:off x="450305" y="4921017"/>
            <a:ext cx="2667237" cy="63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Large Property </a:t>
            </a:r>
          </a:p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Owners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17696" y="3620917"/>
            <a:ext cx="2101276" cy="1103170"/>
          </a:xfrm>
          <a:prstGeom prst="rect">
            <a:avLst/>
          </a:prstGeom>
        </p:spPr>
      </p:pic>
      <p:sp>
        <p:nvSpPr>
          <p:cNvPr id="10" name="Shape 315"/>
          <p:cNvSpPr/>
          <p:nvPr/>
        </p:nvSpPr>
        <p:spPr>
          <a:xfrm flipH="1">
            <a:off x="3079295" y="4921017"/>
            <a:ext cx="2667237" cy="63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Internal City Stakeholders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32833" y="3620917"/>
            <a:ext cx="2101276" cy="1103170"/>
          </a:xfrm>
          <a:prstGeom prst="rect">
            <a:avLst/>
          </a:prstGeom>
        </p:spPr>
      </p:pic>
      <p:sp>
        <p:nvSpPr>
          <p:cNvPr id="12" name="Shape 315"/>
          <p:cNvSpPr/>
          <p:nvPr/>
        </p:nvSpPr>
        <p:spPr>
          <a:xfrm flipH="1">
            <a:off x="5749852" y="4921017"/>
            <a:ext cx="2667237" cy="63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Small Property Owners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96"/>
          <p:cNvSpPr txBox="1">
            <a:spLocks/>
          </p:cNvSpPr>
          <p:nvPr/>
        </p:nvSpPr>
        <p:spPr>
          <a:xfrm>
            <a:off x="-1009934" y="278179"/>
            <a:ext cx="7840888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D3661"/>
              </a:buClr>
            </a:pPr>
            <a:r>
              <a:rPr lang="en-US" dirty="0">
                <a:solidFill>
                  <a:srgbClr val="1D3661"/>
                </a:solidFill>
              </a:rPr>
              <a:t>	   Consult and partner with key stakeholders</a:t>
            </a:r>
          </a:p>
        </p:txBody>
      </p:sp>
    </p:spTree>
    <p:extLst>
      <p:ext uri="{BB962C8B-B14F-4D97-AF65-F5344CB8AC3E}">
        <p14:creationId xmlns:p14="http://schemas.microsoft.com/office/powerpoint/2010/main" val="2958764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65042" y="207859"/>
            <a:ext cx="88791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>
              <a:buClr>
                <a:srgbClr val="1D3661"/>
              </a:buClr>
            </a:pPr>
            <a:r>
              <a:rPr lang="en-US" sz="3600">
                <a:solidFill>
                  <a:srgbClr val="1D3661"/>
                </a:solidFill>
                <a:latin typeface="PT Sans Narrow"/>
              </a:rPr>
              <a:t>Additional Stakeholder Engagement Resources</a:t>
            </a:r>
            <a:endParaRPr lang="en-US" sz="3600" b="1" i="0" u="none" strike="noStrike" cap="none" dirty="0">
              <a:solidFill>
                <a:srgbClr val="1D3661"/>
              </a:solidFill>
              <a:latin typeface="PT Sans Narrow" panose="020B0506020203020204" pitchFamily="34" charset="0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AB70F9-2A91-4EFE-84A8-CAC81F113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383759"/>
              </p:ext>
            </p:extLst>
          </p:nvPr>
        </p:nvGraphicFramePr>
        <p:xfrm>
          <a:off x="425446" y="1192047"/>
          <a:ext cx="8414114" cy="4561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180">
                  <a:extLst>
                    <a:ext uri="{9D8B030D-6E8A-4147-A177-3AD203B41FA5}">
                      <a16:colId xmlns:a16="http://schemas.microsoft.com/office/drawing/2014/main" val="3792709152"/>
                    </a:ext>
                  </a:extLst>
                </a:gridCol>
                <a:gridCol w="6493934">
                  <a:extLst>
                    <a:ext uri="{9D8B030D-6E8A-4147-A177-3AD203B41FA5}">
                      <a16:colId xmlns:a16="http://schemas.microsoft.com/office/drawing/2014/main" val="1624078852"/>
                    </a:ext>
                  </a:extLst>
                </a:gridCol>
              </a:tblGrid>
              <a:tr h="4135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Topic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Key Resources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3933068"/>
                  </a:ext>
                </a:extLst>
              </a:tr>
              <a:tr h="134914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T Sans Narrow"/>
                        </a:rPr>
                        <a:t>Stakeholder Groups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  <a:hlinkClick r:id="rId3"/>
                        </a:rPr>
                        <a:t>The Zero Energy Project </a:t>
                      </a: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</a:rPr>
                        <a:t>synthesizes information and resources to support conversations with builders, designers, realtors, and homeowners.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</a:rPr>
                        <a:t>NREL’s </a:t>
                      </a: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  <a:hlinkClick r:id="rId4"/>
                        </a:rPr>
                        <a:t>DER Benefits Analysis Studies </a:t>
                      </a: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</a:rPr>
                        <a:t>report summarizes existing research quantifying the cost/benefit of distributed </a:t>
                      </a:r>
                      <a:r>
                        <a:rPr lang="en-US" sz="1400">
                          <a:solidFill>
                            <a:schemeClr val="dk1"/>
                          </a:solidFill>
                          <a:latin typeface="PT Sans Narrow"/>
                        </a:rPr>
                        <a:t>energy resources to utilities.</a:t>
                      </a:r>
                      <a:endParaRPr lang="en-US" sz="1400" dirty="0">
                        <a:solidFill>
                          <a:schemeClr val="dk1"/>
                        </a:solidFill>
                        <a:latin typeface="PT Sans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57259"/>
                  </a:ext>
                </a:extLst>
              </a:tr>
              <a:tr h="177744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T Sans Narrow"/>
                        </a:rPr>
                        <a:t>Administrative Resources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</a:rPr>
                        <a:t>NBI’s </a:t>
                      </a: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  <a:hlinkClick r:id="rId5"/>
                        </a:rPr>
                        <a:t>ZNE Design Charrette Toolkit </a:t>
                      </a: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</a:rPr>
                        <a:t>provides a number of useful template emails, workshop itineraries, and more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</a:rPr>
                        <a:t>NRCAN’s </a:t>
                      </a: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  <a:hlinkClick r:id="rId6"/>
                        </a:rPr>
                        <a:t>Stakeholder Engagement Guide </a:t>
                      </a:r>
                      <a:r>
                        <a:rPr lang="en-US" sz="1400" dirty="0">
                          <a:solidFill>
                            <a:schemeClr val="dk1"/>
                          </a:solidFill>
                          <a:latin typeface="PT Sans Narrow"/>
                        </a:rPr>
                        <a:t>provides an overview of seven key stakeholder groups </a:t>
                      </a:r>
                      <a:r>
                        <a:rPr lang="en-US" sz="1400" u="sng" dirty="0">
                          <a:solidFill>
                            <a:schemeClr val="dk1"/>
                          </a:solidFill>
                          <a:latin typeface="PT Sans Narrow"/>
                        </a:rPr>
                        <a:t>and</a:t>
                      </a:r>
                      <a:r>
                        <a:rPr lang="en-US" sz="1400" u="none" dirty="0">
                          <a:solidFill>
                            <a:schemeClr val="dk1"/>
                          </a:solidFill>
                          <a:latin typeface="PT Sans Narrow"/>
                        </a:rPr>
                        <a:t> a set of worksheets for engagement.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u="none" dirty="0">
                          <a:solidFill>
                            <a:schemeClr val="dk1"/>
                          </a:solidFill>
                          <a:latin typeface="PT Sans Narrow"/>
                        </a:rPr>
                        <a:t>IAP2’s </a:t>
                      </a:r>
                      <a:r>
                        <a:rPr lang="en-US" sz="1400" u="none" dirty="0">
                          <a:solidFill>
                            <a:schemeClr val="dk1"/>
                          </a:solidFill>
                          <a:latin typeface="PT Sans Narrow"/>
                          <a:hlinkClick r:id="rId7"/>
                        </a:rPr>
                        <a:t>Public Participation Spectrum </a:t>
                      </a:r>
                      <a:r>
                        <a:rPr lang="en-US" sz="1400" u="none" dirty="0">
                          <a:solidFill>
                            <a:schemeClr val="dk1"/>
                          </a:solidFill>
                          <a:latin typeface="PT Sans Narrow"/>
                        </a:rPr>
                        <a:t>provides a useful framework for varying levels of public engagement.</a:t>
                      </a:r>
                      <a:endParaRPr lang="en-US" sz="1400" dirty="0">
                        <a:solidFill>
                          <a:schemeClr val="dk1"/>
                        </a:solidFill>
                        <a:latin typeface="PT Sans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740422"/>
                  </a:ext>
                </a:extLst>
              </a:tr>
              <a:tr h="78713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T Sans Narrow"/>
                        </a:rPr>
                        <a:t>Facilitation Theory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dirty="0">
                          <a:solidFill>
                            <a:schemeClr val="dk1"/>
                          </a:solidFill>
                          <a:latin typeface="PT Sans Narrow"/>
                        </a:rPr>
                        <a:t>Ingrid Bens’ </a:t>
                      </a:r>
                      <a:r>
                        <a:rPr lang="en-US" sz="1400" i="1" u="none" dirty="0">
                          <a:solidFill>
                            <a:schemeClr val="dk1"/>
                          </a:solidFill>
                          <a:latin typeface="PT Sans Narrow"/>
                          <a:hlinkClick r:id="rId8"/>
                        </a:rPr>
                        <a:t>Facilitation at a Glance</a:t>
                      </a:r>
                      <a:r>
                        <a:rPr lang="en-US" sz="1400" i="0" u="none" dirty="0">
                          <a:solidFill>
                            <a:schemeClr val="dk1"/>
                          </a:solidFill>
                          <a:latin typeface="PT Sans Narrow"/>
                          <a:hlinkClick r:id="rId8"/>
                        </a:rPr>
                        <a:t> </a:t>
                      </a:r>
                      <a:r>
                        <a:rPr lang="en-US" sz="1400" i="0" u="none" dirty="0">
                          <a:solidFill>
                            <a:schemeClr val="dk1"/>
                          </a:solidFill>
                          <a:latin typeface="PT Sans Narrow"/>
                        </a:rPr>
                        <a:t>pocket guide provides an overview of facilitation theory and key techniques used to drive successful engagement.</a:t>
                      </a:r>
                      <a:endParaRPr lang="en-US" sz="1400" u="none" dirty="0">
                        <a:solidFill>
                          <a:schemeClr val="dk1"/>
                        </a:solidFill>
                        <a:latin typeface="PT Sans Narrow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dirty="0">
                          <a:solidFill>
                            <a:schemeClr val="dk1"/>
                          </a:solidFill>
                          <a:latin typeface="PT Sans Narrow"/>
                        </a:rPr>
                        <a:t>Adam </a:t>
                      </a:r>
                      <a:r>
                        <a:rPr lang="en-US" sz="1400" u="none" err="1">
                          <a:solidFill>
                            <a:schemeClr val="dk1"/>
                          </a:solidFill>
                          <a:latin typeface="PT Sans Narrow"/>
                        </a:rPr>
                        <a:t>Kahane’s</a:t>
                      </a:r>
                      <a:r>
                        <a:rPr lang="en-US" sz="1400" u="none" dirty="0">
                          <a:solidFill>
                            <a:schemeClr val="dk1"/>
                          </a:solidFill>
                          <a:latin typeface="PT Sans Narrow"/>
                        </a:rPr>
                        <a:t> </a:t>
                      </a:r>
                      <a:r>
                        <a:rPr lang="en-US" sz="1400" i="1" u="none" dirty="0">
                          <a:solidFill>
                            <a:schemeClr val="dk1"/>
                          </a:solidFill>
                          <a:latin typeface="PT Sans Narrow"/>
                          <a:hlinkClick r:id="rId9"/>
                        </a:rPr>
                        <a:t>Collaborating with the Enemy </a:t>
                      </a:r>
                      <a:r>
                        <a:rPr lang="en-US" sz="1400" i="0" u="none" dirty="0">
                          <a:solidFill>
                            <a:schemeClr val="dk1"/>
                          </a:solidFill>
                          <a:latin typeface="PT Sans Narrow"/>
                        </a:rPr>
                        <a:t>is an </a:t>
                      </a:r>
                      <a:r>
                        <a:rPr lang="en-US" sz="1400" i="0" u="none">
                          <a:solidFill>
                            <a:schemeClr val="dk1"/>
                          </a:solidFill>
                          <a:latin typeface="PT Sans Narrow"/>
                        </a:rPr>
                        <a:t>excellent read.                                              </a:t>
                      </a:r>
                      <a:endParaRPr lang="en-US" sz="1400" i="0">
                        <a:latin typeface="PT Sans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732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215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1A5D89-87BB-4582-B8BF-A893BAB37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5" y="1270631"/>
            <a:ext cx="9144000" cy="4778691"/>
          </a:xfrm>
          <a:prstGeom prst="rect">
            <a:avLst/>
          </a:prstGeom>
        </p:spPr>
      </p:pic>
      <p:sp>
        <p:nvSpPr>
          <p:cNvPr id="7" name="Shape 96"/>
          <p:cNvSpPr txBox="1">
            <a:spLocks/>
          </p:cNvSpPr>
          <p:nvPr/>
        </p:nvSpPr>
        <p:spPr>
          <a:xfrm>
            <a:off x="1479665" y="249424"/>
            <a:ext cx="7622912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D3661"/>
              </a:buClr>
            </a:pPr>
            <a:r>
              <a:rPr lang="en-US" dirty="0">
                <a:solidFill>
                  <a:srgbClr val="1D3661"/>
                </a:solidFill>
              </a:rPr>
              <a:t>	   Stakeholder mapping tool overview</a:t>
            </a:r>
          </a:p>
        </p:txBody>
      </p:sp>
    </p:spTree>
    <p:extLst>
      <p:ext uri="{BB962C8B-B14F-4D97-AF65-F5344CB8AC3E}">
        <p14:creationId xmlns:p14="http://schemas.microsoft.com/office/powerpoint/2010/main" val="2124371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1412820"/>
            <a:ext cx="8492836" cy="4601945"/>
          </a:xfrm>
          <a:prstGeom prst="rect">
            <a:avLst/>
          </a:prstGeom>
        </p:spPr>
      </p:pic>
      <p:sp>
        <p:nvSpPr>
          <p:cNvPr id="8" name="Shape 96"/>
          <p:cNvSpPr txBox="1">
            <a:spLocks/>
          </p:cNvSpPr>
          <p:nvPr/>
        </p:nvSpPr>
        <p:spPr>
          <a:xfrm>
            <a:off x="-1009934" y="350066"/>
            <a:ext cx="7840888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D3661"/>
              </a:buClr>
            </a:pPr>
            <a:r>
              <a:rPr lang="en-US" dirty="0">
                <a:solidFill>
                  <a:srgbClr val="1D3661"/>
                </a:solidFill>
              </a:rPr>
              <a:t>	   Stakeholder mapping tool overview</a:t>
            </a:r>
          </a:p>
        </p:txBody>
      </p:sp>
    </p:spTree>
    <p:extLst>
      <p:ext uri="{BB962C8B-B14F-4D97-AF65-F5344CB8AC3E}">
        <p14:creationId xmlns:p14="http://schemas.microsoft.com/office/powerpoint/2010/main" val="1795108634"/>
      </p:ext>
    </p:extLst>
  </p:cSld>
  <p:clrMapOvr>
    <a:masterClrMapping/>
  </p:clrMapOvr>
</p:sld>
</file>

<file path=ppt/theme/theme1.xml><?xml version="1.0" encoding="utf-8"?>
<a:theme xmlns:a="http://schemas.openxmlformats.org/drawingml/2006/main" name="20160709v2_Templates">
  <a:themeElements>
    <a:clrScheme name="RMI 2016v2 Template">
      <a:dk1>
        <a:srgbClr val="000000"/>
      </a:dk1>
      <a:lt1>
        <a:srgbClr val="FFFFFF"/>
      </a:lt1>
      <a:dk2>
        <a:srgbClr val="1D3661"/>
      </a:dk2>
      <a:lt2>
        <a:srgbClr val="A4C2DA"/>
      </a:lt2>
      <a:accent1>
        <a:srgbClr val="005CA9"/>
      </a:accent1>
      <a:accent2>
        <a:srgbClr val="39B6DE"/>
      </a:accent2>
      <a:accent3>
        <a:srgbClr val="517C1D"/>
      </a:accent3>
      <a:accent4>
        <a:srgbClr val="F8AB1B"/>
      </a:accent4>
      <a:accent5>
        <a:srgbClr val="B15F22"/>
      </a:accent5>
      <a:accent6>
        <a:srgbClr val="5E021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78ca830c-a034-4168-b956-d7763e68b615" ContentTypeId="0x010100C2CFE70F12B8554A80D65BC4AE2EF620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gram Document" ma:contentTypeID="0x010100C2CFE70F12B8554A80D65BC4AE2EF6200004246E0A8545D448AFC4ACE59685184B" ma:contentTypeVersion="24" ma:contentTypeDescription="" ma:contentTypeScope="" ma:versionID="e2ea3cfe515d355403283200da3e702a">
  <xsd:schema xmlns:xsd="http://www.w3.org/2001/XMLSchema" xmlns:xs="http://www.w3.org/2001/XMLSchema" xmlns:p="http://schemas.microsoft.com/office/2006/metadata/properties" xmlns:ns2="a1df9832-fa29-4d0b-8301-c5ccf72ca850" targetNamespace="http://schemas.microsoft.com/office/2006/metadata/properties" ma:root="true" ma:fieldsID="86a016c7c74fed2ccd505990cef97493" ns2:_="">
    <xsd:import namespace="a1df9832-fa29-4d0b-8301-c5ccf72ca850"/>
    <xsd:element name="properties">
      <xsd:complexType>
        <xsd:sequence>
          <xsd:element name="documentManagement">
            <xsd:complexType>
              <xsd:all>
                <xsd:element ref="ns2:l9283ed5dc164381a5df9e58c4c717b4" minOccurs="0"/>
                <xsd:element ref="ns2:i44d58dc1cf74c3bb0600f75e80272a0" minOccurs="0"/>
                <xsd:element ref="ns2:k7031f0ddbec44908666ccec4dca0b46" minOccurs="0"/>
                <xsd:element ref="ns2:m26e38606aa543cb981614fc6d49280d" minOccurs="0"/>
                <xsd:element ref="ns2:n48685bf95bc4b8fa4aa6bfb34ecb222" minOccurs="0"/>
                <xsd:element ref="ns2:TaxCatchAll" minOccurs="0"/>
                <xsd:element ref="ns2:eda3356070224fe59cf39745c882f8c6" minOccurs="0"/>
                <xsd:element ref="ns2:n748466ce81f4d068bd498403e1ecc4b" minOccurs="0"/>
                <xsd:element ref="ns2:TaxCatchAllLabel" minOccurs="0"/>
                <xsd:element ref="ns2:n886c46fede847c080398018f40c4c47" minOccurs="0"/>
                <xsd:element ref="ns2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f9832-fa29-4d0b-8301-c5ccf72ca850" elementFormDefault="qualified">
    <xsd:import namespace="http://schemas.microsoft.com/office/2006/documentManagement/types"/>
    <xsd:import namespace="http://schemas.microsoft.com/office/infopath/2007/PartnerControls"/>
    <xsd:element name="l9283ed5dc164381a5df9e58c4c717b4" ma:index="10" nillable="true" ma:taxonomy="true" ma:internalName="l9283ed5dc164381a5df9e58c4c717b4" ma:taxonomyFieldName="Industry" ma:displayName="Industry" ma:default="" ma:fieldId="{59283ed5-dc16-4381-a5df-9e58c4c717b4}" ma:sspId="78ca830c-a034-4168-b956-d7763e68b615" ma:termSetId="4705ca40-a9fc-4979-9eeb-55a86f788a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44d58dc1cf74c3bb0600f75e80272a0" ma:index="12" nillable="true" ma:taxonomy="true" ma:internalName="i44d58dc1cf74c3bb0600f75e80272a0" ma:taxonomyFieldName="Geography" ma:displayName="Geography" ma:default="" ma:fieldId="{244d58dc-1cf7-4c3b-b060-0f75e80272a0}" ma:sspId="78ca830c-a034-4168-b956-d7763e68b615" ma:termSetId="28a1c660-2861-4b3d-a4b7-c19d748b4d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7031f0ddbec44908666ccec4dca0b46" ma:index="14" nillable="true" ma:taxonomy="true" ma:internalName="k7031f0ddbec44908666ccec4dca0b46" ma:taxonomyFieldName="Client_x0020_Partner" ma:displayName="Client Partner" ma:readOnly="false" ma:default="" ma:fieldId="{47031f0d-dbec-4490-8666-ccec4dca0b46}" ma:sspId="78ca830c-a034-4168-b956-d7763e68b615" ma:termSetId="2fdb8ad4-2b2b-419a-bd90-93be715ccb6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6e38606aa543cb981614fc6d49280d" ma:index="16" nillable="true" ma:taxonomy="true" ma:internalName="m26e38606aa543cb981614fc6d49280d" ma:taxonomyFieldName="Technology" ma:displayName="Technology" ma:readOnly="false" ma:default="" ma:fieldId="{626e3860-6aa5-43cb-9816-14fc6d49280d}" ma:sspId="78ca830c-a034-4168-b956-d7763e68b615" ma:termSetId="fb0d05d2-464d-47d8-b8c5-88e37d853ee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8685bf95bc4b8fa4aa6bfb34ecb222" ma:index="17" nillable="true" ma:taxonomy="true" ma:internalName="n48685bf95bc4b8fa4aa6bfb34ecb222" ma:taxonomyFieldName="Program" ma:displayName="Program" ma:readOnly="false" ma:default="-1;#Buildings|6d5332a4-270e-4d3f-9006-80a36a781c0d" ma:fieldId="{748685bf-95bc-4b8f-a4aa-6bfb34ecb222}" ma:sspId="78ca830c-a034-4168-b956-d7763e68b615" ma:termSetId="fb5b2e61-77ad-482a-9c70-531e7aa7f77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12e23ad0-6dd8-4afb-afa4-0876b6985e5d}" ma:internalName="TaxCatchAll" ma:showField="CatchAllData" ma:web="24295c53-8441-4ad1-8ffa-c268c72b16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a3356070224fe59cf39745c882f8c6" ma:index="19" nillable="true" ma:taxonomy="true" ma:internalName="eda3356070224fe59cf39745c882f8c6" ma:taxonomyFieldName="Initiative" ma:displayName="Initiative" ma:readOnly="false" ma:default="-1;#BLD - Residential Energy +|8baa4d84-f460-40fd-90d3-b2fd3e52be24" ma:fieldId="{eda33560-7022-4fe5-9cf3-9745c882f8c6}" ma:sspId="78ca830c-a034-4168-b956-d7763e68b615" ma:termSetId="903b7f5a-2ae5-4e42-8208-77428af6ee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748466ce81f4d068bd498403e1ecc4b" ma:index="21" nillable="true" ma:taxonomy="true" ma:internalName="n748466ce81f4d068bd498403e1ecc4b" ma:taxonomyFieldName="Projects" ma:displayName="Projects" ma:readOnly="false" ma:default="-1;#City Policy|29fcb9e1-67af-4ea4-aa92-d5d2f0be98ac" ma:fieldId="{7748466c-e81f-4d06-8bd4-98403e1ecc4b}" ma:taxonomyMulti="true" ma:sspId="78ca830c-a034-4168-b956-d7763e68b615" ma:termSetId="1ca03fc9-8c6d-48e1-924a-9e9a18db75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12e23ad0-6dd8-4afb-afa4-0876b6985e5d}" ma:internalName="TaxCatchAllLabel" ma:readOnly="true" ma:showField="CatchAllDataLabel" ma:web="24295c53-8441-4ad1-8ffa-c268c72b16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886c46fede847c080398018f40c4c47" ma:index="24" nillable="true" ma:taxonomy="true" ma:internalName="n886c46fede847c080398018f40c4c47" ma:taxonomyFieldName="Foundation" ma:displayName="Foundation" ma:readOnly="false" ma:default="" ma:fieldId="{7886c46f-ede8-47c0-8039-8018f40c4c47}" ma:sspId="78ca830c-a034-4168-b956-d7763e68b615" ma:termSetId="f178076e-94ff-44a9-8c37-04cfc45bd4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6" nillable="true" ma:taxonomy="true" ma:internalName="TaxKeywordTaxHTField" ma:taxonomyFieldName="TaxKeyword" ma:displayName="Enterprise Keywords" ma:fieldId="{23f27201-bee3-471e-b2e7-b64fd8b7ca38}" ma:taxonomyMulti="true" ma:sspId="78ca830c-a034-4168-b956-d7763e68b61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44d58dc1cf74c3bb0600f75e80272a0 xmlns="a1df9832-fa29-4d0b-8301-c5ccf72ca850">
      <Terms xmlns="http://schemas.microsoft.com/office/infopath/2007/PartnerControls"/>
    </i44d58dc1cf74c3bb0600f75e80272a0>
    <TaxCatchAll xmlns="a1df9832-fa29-4d0b-8301-c5ccf72ca850">
      <Value>1</Value>
    </TaxCatchAll>
    <TaxKeywordTaxHTField xmlns="a1df9832-fa29-4d0b-8301-c5ccf72ca850">
      <Terms xmlns="http://schemas.microsoft.com/office/infopath/2007/PartnerControls"/>
    </TaxKeywordTaxHTField>
    <n748466ce81f4d068bd498403e1ecc4b xmlns="a1df9832-fa29-4d0b-8301-c5ccf72ca850">
      <Terms xmlns="http://schemas.microsoft.com/office/infopath/2007/PartnerControls"/>
    </n748466ce81f4d068bd498403e1ecc4b>
    <l9283ed5dc164381a5df9e58c4c717b4 xmlns="a1df9832-fa29-4d0b-8301-c5ccf72ca850">
      <Terms xmlns="http://schemas.microsoft.com/office/infopath/2007/PartnerControls"/>
    </l9283ed5dc164381a5df9e58c4c717b4>
    <k7031f0ddbec44908666ccec4dca0b46 xmlns="a1df9832-fa29-4d0b-8301-c5ccf72ca850">
      <Terms xmlns="http://schemas.microsoft.com/office/infopath/2007/PartnerControls"/>
    </k7031f0ddbec44908666ccec4dca0b46>
    <m26e38606aa543cb981614fc6d49280d xmlns="a1df9832-fa29-4d0b-8301-c5ccf72ca850">
      <Terms xmlns="http://schemas.microsoft.com/office/infopath/2007/PartnerControls"/>
    </m26e38606aa543cb981614fc6d49280d>
    <n886c46fede847c080398018f40c4c47 xmlns="a1df9832-fa29-4d0b-8301-c5ccf72ca850">
      <Terms xmlns="http://schemas.microsoft.com/office/infopath/2007/PartnerControls"/>
    </n886c46fede847c080398018f40c4c47>
    <n48685bf95bc4b8fa4aa6bfb34ecb222 xmlns="a1df9832-fa29-4d0b-8301-c5ccf72ca850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Buildings</TermName>
          <TermId xmlns="http://schemas.microsoft.com/office/infopath/2007/PartnerControls">6d5332a4-270e-4d3f-9006-80a36a781c0d</TermId>
        </TermInfo>
      </Terms>
    </n48685bf95bc4b8fa4aa6bfb34ecb222>
    <eda3356070224fe59cf39745c882f8c6 xmlns="a1df9832-fa29-4d0b-8301-c5ccf72ca850">
      <Terms xmlns="http://schemas.microsoft.com/office/infopath/2007/PartnerControls"/>
    </eda3356070224fe59cf39745c882f8c6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367622-7CF4-4E85-A286-605E0C35B50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E6146087-02AE-4065-8274-07F494DE4C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df9832-fa29-4d0b-8301-c5ccf72ca8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707366-4A45-46EB-A6F5-BF4F837C0D2D}">
  <ds:schemaRefs>
    <ds:schemaRef ds:uri="http://schemas.microsoft.com/office/2006/metadata/properties"/>
    <ds:schemaRef ds:uri="http://schemas.microsoft.com/office/infopath/2007/PartnerControls"/>
    <ds:schemaRef ds:uri="a1df9832-fa29-4d0b-8301-c5ccf72ca850"/>
  </ds:schemaRefs>
</ds:datastoreItem>
</file>

<file path=customXml/itemProps4.xml><?xml version="1.0" encoding="utf-8"?>
<ds:datastoreItem xmlns:ds="http://schemas.openxmlformats.org/officeDocument/2006/customXml" ds:itemID="{1BB6B741-E788-44C1-98D5-8CA986916F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280</Words>
  <Application>Microsoft Office PowerPoint</Application>
  <PresentationFormat>On-screen Show (4:3)</PresentationFormat>
  <Paragraphs>62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20160709v2_Templates</vt:lpstr>
      <vt:lpstr>PowerPoint Presentation</vt:lpstr>
      <vt:lpstr>PowerPoint Presentation</vt:lpstr>
      <vt:lpstr>Additional Stakeholder Engagement 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MESR Kickoff Webinar Slides FINAL.pptx</dc:title>
  <dc:creator>Sneha Ayyagari</dc:creator>
  <cp:lastModifiedBy>Sneha Ayyagari</cp:lastModifiedBy>
  <cp:revision>108</cp:revision>
  <cp:lastPrinted>2018-03-12T16:41:32Z</cp:lastPrinted>
  <dcterms:modified xsi:type="dcterms:W3CDTF">2019-10-28T05:08:00Z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0x010100C2CFE70F12B8554A80D65BC4AE2EF6200004246E0A8545D448AFC4ACE59685184B</vt:lpwstr>
  </property>
  <property fmtid="{D5CDD505-2E9C-101B-9397-08002B2CF9AE}" pid="3" name="Client Partner">
    <vt:lpwstr/>
  </property>
  <property fmtid="{D5CDD505-2E9C-101B-9397-08002B2CF9AE}" pid="4" name="Technology">
    <vt:lpwstr/>
  </property>
  <property fmtid="{D5CDD505-2E9C-101B-9397-08002B2CF9AE}" pid="5" name="Order">
    <vt:r8>100</vt:r8>
  </property>
  <property fmtid="{D5CDD505-2E9C-101B-9397-08002B2CF9AE}" pid="6" name="TaxKeyword">
    <vt:lpwstr/>
  </property>
  <property fmtid="{D5CDD505-2E9C-101B-9397-08002B2CF9AE}" pid="7" name="Sub2">
    <vt:lpwstr/>
  </property>
  <property fmtid="{D5CDD505-2E9C-101B-9397-08002B2CF9AE}" pid="8" name="Projects">
    <vt:lpwstr/>
  </property>
  <property fmtid="{D5CDD505-2E9C-101B-9397-08002B2CF9AE}" pid="9" name="Geography">
    <vt:lpwstr/>
  </property>
  <property fmtid="{D5CDD505-2E9C-101B-9397-08002B2CF9AE}" pid="10" name="Industry">
    <vt:lpwstr/>
  </property>
  <property fmtid="{D5CDD505-2E9C-101B-9397-08002B2CF9AE}" pid="11" name="Foundation">
    <vt:lpwstr/>
  </property>
  <property fmtid="{D5CDD505-2E9C-101B-9397-08002B2CF9AE}" pid="12" name="Initiative">
    <vt:lpwstr/>
  </property>
  <property fmtid="{D5CDD505-2E9C-101B-9397-08002B2CF9AE}" pid="13" name="Program">
    <vt:lpwstr>1;#Buildings|6d5332a4-270e-4d3f-9006-80a36a781c0d</vt:lpwstr>
  </property>
</Properties>
</file>