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5"/>
  </p:sldMasterIdLst>
  <p:notesMasterIdLst>
    <p:notesMasterId r:id="rId25"/>
  </p:notesMasterIdLst>
  <p:sldIdLst>
    <p:sldId id="290" r:id="rId6"/>
    <p:sldId id="342" r:id="rId7"/>
    <p:sldId id="340" r:id="rId8"/>
    <p:sldId id="345" r:id="rId9"/>
    <p:sldId id="346" r:id="rId10"/>
    <p:sldId id="344" r:id="rId11"/>
    <p:sldId id="317" r:id="rId12"/>
    <p:sldId id="296" r:id="rId13"/>
    <p:sldId id="327" r:id="rId14"/>
    <p:sldId id="315" r:id="rId15"/>
    <p:sldId id="320" r:id="rId16"/>
    <p:sldId id="321" r:id="rId17"/>
    <p:sldId id="328" r:id="rId18"/>
    <p:sldId id="329" r:id="rId19"/>
    <p:sldId id="331" r:id="rId20"/>
    <p:sldId id="332" r:id="rId21"/>
    <p:sldId id="339" r:id="rId22"/>
    <p:sldId id="324" r:id="rId23"/>
    <p:sldId id="313" r:id="rId2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cob Corvidae" initials="" lastIdx="6" clrIdx="0"/>
  <p:cmAuthor id="1" name="Clare Shemeta" initials="" lastIdx="2" clrIdx="1"/>
  <p:cmAuthor id="2" name="Sneha Ayyagari" initials="SA" lastIdx="4" clrIdx="2">
    <p:extLst>
      <p:ext uri="{19B8F6BF-5375-455C-9EA6-DF929625EA0E}">
        <p15:presenceInfo xmlns:p15="http://schemas.microsoft.com/office/powerpoint/2012/main" userId="S::sayyagari@rmi.org::bd03556c-57c0-4b5a-9851-37e022f9cf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3661"/>
    <a:srgbClr val="EFECE8"/>
    <a:srgbClr val="A4C3DA"/>
    <a:srgbClr val="4388AC"/>
    <a:srgbClr val="427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ED9D9D-8D3F-4D4A-A9FE-312A23EFBD75}" v="1" dt="2019-08-09T15:54:53.427"/>
    <p1510:client id="{C26146EC-A162-5A6A-14F6-019948A8B213}" v="557" dt="2019-09-19T21:43:14.368"/>
    <p1510:client id="{D0702207-F639-4FC1-A8CD-9A8D4EB11536}" v="30" dt="2019-08-09T18:49:43.006"/>
    <p1510:client id="{D8064706-1FBB-7437-D4BC-7099D66ED804}" v="149" dt="2019-09-19T19:51:01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84"/>
    <p:restoredTop sz="84182"/>
  </p:normalViewPr>
  <p:slideViewPr>
    <p:cSldViewPr snapToGrid="0" snapToObjects="1">
      <p:cViewPr varScale="1">
        <p:scale>
          <a:sx n="46" d="100"/>
          <a:sy n="46" d="100"/>
        </p:scale>
        <p:origin x="2141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308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9-09-03T09:42:59.100" idx="1">
    <p:pos x="10" y="10"/>
    <p:text>Be explicit about having city funding options first and then putting in the development of the upgrades 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360924-AF0E-440E-A802-F4E8E842C77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F33C2C-F8F0-49D3-98C3-D76A0E017E63}">
      <dgm:prSet phldrT="[Text]" custT="1"/>
      <dgm:spPr/>
      <dgm:t>
        <a:bodyPr/>
        <a:lstStyle/>
        <a:p>
          <a:r>
            <a:rPr lang="en-US" sz="2400" dirty="0">
              <a:latin typeface="+mn-lt"/>
            </a:rPr>
            <a:t>Existing Policies</a:t>
          </a:r>
        </a:p>
      </dgm:t>
    </dgm:pt>
    <dgm:pt modelId="{42492169-11C8-480B-9639-FBB41ABF0853}" type="parTrans" cxnId="{59403E00-E73B-4554-8BE2-64AC59F0B5B5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B19C15C6-903D-446E-8560-E5F3B32EC166}" type="sibTrans" cxnId="{59403E00-E73B-4554-8BE2-64AC59F0B5B5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4BAADAD4-4899-4B8E-A31E-722538AA5FAF}">
      <dgm:prSet phldrT="[Text]" custT="1"/>
      <dgm:spPr/>
      <dgm:t>
        <a:bodyPr/>
        <a:lstStyle/>
        <a:p>
          <a:r>
            <a:rPr lang="en-US" sz="2400" dirty="0">
              <a:latin typeface="+mn-lt"/>
            </a:rPr>
            <a:t>State of Rental Housing Market</a:t>
          </a:r>
        </a:p>
      </dgm:t>
    </dgm:pt>
    <dgm:pt modelId="{B8A0CEAA-E22A-46B6-9348-D10EAEAE4351}" type="parTrans" cxnId="{4E98A4EC-DDAF-4031-ABDF-DFFDB9AA6981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817D9182-74DB-4E38-964F-A2485DEBDA3D}" type="sibTrans" cxnId="{4E98A4EC-DDAF-4031-ABDF-DFFDB9AA6981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6C5E0E54-FB69-429D-8D41-5C07D82C1153}">
      <dgm:prSet phldrT="[Text]" phldr="0" custT="1"/>
      <dgm:spPr/>
      <dgm:t>
        <a:bodyPr/>
        <a:lstStyle/>
        <a:p>
          <a:pPr rtl="0"/>
          <a:r>
            <a:rPr lang="en-US" sz="2400" dirty="0">
              <a:latin typeface="+mn-lt"/>
            </a:rPr>
            <a:t>Identifying Capital Resources</a:t>
          </a:r>
        </a:p>
      </dgm:t>
    </dgm:pt>
    <dgm:pt modelId="{9592B1C6-A292-43D1-90D9-702E1C809B7B}" type="parTrans" cxnId="{C95646C0-87EE-4659-AA9D-D04AE7DF155B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F51F5135-6924-455A-B66B-88F2F8C82477}" type="sibTrans" cxnId="{C95646C0-87EE-4659-AA9D-D04AE7DF155B}">
      <dgm:prSet/>
      <dgm:spPr/>
      <dgm:t>
        <a:bodyPr/>
        <a:lstStyle/>
        <a:p>
          <a:endParaRPr lang="en-US" sz="2400">
            <a:latin typeface="PT Sans Narrow" panose="020B0506020203020204" pitchFamily="34" charset="0"/>
          </a:endParaRPr>
        </a:p>
      </dgm:t>
    </dgm:pt>
    <dgm:pt modelId="{FF5BD1A8-6EDF-4432-AE4E-2613B7AFE4DD}" type="pres">
      <dgm:prSet presAssocID="{04360924-AF0E-440E-A802-F4E8E842C770}" presName="Name0" presStyleCnt="0">
        <dgm:presLayoutVars>
          <dgm:chMax val="7"/>
          <dgm:chPref val="7"/>
          <dgm:dir/>
        </dgm:presLayoutVars>
      </dgm:prSet>
      <dgm:spPr/>
    </dgm:pt>
    <dgm:pt modelId="{140191E8-A411-4C9C-ACD1-434F000E238C}" type="pres">
      <dgm:prSet presAssocID="{04360924-AF0E-440E-A802-F4E8E842C770}" presName="Name1" presStyleCnt="0"/>
      <dgm:spPr/>
    </dgm:pt>
    <dgm:pt modelId="{EF469379-4A39-4DAC-967D-B410B6E03FBA}" type="pres">
      <dgm:prSet presAssocID="{04360924-AF0E-440E-A802-F4E8E842C770}" presName="cycle" presStyleCnt="0"/>
      <dgm:spPr/>
    </dgm:pt>
    <dgm:pt modelId="{264B1806-2A1E-4C9E-BC28-E2725AAF2777}" type="pres">
      <dgm:prSet presAssocID="{04360924-AF0E-440E-A802-F4E8E842C770}" presName="srcNode" presStyleLbl="node1" presStyleIdx="0" presStyleCnt="3"/>
      <dgm:spPr/>
    </dgm:pt>
    <dgm:pt modelId="{E520BC28-226B-4681-918C-5BE7EF6F0DDB}" type="pres">
      <dgm:prSet presAssocID="{04360924-AF0E-440E-A802-F4E8E842C770}" presName="conn" presStyleLbl="parChTrans1D2" presStyleIdx="0" presStyleCnt="1"/>
      <dgm:spPr/>
    </dgm:pt>
    <dgm:pt modelId="{594CE58A-4811-4B87-BB3A-20262DD61A1D}" type="pres">
      <dgm:prSet presAssocID="{04360924-AF0E-440E-A802-F4E8E842C770}" presName="extraNode" presStyleLbl="node1" presStyleIdx="0" presStyleCnt="3"/>
      <dgm:spPr/>
    </dgm:pt>
    <dgm:pt modelId="{DF1A7EFA-F82E-4153-8F32-3F1A2314431A}" type="pres">
      <dgm:prSet presAssocID="{04360924-AF0E-440E-A802-F4E8E842C770}" presName="dstNode" presStyleLbl="node1" presStyleIdx="0" presStyleCnt="3"/>
      <dgm:spPr/>
    </dgm:pt>
    <dgm:pt modelId="{F170EB03-B988-42B8-A2EC-1702CDA38BE3}" type="pres">
      <dgm:prSet presAssocID="{2BF33C2C-F8F0-49D3-98C3-D76A0E017E63}" presName="text_1" presStyleLbl="node1" presStyleIdx="0" presStyleCnt="3">
        <dgm:presLayoutVars>
          <dgm:bulletEnabled val="1"/>
        </dgm:presLayoutVars>
      </dgm:prSet>
      <dgm:spPr/>
    </dgm:pt>
    <dgm:pt modelId="{B0B92189-D93E-4A73-B245-BDCDE8EFB30E}" type="pres">
      <dgm:prSet presAssocID="{2BF33C2C-F8F0-49D3-98C3-D76A0E017E63}" presName="accent_1" presStyleCnt="0"/>
      <dgm:spPr/>
    </dgm:pt>
    <dgm:pt modelId="{4578ED23-F019-4D43-9922-89F6212C3E32}" type="pres">
      <dgm:prSet presAssocID="{2BF33C2C-F8F0-49D3-98C3-D76A0E017E63}" presName="accentRepeatNode" presStyleLbl="solidFgAcc1" presStyleIdx="0" presStyleCnt="3"/>
      <dgm:spPr/>
    </dgm:pt>
    <dgm:pt modelId="{CE766954-86F5-4461-98F0-F3BEC98ABE7D}" type="pres">
      <dgm:prSet presAssocID="{4BAADAD4-4899-4B8E-A31E-722538AA5FAF}" presName="text_2" presStyleLbl="node1" presStyleIdx="1" presStyleCnt="3">
        <dgm:presLayoutVars>
          <dgm:bulletEnabled val="1"/>
        </dgm:presLayoutVars>
      </dgm:prSet>
      <dgm:spPr/>
    </dgm:pt>
    <dgm:pt modelId="{DF4E6B9E-8300-4DAF-AA19-B6781FFBF7E8}" type="pres">
      <dgm:prSet presAssocID="{4BAADAD4-4899-4B8E-A31E-722538AA5FAF}" presName="accent_2" presStyleCnt="0"/>
      <dgm:spPr/>
    </dgm:pt>
    <dgm:pt modelId="{5B03113C-062E-4818-8FA2-3D67552E2B49}" type="pres">
      <dgm:prSet presAssocID="{4BAADAD4-4899-4B8E-A31E-722538AA5FAF}" presName="accentRepeatNode" presStyleLbl="solidFgAcc1" presStyleIdx="1" presStyleCnt="3"/>
      <dgm:spPr/>
    </dgm:pt>
    <dgm:pt modelId="{A5E7F641-7DF8-48F9-969C-DDC8D8E5B419}" type="pres">
      <dgm:prSet presAssocID="{6C5E0E54-FB69-429D-8D41-5C07D82C1153}" presName="text_3" presStyleLbl="node1" presStyleIdx="2" presStyleCnt="3">
        <dgm:presLayoutVars>
          <dgm:bulletEnabled val="1"/>
        </dgm:presLayoutVars>
      </dgm:prSet>
      <dgm:spPr/>
    </dgm:pt>
    <dgm:pt modelId="{3D1429BF-557C-4D92-8B9A-A6032EDCAFC0}" type="pres">
      <dgm:prSet presAssocID="{6C5E0E54-FB69-429D-8D41-5C07D82C1153}" presName="accent_3" presStyleCnt="0"/>
      <dgm:spPr/>
    </dgm:pt>
    <dgm:pt modelId="{1FACF588-56F3-4FCC-AF45-5E9DE3539814}" type="pres">
      <dgm:prSet presAssocID="{6C5E0E54-FB69-429D-8D41-5C07D82C1153}" presName="accentRepeatNode" presStyleLbl="solidFgAcc1" presStyleIdx="2" presStyleCnt="3"/>
      <dgm:spPr/>
    </dgm:pt>
  </dgm:ptLst>
  <dgm:cxnLst>
    <dgm:cxn modelId="{59403E00-E73B-4554-8BE2-64AC59F0B5B5}" srcId="{04360924-AF0E-440E-A802-F4E8E842C770}" destId="{2BF33C2C-F8F0-49D3-98C3-D76A0E017E63}" srcOrd="0" destOrd="0" parTransId="{42492169-11C8-480B-9639-FBB41ABF0853}" sibTransId="{B19C15C6-903D-446E-8560-E5F3B32EC166}"/>
    <dgm:cxn modelId="{4127C035-585A-49D8-9AC7-FCB0225DE74B}" type="presOf" srcId="{6C5E0E54-FB69-429D-8D41-5C07D82C1153}" destId="{A5E7F641-7DF8-48F9-969C-DDC8D8E5B419}" srcOrd="0" destOrd="0" presId="urn:microsoft.com/office/officeart/2008/layout/VerticalCurvedList"/>
    <dgm:cxn modelId="{E01BE372-6CD0-4834-9DFD-79AEC5F4E7E9}" type="presOf" srcId="{2BF33C2C-F8F0-49D3-98C3-D76A0E017E63}" destId="{F170EB03-B988-42B8-A2EC-1702CDA38BE3}" srcOrd="0" destOrd="0" presId="urn:microsoft.com/office/officeart/2008/layout/VerticalCurvedList"/>
    <dgm:cxn modelId="{C95646C0-87EE-4659-AA9D-D04AE7DF155B}" srcId="{04360924-AF0E-440E-A802-F4E8E842C770}" destId="{6C5E0E54-FB69-429D-8D41-5C07D82C1153}" srcOrd="2" destOrd="0" parTransId="{9592B1C6-A292-43D1-90D9-702E1C809B7B}" sibTransId="{F51F5135-6924-455A-B66B-88F2F8C82477}"/>
    <dgm:cxn modelId="{FC4DBDE4-3F04-4172-9CC4-0363FB150078}" type="presOf" srcId="{B19C15C6-903D-446E-8560-E5F3B32EC166}" destId="{E520BC28-226B-4681-918C-5BE7EF6F0DDB}" srcOrd="0" destOrd="0" presId="urn:microsoft.com/office/officeart/2008/layout/VerticalCurvedList"/>
    <dgm:cxn modelId="{4E98A4EC-DDAF-4031-ABDF-DFFDB9AA6981}" srcId="{04360924-AF0E-440E-A802-F4E8E842C770}" destId="{4BAADAD4-4899-4B8E-A31E-722538AA5FAF}" srcOrd="1" destOrd="0" parTransId="{B8A0CEAA-E22A-46B6-9348-D10EAEAE4351}" sibTransId="{817D9182-74DB-4E38-964F-A2485DEBDA3D}"/>
    <dgm:cxn modelId="{8D4E90F2-DE71-4E5D-BD71-9B6720028BEB}" type="presOf" srcId="{04360924-AF0E-440E-A802-F4E8E842C770}" destId="{FF5BD1A8-6EDF-4432-AE4E-2613B7AFE4DD}" srcOrd="0" destOrd="0" presId="urn:microsoft.com/office/officeart/2008/layout/VerticalCurvedList"/>
    <dgm:cxn modelId="{DDFD5DF8-8F1C-4CF3-8189-54B7811C8014}" type="presOf" srcId="{4BAADAD4-4899-4B8E-A31E-722538AA5FAF}" destId="{CE766954-86F5-4461-98F0-F3BEC98ABE7D}" srcOrd="0" destOrd="0" presId="urn:microsoft.com/office/officeart/2008/layout/VerticalCurvedList"/>
    <dgm:cxn modelId="{9B4EE579-8E12-4243-8F82-1BB65E4B6212}" type="presParOf" srcId="{FF5BD1A8-6EDF-4432-AE4E-2613B7AFE4DD}" destId="{140191E8-A411-4C9C-ACD1-434F000E238C}" srcOrd="0" destOrd="0" presId="urn:microsoft.com/office/officeart/2008/layout/VerticalCurvedList"/>
    <dgm:cxn modelId="{8DD3141F-7625-4650-B013-D7054456D4BB}" type="presParOf" srcId="{140191E8-A411-4C9C-ACD1-434F000E238C}" destId="{EF469379-4A39-4DAC-967D-B410B6E03FBA}" srcOrd="0" destOrd="0" presId="urn:microsoft.com/office/officeart/2008/layout/VerticalCurvedList"/>
    <dgm:cxn modelId="{B94317C0-A194-44FE-86C0-64DF5B6BB072}" type="presParOf" srcId="{EF469379-4A39-4DAC-967D-B410B6E03FBA}" destId="{264B1806-2A1E-4C9E-BC28-E2725AAF2777}" srcOrd="0" destOrd="0" presId="urn:microsoft.com/office/officeart/2008/layout/VerticalCurvedList"/>
    <dgm:cxn modelId="{969C3FE7-AB7C-43FC-9ED5-138D5F4C42BB}" type="presParOf" srcId="{EF469379-4A39-4DAC-967D-B410B6E03FBA}" destId="{E520BC28-226B-4681-918C-5BE7EF6F0DDB}" srcOrd="1" destOrd="0" presId="urn:microsoft.com/office/officeart/2008/layout/VerticalCurvedList"/>
    <dgm:cxn modelId="{3C8FE1DC-FC09-4035-A0B8-B2CDC5D873D8}" type="presParOf" srcId="{EF469379-4A39-4DAC-967D-B410B6E03FBA}" destId="{594CE58A-4811-4B87-BB3A-20262DD61A1D}" srcOrd="2" destOrd="0" presId="urn:microsoft.com/office/officeart/2008/layout/VerticalCurvedList"/>
    <dgm:cxn modelId="{4B46D292-257F-421F-9B79-366F911C0B63}" type="presParOf" srcId="{EF469379-4A39-4DAC-967D-B410B6E03FBA}" destId="{DF1A7EFA-F82E-4153-8F32-3F1A2314431A}" srcOrd="3" destOrd="0" presId="urn:microsoft.com/office/officeart/2008/layout/VerticalCurvedList"/>
    <dgm:cxn modelId="{E2B0FF09-335E-4C5F-B06B-5592BA030EBF}" type="presParOf" srcId="{140191E8-A411-4C9C-ACD1-434F000E238C}" destId="{F170EB03-B988-42B8-A2EC-1702CDA38BE3}" srcOrd="1" destOrd="0" presId="urn:microsoft.com/office/officeart/2008/layout/VerticalCurvedList"/>
    <dgm:cxn modelId="{6E6C1934-0FB0-4F59-9477-7C273F589CF0}" type="presParOf" srcId="{140191E8-A411-4C9C-ACD1-434F000E238C}" destId="{B0B92189-D93E-4A73-B245-BDCDE8EFB30E}" srcOrd="2" destOrd="0" presId="urn:microsoft.com/office/officeart/2008/layout/VerticalCurvedList"/>
    <dgm:cxn modelId="{A1987B2F-CFB9-4B11-828C-B4EC4E2F3B77}" type="presParOf" srcId="{B0B92189-D93E-4A73-B245-BDCDE8EFB30E}" destId="{4578ED23-F019-4D43-9922-89F6212C3E32}" srcOrd="0" destOrd="0" presId="urn:microsoft.com/office/officeart/2008/layout/VerticalCurvedList"/>
    <dgm:cxn modelId="{84A17AF6-00A0-4107-9FEE-71A284185B45}" type="presParOf" srcId="{140191E8-A411-4C9C-ACD1-434F000E238C}" destId="{CE766954-86F5-4461-98F0-F3BEC98ABE7D}" srcOrd="3" destOrd="0" presId="urn:microsoft.com/office/officeart/2008/layout/VerticalCurvedList"/>
    <dgm:cxn modelId="{FAEAD993-1DD7-4518-BF0C-F3B9CE5ECAED}" type="presParOf" srcId="{140191E8-A411-4C9C-ACD1-434F000E238C}" destId="{DF4E6B9E-8300-4DAF-AA19-B6781FFBF7E8}" srcOrd="4" destOrd="0" presId="urn:microsoft.com/office/officeart/2008/layout/VerticalCurvedList"/>
    <dgm:cxn modelId="{6E825249-69F3-4F2E-84CC-B92D154A5D2E}" type="presParOf" srcId="{DF4E6B9E-8300-4DAF-AA19-B6781FFBF7E8}" destId="{5B03113C-062E-4818-8FA2-3D67552E2B49}" srcOrd="0" destOrd="0" presId="urn:microsoft.com/office/officeart/2008/layout/VerticalCurvedList"/>
    <dgm:cxn modelId="{36E21797-2358-46F0-9EE8-D6873049594C}" type="presParOf" srcId="{140191E8-A411-4C9C-ACD1-434F000E238C}" destId="{A5E7F641-7DF8-48F9-969C-DDC8D8E5B419}" srcOrd="5" destOrd="0" presId="urn:microsoft.com/office/officeart/2008/layout/VerticalCurvedList"/>
    <dgm:cxn modelId="{F129987B-18E1-4A82-8DE0-9354991C8112}" type="presParOf" srcId="{140191E8-A411-4C9C-ACD1-434F000E238C}" destId="{3D1429BF-557C-4D92-8B9A-A6032EDCAFC0}" srcOrd="6" destOrd="0" presId="urn:microsoft.com/office/officeart/2008/layout/VerticalCurvedList"/>
    <dgm:cxn modelId="{79B158A1-BCF0-4C09-B172-8BBA24187990}" type="presParOf" srcId="{3D1429BF-557C-4D92-8B9A-A6032EDCAFC0}" destId="{1FACF588-56F3-4FCC-AF45-5E9DE353981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F54BCB-7973-4E13-89B7-8419481DAC7B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0E6BC0-FB8D-4EA1-B4BC-033491CB68D0}">
      <dgm:prSet phldrT="[Text]" custT="1"/>
      <dgm:spPr/>
      <dgm:t>
        <a:bodyPr/>
        <a:lstStyle/>
        <a:p>
          <a:r>
            <a:rPr lang="en-US" sz="1800" dirty="0"/>
            <a:t>Market Rate</a:t>
          </a:r>
        </a:p>
      </dgm:t>
    </dgm:pt>
    <dgm:pt modelId="{77D5B263-BC42-461C-8FCD-18B08314EF04}" type="parTrans" cxnId="{57151E0D-9454-4552-8530-FEE685639F4D}">
      <dgm:prSet/>
      <dgm:spPr/>
      <dgm:t>
        <a:bodyPr/>
        <a:lstStyle/>
        <a:p>
          <a:endParaRPr lang="en-US"/>
        </a:p>
      </dgm:t>
    </dgm:pt>
    <dgm:pt modelId="{570633D9-5077-4F70-947D-217EBB7E7487}" type="sibTrans" cxnId="{57151E0D-9454-4552-8530-FEE685639F4D}">
      <dgm:prSet/>
      <dgm:spPr/>
      <dgm:t>
        <a:bodyPr/>
        <a:lstStyle/>
        <a:p>
          <a:endParaRPr lang="en-US"/>
        </a:p>
      </dgm:t>
    </dgm:pt>
    <dgm:pt modelId="{E6E14A18-29EE-469C-8506-AED537B47DFC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Affordable  for All</a:t>
          </a:r>
        </a:p>
      </dgm:t>
    </dgm:pt>
    <dgm:pt modelId="{E208F48D-27A6-4393-8614-E02E1664091A}" type="parTrans" cxnId="{92FBCCF1-0CFD-433F-941C-17424FEF6C4E}">
      <dgm:prSet/>
      <dgm:spPr/>
      <dgm:t>
        <a:bodyPr/>
        <a:lstStyle/>
        <a:p>
          <a:endParaRPr lang="en-US"/>
        </a:p>
      </dgm:t>
    </dgm:pt>
    <dgm:pt modelId="{084F92FE-1C6B-49EE-93D9-626EE988C6B1}" type="sibTrans" cxnId="{92FBCCF1-0CFD-433F-941C-17424FEF6C4E}">
      <dgm:prSet/>
      <dgm:spPr/>
      <dgm:t>
        <a:bodyPr/>
        <a:lstStyle/>
        <a:p>
          <a:endParaRPr lang="en-US"/>
        </a:p>
      </dgm:t>
    </dgm:pt>
    <dgm:pt modelId="{A37C782B-83F0-452E-8FDA-11937024E4F7}">
      <dgm:prSet phldrT="[Text]" custT="1"/>
      <dgm:spPr/>
      <dgm:t>
        <a:bodyPr/>
        <a:lstStyle/>
        <a:p>
          <a:r>
            <a:rPr lang="en-US" sz="1800" dirty="0"/>
            <a:t>LIHTC,</a:t>
          </a:r>
        </a:p>
        <a:p>
          <a:r>
            <a:rPr lang="en-US" sz="1800" dirty="0"/>
            <a:t>Rent Controlled</a:t>
          </a:r>
        </a:p>
      </dgm:t>
    </dgm:pt>
    <dgm:pt modelId="{F53E66D2-16FF-4A85-A861-73B3BECA22AF}" type="parTrans" cxnId="{93DD9A09-8363-4BBF-B34C-F26E521CCD4D}">
      <dgm:prSet/>
      <dgm:spPr/>
      <dgm:t>
        <a:bodyPr/>
        <a:lstStyle/>
        <a:p>
          <a:endParaRPr lang="en-US"/>
        </a:p>
      </dgm:t>
    </dgm:pt>
    <dgm:pt modelId="{1E8F88E3-60BD-41EF-B74E-5645C5871D77}" type="sibTrans" cxnId="{93DD9A09-8363-4BBF-B34C-F26E521CCD4D}">
      <dgm:prSet/>
      <dgm:spPr/>
      <dgm:t>
        <a:bodyPr/>
        <a:lstStyle/>
        <a:p>
          <a:endParaRPr lang="en-US"/>
        </a:p>
      </dgm:t>
    </dgm:pt>
    <dgm:pt modelId="{A4633F4D-7892-4611-B6CD-CBDFB41DC787}">
      <dgm:prSet phldrT="[Text]"/>
      <dgm:spPr>
        <a:solidFill>
          <a:schemeClr val="bg1"/>
        </a:solidFill>
      </dgm:spPr>
      <dgm:t>
        <a:bodyPr/>
        <a:lstStyle/>
        <a:p>
          <a:endParaRPr lang="en-US" dirty="0"/>
        </a:p>
      </dgm:t>
    </dgm:pt>
    <dgm:pt modelId="{39E23F01-7C84-4BAC-B071-65FB9C4E5148}" type="sibTrans" cxnId="{3A81ECBB-4040-48C8-9EE2-C7BEAB6BECE5}">
      <dgm:prSet/>
      <dgm:spPr/>
      <dgm:t>
        <a:bodyPr/>
        <a:lstStyle/>
        <a:p>
          <a:endParaRPr lang="en-US"/>
        </a:p>
      </dgm:t>
    </dgm:pt>
    <dgm:pt modelId="{3771B0CE-148E-43F1-A2AE-856AB6C1BEC2}" type="parTrans" cxnId="{3A81ECBB-4040-48C8-9EE2-C7BEAB6BECE5}">
      <dgm:prSet/>
      <dgm:spPr/>
      <dgm:t>
        <a:bodyPr/>
        <a:lstStyle/>
        <a:p>
          <a:endParaRPr lang="en-US"/>
        </a:p>
      </dgm:t>
    </dgm:pt>
    <dgm:pt modelId="{53A50D79-B1DC-48F7-9709-E9A5BA808360}" type="pres">
      <dgm:prSet presAssocID="{60F54BCB-7973-4E13-89B7-8419481DAC7B}" presName="matrix" presStyleCnt="0">
        <dgm:presLayoutVars>
          <dgm:chMax val="1"/>
          <dgm:dir/>
          <dgm:resizeHandles val="exact"/>
        </dgm:presLayoutVars>
      </dgm:prSet>
      <dgm:spPr/>
    </dgm:pt>
    <dgm:pt modelId="{137ACF48-021F-431C-92AB-2BA255244E16}" type="pres">
      <dgm:prSet presAssocID="{60F54BCB-7973-4E13-89B7-8419481DAC7B}" presName="axisShape" presStyleLbl="bgShp" presStyleIdx="0" presStyleCnt="1"/>
      <dgm:spPr/>
    </dgm:pt>
    <dgm:pt modelId="{4EEA9A27-5C63-4596-89C1-E6AD5C40E194}" type="pres">
      <dgm:prSet presAssocID="{60F54BCB-7973-4E13-89B7-8419481DAC7B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5204233-384D-447E-804E-B57CC4452014}" type="pres">
      <dgm:prSet presAssocID="{60F54BCB-7973-4E13-89B7-8419481DAC7B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C205DD1-5336-4BFB-A2CB-90EFAAC975A8}" type="pres">
      <dgm:prSet presAssocID="{60F54BCB-7973-4E13-89B7-8419481DAC7B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FDBD211E-C551-4B00-9BB3-C688F38B694E}" type="pres">
      <dgm:prSet presAssocID="{60F54BCB-7973-4E13-89B7-8419481DAC7B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3DD9A09-8363-4BBF-B34C-F26E521CCD4D}" srcId="{60F54BCB-7973-4E13-89B7-8419481DAC7B}" destId="{A37C782B-83F0-452E-8FDA-11937024E4F7}" srcOrd="3" destOrd="0" parTransId="{F53E66D2-16FF-4A85-A861-73B3BECA22AF}" sibTransId="{1E8F88E3-60BD-41EF-B74E-5645C5871D77}"/>
    <dgm:cxn modelId="{57151E0D-9454-4552-8530-FEE685639F4D}" srcId="{60F54BCB-7973-4E13-89B7-8419481DAC7B}" destId="{770E6BC0-FB8D-4EA1-B4BC-033491CB68D0}" srcOrd="0" destOrd="0" parTransId="{77D5B263-BC42-461C-8FCD-18B08314EF04}" sibTransId="{570633D9-5077-4F70-947D-217EBB7E7487}"/>
    <dgm:cxn modelId="{874ED467-A035-4CDA-87E0-E5DBEAF6CC4A}" type="presOf" srcId="{60F54BCB-7973-4E13-89B7-8419481DAC7B}" destId="{53A50D79-B1DC-48F7-9709-E9A5BA808360}" srcOrd="0" destOrd="0" presId="urn:microsoft.com/office/officeart/2005/8/layout/matrix2"/>
    <dgm:cxn modelId="{286E2480-58EC-46C6-8221-E1BC1C79981A}" type="presOf" srcId="{E6E14A18-29EE-469C-8506-AED537B47DFC}" destId="{75204233-384D-447E-804E-B57CC4452014}" srcOrd="0" destOrd="0" presId="urn:microsoft.com/office/officeart/2005/8/layout/matrix2"/>
    <dgm:cxn modelId="{7B194893-5851-4D9F-96E5-8C3307C3C90A}" type="presOf" srcId="{A4633F4D-7892-4611-B6CD-CBDFB41DC787}" destId="{0C205DD1-5336-4BFB-A2CB-90EFAAC975A8}" srcOrd="0" destOrd="0" presId="urn:microsoft.com/office/officeart/2005/8/layout/matrix2"/>
    <dgm:cxn modelId="{3A81ECBB-4040-48C8-9EE2-C7BEAB6BECE5}" srcId="{60F54BCB-7973-4E13-89B7-8419481DAC7B}" destId="{A4633F4D-7892-4611-B6CD-CBDFB41DC787}" srcOrd="2" destOrd="0" parTransId="{3771B0CE-148E-43F1-A2AE-856AB6C1BEC2}" sibTransId="{39E23F01-7C84-4BAC-B071-65FB9C4E5148}"/>
    <dgm:cxn modelId="{4BE2B2C5-EB33-4A07-B741-F628198D5CB0}" type="presOf" srcId="{A37C782B-83F0-452E-8FDA-11937024E4F7}" destId="{FDBD211E-C551-4B00-9BB3-C688F38B694E}" srcOrd="0" destOrd="0" presId="urn:microsoft.com/office/officeart/2005/8/layout/matrix2"/>
    <dgm:cxn modelId="{E8A1B2F0-4DC8-40C3-B1F2-513E3B3F5581}" type="presOf" srcId="{770E6BC0-FB8D-4EA1-B4BC-033491CB68D0}" destId="{4EEA9A27-5C63-4596-89C1-E6AD5C40E194}" srcOrd="0" destOrd="0" presId="urn:microsoft.com/office/officeart/2005/8/layout/matrix2"/>
    <dgm:cxn modelId="{92FBCCF1-0CFD-433F-941C-17424FEF6C4E}" srcId="{60F54BCB-7973-4E13-89B7-8419481DAC7B}" destId="{E6E14A18-29EE-469C-8506-AED537B47DFC}" srcOrd="1" destOrd="0" parTransId="{E208F48D-27A6-4393-8614-E02E1664091A}" sibTransId="{084F92FE-1C6B-49EE-93D9-626EE988C6B1}"/>
    <dgm:cxn modelId="{84845E26-208A-4F59-B7FB-44293E03506F}" type="presParOf" srcId="{53A50D79-B1DC-48F7-9709-E9A5BA808360}" destId="{137ACF48-021F-431C-92AB-2BA255244E16}" srcOrd="0" destOrd="0" presId="urn:microsoft.com/office/officeart/2005/8/layout/matrix2"/>
    <dgm:cxn modelId="{14E7081D-D483-43DB-861C-C1B137263D6B}" type="presParOf" srcId="{53A50D79-B1DC-48F7-9709-E9A5BA808360}" destId="{4EEA9A27-5C63-4596-89C1-E6AD5C40E194}" srcOrd="1" destOrd="0" presId="urn:microsoft.com/office/officeart/2005/8/layout/matrix2"/>
    <dgm:cxn modelId="{3A1D2E39-1726-491A-BA54-AD7D27F5E460}" type="presParOf" srcId="{53A50D79-B1DC-48F7-9709-E9A5BA808360}" destId="{75204233-384D-447E-804E-B57CC4452014}" srcOrd="2" destOrd="0" presId="urn:microsoft.com/office/officeart/2005/8/layout/matrix2"/>
    <dgm:cxn modelId="{2A936121-61E4-492D-AC8B-75BD791D9355}" type="presParOf" srcId="{53A50D79-B1DC-48F7-9709-E9A5BA808360}" destId="{0C205DD1-5336-4BFB-A2CB-90EFAAC975A8}" srcOrd="3" destOrd="0" presId="urn:microsoft.com/office/officeart/2005/8/layout/matrix2"/>
    <dgm:cxn modelId="{AB984494-126B-46DE-BED3-ACBA01606EB1}" type="presParOf" srcId="{53A50D79-B1DC-48F7-9709-E9A5BA808360}" destId="{FDBD211E-C551-4B00-9BB3-C688F38B694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0BC28-226B-4681-918C-5BE7EF6F0DDB}">
      <dsp:nvSpPr>
        <dsp:cNvPr id="0" name=""/>
        <dsp:cNvSpPr/>
      </dsp:nvSpPr>
      <dsp:spPr>
        <a:xfrm>
          <a:off x="-5233601" y="-801628"/>
          <a:ext cx="6232491" cy="6232491"/>
        </a:xfrm>
        <a:prstGeom prst="blockArc">
          <a:avLst>
            <a:gd name="adj1" fmla="val 18900000"/>
            <a:gd name="adj2" fmla="val 2700000"/>
            <a:gd name="adj3" fmla="val 34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70EB03-B988-42B8-A2EC-1702CDA38BE3}">
      <dsp:nvSpPr>
        <dsp:cNvPr id="0" name=""/>
        <dsp:cNvSpPr/>
      </dsp:nvSpPr>
      <dsp:spPr>
        <a:xfrm>
          <a:off x="642537" y="462923"/>
          <a:ext cx="4600661" cy="925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8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</a:rPr>
            <a:t>Existing Policies</a:t>
          </a:r>
        </a:p>
      </dsp:txBody>
      <dsp:txXfrm>
        <a:off x="642537" y="462923"/>
        <a:ext cx="4600661" cy="925847"/>
      </dsp:txXfrm>
    </dsp:sp>
    <dsp:sp modelId="{4578ED23-F019-4D43-9922-89F6212C3E32}">
      <dsp:nvSpPr>
        <dsp:cNvPr id="0" name=""/>
        <dsp:cNvSpPr/>
      </dsp:nvSpPr>
      <dsp:spPr>
        <a:xfrm>
          <a:off x="63883" y="347192"/>
          <a:ext cx="1157308" cy="1157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766954-86F5-4461-98F0-F3BEC98ABE7D}">
      <dsp:nvSpPr>
        <dsp:cNvPr id="0" name=""/>
        <dsp:cNvSpPr/>
      </dsp:nvSpPr>
      <dsp:spPr>
        <a:xfrm>
          <a:off x="979083" y="1851694"/>
          <a:ext cx="4264116" cy="925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891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</a:rPr>
            <a:t>State of Rental Housing Market</a:t>
          </a:r>
        </a:p>
      </dsp:txBody>
      <dsp:txXfrm>
        <a:off x="979083" y="1851694"/>
        <a:ext cx="4264116" cy="925847"/>
      </dsp:txXfrm>
    </dsp:sp>
    <dsp:sp modelId="{5B03113C-062E-4818-8FA2-3D67552E2B49}">
      <dsp:nvSpPr>
        <dsp:cNvPr id="0" name=""/>
        <dsp:cNvSpPr/>
      </dsp:nvSpPr>
      <dsp:spPr>
        <a:xfrm>
          <a:off x="400428" y="1735963"/>
          <a:ext cx="1157308" cy="1157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7F641-7DF8-48F9-969C-DDC8D8E5B419}">
      <dsp:nvSpPr>
        <dsp:cNvPr id="0" name=""/>
        <dsp:cNvSpPr/>
      </dsp:nvSpPr>
      <dsp:spPr>
        <a:xfrm>
          <a:off x="642537" y="3240464"/>
          <a:ext cx="4600661" cy="925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4891" tIns="60960" rIns="60960" bIns="6096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</a:rPr>
            <a:t>Identifying Capital Resources</a:t>
          </a:r>
        </a:p>
      </dsp:txBody>
      <dsp:txXfrm>
        <a:off x="642537" y="3240464"/>
        <a:ext cx="4600661" cy="925847"/>
      </dsp:txXfrm>
    </dsp:sp>
    <dsp:sp modelId="{1FACF588-56F3-4FCC-AF45-5E9DE3539814}">
      <dsp:nvSpPr>
        <dsp:cNvPr id="0" name=""/>
        <dsp:cNvSpPr/>
      </dsp:nvSpPr>
      <dsp:spPr>
        <a:xfrm>
          <a:off x="63883" y="3124733"/>
          <a:ext cx="1157308" cy="11573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ACF48-021F-431C-92AB-2BA255244E16}">
      <dsp:nvSpPr>
        <dsp:cNvPr id="0" name=""/>
        <dsp:cNvSpPr/>
      </dsp:nvSpPr>
      <dsp:spPr>
        <a:xfrm>
          <a:off x="2270456" y="0"/>
          <a:ext cx="4064000" cy="40640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A9A27-5C63-4596-89C1-E6AD5C40E194}">
      <dsp:nvSpPr>
        <dsp:cNvPr id="0" name=""/>
        <dsp:cNvSpPr/>
      </dsp:nvSpPr>
      <dsp:spPr>
        <a:xfrm>
          <a:off x="2534616" y="264160"/>
          <a:ext cx="1625600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Market Rate</a:t>
          </a:r>
        </a:p>
      </dsp:txBody>
      <dsp:txXfrm>
        <a:off x="2613971" y="343515"/>
        <a:ext cx="1466890" cy="1466890"/>
      </dsp:txXfrm>
    </dsp:sp>
    <dsp:sp modelId="{75204233-384D-447E-804E-B57CC4452014}">
      <dsp:nvSpPr>
        <dsp:cNvPr id="0" name=""/>
        <dsp:cNvSpPr/>
      </dsp:nvSpPr>
      <dsp:spPr>
        <a:xfrm>
          <a:off x="4444696" y="264160"/>
          <a:ext cx="1625600" cy="162560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Affordable  for All</a:t>
          </a:r>
        </a:p>
      </dsp:txBody>
      <dsp:txXfrm>
        <a:off x="4524051" y="343515"/>
        <a:ext cx="1466890" cy="1466890"/>
      </dsp:txXfrm>
    </dsp:sp>
    <dsp:sp modelId="{0C205DD1-5336-4BFB-A2CB-90EFAAC975A8}">
      <dsp:nvSpPr>
        <dsp:cNvPr id="0" name=""/>
        <dsp:cNvSpPr/>
      </dsp:nvSpPr>
      <dsp:spPr>
        <a:xfrm>
          <a:off x="2534616" y="2174240"/>
          <a:ext cx="1625600" cy="162560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2613971" y="2253595"/>
        <a:ext cx="1466890" cy="1466890"/>
      </dsp:txXfrm>
    </dsp:sp>
    <dsp:sp modelId="{FDBD211E-C551-4B00-9BB3-C688F38B694E}">
      <dsp:nvSpPr>
        <dsp:cNvPr id="0" name=""/>
        <dsp:cNvSpPr/>
      </dsp:nvSpPr>
      <dsp:spPr>
        <a:xfrm>
          <a:off x="4444696" y="2174240"/>
          <a:ext cx="1625600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LIHTC,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Rent Controlled</a:t>
          </a:r>
        </a:p>
      </dsp:txBody>
      <dsp:txXfrm>
        <a:off x="4524051" y="2253595"/>
        <a:ext cx="1466890" cy="1466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1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994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Resource to share: https://aceee.org/sector/state-policy/toolkit/on-bill-financing</a:t>
            </a:r>
          </a:p>
          <a:p>
            <a:pPr marL="0" indent="0">
              <a:spcBef>
                <a:spcPts val="381"/>
              </a:spcBef>
            </a:pPr>
            <a:endParaRPr lang="en-US" dirty="0"/>
          </a:p>
          <a:p>
            <a:pPr lvl="1"/>
            <a:r>
              <a:rPr lang="en-US" sz="1900" dirty="0"/>
              <a:t>Could require “bill-neutrality” meaning energy efficiency savings on monthly bills must be greater or equal to a customers loan payment</a:t>
            </a:r>
          </a:p>
          <a:p>
            <a:pPr lvl="1"/>
            <a:r>
              <a:rPr lang="en-US" sz="1900" dirty="0"/>
              <a:t>Can tie debt to the meter, not the customer, so the benefits and the debt stay with a property when a renter moves. </a:t>
            </a:r>
          </a:p>
          <a:p>
            <a:pPr lvl="1"/>
            <a:r>
              <a:rPr lang="en-US" sz="1900" dirty="0"/>
              <a:t>On-bill financing programs can be arranged to use utility bill repayment history to underwrite upgrades, allowing customers with poorer credit scores to access financing</a:t>
            </a:r>
          </a:p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110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 lang="en-US" dirty="0"/>
          </a:p>
          <a:p>
            <a:pPr marL="0" indent="0">
              <a:spcBef>
                <a:spcPts val="381"/>
              </a:spcBef>
            </a:pPr>
            <a:r>
              <a:rPr lang="en-US" dirty="0"/>
              <a:t>Jacob – Fort Collins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521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Resource to share: https://aceee.org/sector/state-policy/toolkit/on-bill-financing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150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 lang="en-US" dirty="0"/>
          </a:p>
          <a:p>
            <a:pPr marL="0" indent="0">
              <a:spcBef>
                <a:spcPts val="381"/>
              </a:spcBef>
            </a:pPr>
            <a:r>
              <a:rPr lang="en-US" dirty="0"/>
              <a:t>Update using this: https://spotforcleanenergy.org/state/california/on_bill-financing-/-on_bill-repayment/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652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 lang="en-US" dirty="0"/>
          </a:p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9016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 lang="en-US" dirty="0"/>
          </a:p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0934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Jacob Run. Go to poll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02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Alisa run</a:t>
            </a: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872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These items can give important insight that informs optimal policies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Note that in CA’s “</a:t>
            </a:r>
            <a:r>
              <a:rPr lang="en-US" b="0" dirty="0"/>
              <a:t>New Residential Zero Net Energy Action Plan 2015-2020”, the Policy Context chapter</a:t>
            </a:r>
            <a:r>
              <a:rPr lang="en-US" dirty="0"/>
              <a:t> is almost as long as entire action plan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Existing Policies: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May include existing Climate Action Plans or Energy Roadmaps, state legislation enabling community solar or PACE financing, and utility incentive programs.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Supporting Resources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Doing this in workshop 5!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State of Housing Market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Housing market strength: Zillow, Redfin can provide free data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Labor availability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Affordability issues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Stakeholder Priorities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Covered in workshop 2!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Needs, wants, priorities</a:t>
            </a:r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9137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779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8063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Jacob Run. Go to poll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857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73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975361" y="4560570"/>
            <a:ext cx="5364479" cy="4320540"/>
          </a:xfrm>
          <a:prstGeom prst="rect">
            <a:avLst/>
          </a:prstGeom>
          <a:noFill/>
          <a:ln>
            <a:noFill/>
          </a:ln>
        </p:spPr>
        <p:txBody>
          <a:bodyPr lIns="96645" tIns="48309" rIns="96645" bIns="48309" anchor="t" anchorCtr="0">
            <a:noAutofit/>
          </a:bodyPr>
          <a:lstStyle/>
          <a:p>
            <a:pPr marL="0" indent="0">
              <a:lnSpc>
                <a:spcPct val="125000"/>
              </a:lnSpc>
              <a:spcBef>
                <a:spcPts val="0"/>
              </a:spcBef>
              <a:buSzPct val="25000"/>
            </a:pPr>
            <a:r>
              <a:rPr lang="en-US" sz="2300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Connect the Dots: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SzPct val="25000"/>
            </a:pPr>
            <a:r>
              <a:rPr lang="en-US" sz="2300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--Up front cost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SzPct val="25000"/>
            </a:pPr>
            <a:r>
              <a:rPr lang="en-US" sz="2300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--Transferability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SzPct val="25000"/>
            </a:pPr>
            <a:r>
              <a:rPr lang="en-US" sz="2300" dirty="0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--Property values</a:t>
            </a:r>
            <a:endParaRPr sz="2300" dirty="0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918032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CO and NY are actively pursing residential program</a:t>
            </a:r>
          </a:p>
          <a:p>
            <a:pPr marL="0" indent="0">
              <a:spcBef>
                <a:spcPts val="381"/>
              </a:spcBef>
            </a:pPr>
            <a:r>
              <a:rPr lang="en-US" dirty="0"/>
              <a:t> </a:t>
            </a:r>
          </a:p>
          <a:p>
            <a:pPr marL="0" indent="0" defTabSz="966612">
              <a:spcBef>
                <a:spcPts val="381"/>
              </a:spcBef>
              <a:defRPr/>
            </a:pPr>
            <a:r>
              <a:rPr lang="en-US" dirty="0"/>
              <a:t>Massachusetts, Washington, Texas, Kansas, north Carolina, Virginia, Connecticut – no pace enabled</a:t>
            </a:r>
          </a:p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550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731522" y="4560570"/>
            <a:ext cx="5852159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r>
              <a:rPr lang="en-US" dirty="0"/>
              <a:t> Massachusetts, Washington, Kansas– no pace enabled</a:t>
            </a:r>
          </a:p>
          <a:p>
            <a:pPr marL="0" indent="0">
              <a:spcBef>
                <a:spcPts val="381"/>
              </a:spcBef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4005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eader">
  <p:cSld name="Blank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hape 13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14" name="Shape 14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" name="Shape 16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 &amp;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265042" y="207859"/>
            <a:ext cx="887895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22" name="Shape 2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23" name="Shape 2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" name="Shape 25" descr="both Logos_finetuned.png"/>
          <p:cNvPicPr preferRelativeResize="0"/>
          <p:nvPr/>
        </p:nvPicPr>
        <p:blipFill rotWithShape="1">
          <a:blip r:embed="rId2">
            <a:alphaModFix/>
          </a:blip>
          <a:srcRect r="48388"/>
          <a:stretch/>
        </p:blipFill>
        <p:spPr>
          <a:xfrm>
            <a:off x="8014063" y="6288738"/>
            <a:ext cx="503608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ection Header, &amp; Content">
  <p:cSld name="Title, Section Header, &amp;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0" y="307777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0" y="-1"/>
            <a:ext cx="467077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32" name="Shape 3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33" name="Shape 3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" name="Shape 3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3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itles &amp; Content">
  <p:cSld name="Two Titles &amp;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0" y="42333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3600"/>
              <a:buFont typeface="Arial Narrow"/>
              <a:buNone/>
              <a:defRPr sz="36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0" y="574444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1578B7"/>
              </a:buClr>
              <a:buSzPts val="2000"/>
              <a:buFont typeface="PT Sans Narrow"/>
              <a:buNone/>
              <a:defRPr sz="2000" b="0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42" name="Shape 4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43" name="Shape 4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" name="Shape 4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Shape 4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Divider, &amp; Content">
  <p:cSld name="Title, Divider, &amp;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30107" y="1296076"/>
            <a:ext cx="8283787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1" name="Shape 51"/>
          <p:cNvCxnSpPr/>
          <p:nvPr/>
        </p:nvCxnSpPr>
        <p:spPr>
          <a:xfrm>
            <a:off x="0" y="1185592"/>
            <a:ext cx="7338293" cy="0"/>
          </a:xfrm>
          <a:prstGeom prst="straightConnector1">
            <a:avLst/>
          </a:prstGeom>
          <a:noFill/>
          <a:ln w="28575" cap="flat" cmpd="sng">
            <a:solidFill>
              <a:srgbClr val="132138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2" name="Shape 52"/>
          <p:cNvGrpSpPr/>
          <p:nvPr/>
        </p:nvGrpSpPr>
        <p:grpSpPr>
          <a:xfrm>
            <a:off x="0" y="6314671"/>
            <a:ext cx="9144000" cy="543329"/>
            <a:chOff x="0" y="6314671"/>
            <a:chExt cx="9144000" cy="543329"/>
          </a:xfrm>
        </p:grpSpPr>
        <p:sp>
          <p:nvSpPr>
            <p:cNvPr id="53" name="Shape 53"/>
            <p:cNvSpPr/>
            <p:nvPr/>
          </p:nvSpPr>
          <p:spPr>
            <a:xfrm>
              <a:off x="0" y="6326014"/>
              <a:ext cx="9144000" cy="531986"/>
            </a:xfrm>
            <a:prstGeom prst="rect">
              <a:avLst/>
            </a:prstGeom>
            <a:solidFill>
              <a:srgbClr val="DBD8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 rot="10800000">
              <a:off x="8525770" y="6314671"/>
              <a:ext cx="387051" cy="266904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Shape 55" descr="both Logos_finetun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13556" y="6314468"/>
            <a:ext cx="975753" cy="5856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8517671" y="6256431"/>
            <a:ext cx="3586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C6C6C"/>
              </a:buClr>
              <a:buSzPts val="1200"/>
              <a:buFont typeface="Arial Narrow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6C6C6C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rgbClr val="6C6C6C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ver Slide ">
  <p:cSld name="1_Cover Slide 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0" y="4009580"/>
            <a:ext cx="9144000" cy="2848419"/>
          </a:xfrm>
          <a:prstGeom prst="rect">
            <a:avLst/>
          </a:prstGeom>
          <a:solidFill>
            <a:srgbClr val="132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Shape 60" descr="half globe.jpg"/>
          <p:cNvPicPr preferRelativeResize="0"/>
          <p:nvPr/>
        </p:nvPicPr>
        <p:blipFill rotWithShape="1">
          <a:blip r:embed="rId2">
            <a:alphaModFix/>
          </a:blip>
          <a:srcRect t="-1" b="-2629"/>
          <a:stretch/>
        </p:blipFill>
        <p:spPr>
          <a:xfrm>
            <a:off x="1" y="-21276"/>
            <a:ext cx="9144000" cy="424691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0" y="3504942"/>
            <a:ext cx="914399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 Narrow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16812" y="4600289"/>
            <a:ext cx="8229600" cy="135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1" y="4144704"/>
            <a:ext cx="9143999" cy="3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ver Slide ">
  <p:cSld name="2_Cover Slide 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 descr="half glob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0" y="3304263"/>
            <a:ext cx="91440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 Narrow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16812" y="4600289"/>
            <a:ext cx="8229600" cy="1357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0" y="3943918"/>
            <a:ext cx="9144000" cy="3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32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Shape 71" descr="half glob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6300" y="10340"/>
            <a:ext cx="2748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079106" y="2585402"/>
            <a:ext cx="4617373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8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078461" y="3415664"/>
            <a:ext cx="4618017" cy="44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3"/>
          </p:nvPr>
        </p:nvSpPr>
        <p:spPr>
          <a:xfrm>
            <a:off x="4079106" y="3860800"/>
            <a:ext cx="4617372" cy="1622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4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0" y="207859"/>
            <a:ext cx="91440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80989" y="1296076"/>
            <a:ext cx="8381992" cy="4876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.wikipedia.org/wiki/Fichier:Fannie_Mae_Logo.sv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ublic.tableau.com/shared/B3XF67CZX?:display_count=yes&amp;:origin=viz_share_lin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sireusa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545021"/>
            <a:ext cx="7546429" cy="361555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Shape 82"/>
          <p:cNvSpPr txBox="1"/>
          <p:nvPr/>
        </p:nvSpPr>
        <p:spPr>
          <a:xfrm>
            <a:off x="325821" y="1914731"/>
            <a:ext cx="7504386" cy="461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en-US" sz="40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ENERGY EFFICIENCY STANDARDS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 Narrow"/>
              <a:buNone/>
            </a:pPr>
            <a:r>
              <a:rPr lang="en-US" sz="40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FOR RESIDENTIAL RENTALS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endParaRPr 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Helvetica Neue Condensed" charset="0"/>
              <a:ea typeface="Helvetica Neue Condensed" charset="0"/>
              <a:cs typeface="Helvetica Neue Condensed" charset="0"/>
              <a:sym typeface="Arial Narrow"/>
            </a:endParaRPr>
          </a:p>
          <a:p>
            <a:pPr lvl="0">
              <a:lnSpc>
                <a:spcPct val="90000"/>
              </a:lnSpc>
              <a:buClr>
                <a:schemeClr val="dk2"/>
              </a:buClr>
              <a:buSzPts val="3200"/>
            </a:pPr>
            <a:r>
              <a:rPr lang="en-US" sz="3200" b="1" dirty="0">
                <a:solidFill>
                  <a:schemeClr val="bg2"/>
                </a:solidFill>
                <a:latin typeface="Helvetica Neue Condensed" charset="0"/>
                <a:ea typeface="Helvetica Neue Condensed" charset="0"/>
                <a:cs typeface="Helvetica Neue Condensed" charset="0"/>
                <a:sym typeface="Arial Narrow"/>
              </a:rPr>
              <a:t>2. Identify Local Context</a:t>
            </a:r>
            <a:endParaRPr lang="en-US" sz="2400" b="1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lang="en-US"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lang="en-US"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400"/>
              <a:buFont typeface="Arial Narrow"/>
              <a:buNone/>
            </a:pPr>
            <a:endParaRPr sz="24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1200"/>
              <a:buFont typeface="Arial Narrow"/>
              <a:buNone/>
            </a:pPr>
            <a:endParaRPr sz="1200" b="1" i="0" u="none" strike="noStrike" cap="none" dirty="0">
              <a:solidFill>
                <a:schemeClr val="dk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Narrow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Transforming global energy use to create a clean, prosperous, and secure low-carbon future.</a:t>
            </a:r>
            <a:endParaRPr sz="1400" b="0" i="0" u="none" strike="noStrike" cap="none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3" name="Shape 83" descr="RMI_LOGO.eps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9062" y="3847455"/>
            <a:ext cx="1014701" cy="1014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4204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2724" y="407555"/>
            <a:ext cx="9061276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Residential Property Assessed Clean Energy (R-PACE)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F5DD7-B946-455C-B3A1-20A2866380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8" r="4068"/>
          <a:stretch/>
        </p:blipFill>
        <p:spPr>
          <a:xfrm>
            <a:off x="1338728" y="1585155"/>
            <a:ext cx="5781788" cy="473795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6EBDFC-3AEE-4850-BF03-EC9A9C3F9CD6}"/>
              </a:ext>
            </a:extLst>
          </p:cNvPr>
          <p:cNvSpPr txBox="1">
            <a:spLocks/>
          </p:cNvSpPr>
          <p:nvPr/>
        </p:nvSpPr>
        <p:spPr>
          <a:xfrm>
            <a:off x="-83671" y="1108218"/>
            <a:ext cx="9143999" cy="1989238"/>
          </a:xfrm>
          <a:prstGeom prst="rect">
            <a:avLst/>
          </a:prstGeom>
          <a:ln>
            <a:noFill/>
          </a:ln>
        </p:spPr>
        <p:txBody>
          <a:bodyPr vert="horz" lIns="68577" tIns="34288" rIns="68577" bIns="34288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33">
              <a:buNone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Applicable for buildings with 1-4 living units</a:t>
            </a:r>
          </a:p>
          <a:p>
            <a:pPr marL="257149" indent="-257149" defTabSz="685733">
              <a:defRPr/>
            </a:pPr>
            <a:endParaRPr lang="en-US" sz="1793" dirty="0">
              <a:solidFill>
                <a:sysClr val="windowText" lastClr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16985-0184-4D34-896A-B104B6A55CF6}"/>
              </a:ext>
            </a:extLst>
          </p:cNvPr>
          <p:cNvSpPr txBox="1"/>
          <p:nvPr/>
        </p:nvSpPr>
        <p:spPr>
          <a:xfrm>
            <a:off x="7439224" y="6012899"/>
            <a:ext cx="1367682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4" dirty="0"/>
              <a:t>Source: PACENation</a:t>
            </a:r>
          </a:p>
        </p:txBody>
      </p:sp>
    </p:spTree>
    <p:extLst>
      <p:ext uri="{BB962C8B-B14F-4D97-AF65-F5344CB8AC3E}">
        <p14:creationId xmlns:p14="http://schemas.microsoft.com/office/powerpoint/2010/main" val="381195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2723" y="407555"/>
            <a:ext cx="833973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Commercial Property Assessed Clean Energy (C-PACE)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4B0D1-23E6-45B8-B64B-FDF381BA4909}"/>
              </a:ext>
            </a:extLst>
          </p:cNvPr>
          <p:cNvSpPr txBox="1"/>
          <p:nvPr/>
        </p:nvSpPr>
        <p:spPr>
          <a:xfrm>
            <a:off x="7618804" y="6041543"/>
            <a:ext cx="1367682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4" dirty="0"/>
              <a:t>Source: PACENation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043AF-9215-4C36-83A3-6115F1F87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794" y="1578562"/>
            <a:ext cx="6071728" cy="47067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E58F8C-7DCF-46F1-A182-5C002446D1FF}"/>
              </a:ext>
            </a:extLst>
          </p:cNvPr>
          <p:cNvSpPr/>
          <p:nvPr/>
        </p:nvSpPr>
        <p:spPr>
          <a:xfrm>
            <a:off x="1669740" y="1116897"/>
            <a:ext cx="5949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33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+mn-lt"/>
              </a:rPr>
              <a:t>Applicable for buildings with 5+ living units</a:t>
            </a:r>
          </a:p>
        </p:txBody>
      </p:sp>
    </p:spTree>
    <p:extLst>
      <p:ext uri="{BB962C8B-B14F-4D97-AF65-F5344CB8AC3E}">
        <p14:creationId xmlns:p14="http://schemas.microsoft.com/office/powerpoint/2010/main" val="312433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2723" y="407555"/>
            <a:ext cx="833973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Overview </a:t>
            </a:r>
            <a:r>
              <a:rPr lang="en-US" dirty="0"/>
              <a:t>of </a:t>
            </a: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On-Bill Financing/Repayment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734B0F-E5E4-4771-AAFE-2258BD55E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5" y="1165711"/>
            <a:ext cx="8905875" cy="31337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9F31D8-5832-462E-AAB5-B4DFEDC13BD6}"/>
              </a:ext>
            </a:extLst>
          </p:cNvPr>
          <p:cNvSpPr txBox="1"/>
          <p:nvPr/>
        </p:nvSpPr>
        <p:spPr>
          <a:xfrm>
            <a:off x="6926815" y="1243207"/>
            <a:ext cx="2061783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84" dirty="0"/>
              <a:t>Source: US DOE Better Buildings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719FCA-EA68-4D29-A1D0-B8502FD5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35" y="4123764"/>
            <a:ext cx="8983583" cy="1089971"/>
          </a:xfrm>
          <a:solidFill>
            <a:schemeClr val="bg1"/>
          </a:solidFill>
        </p:spPr>
        <p:txBody>
          <a:bodyPr/>
          <a:lstStyle/>
          <a:p>
            <a:pPr marL="50800" indent="0">
              <a:buNone/>
            </a:pPr>
            <a:r>
              <a:rPr lang="en-US" sz="1800" b="1" dirty="0"/>
              <a:t>Benefits:</a:t>
            </a:r>
          </a:p>
          <a:p>
            <a:r>
              <a:rPr lang="en-US" sz="1800" dirty="0"/>
              <a:t>Savings are paired directly with repayment on the same utility bill</a:t>
            </a:r>
          </a:p>
          <a:p>
            <a:r>
              <a:rPr lang="en-US" sz="1800" dirty="0"/>
              <a:t>Spreads out the cost of the improvement over time </a:t>
            </a:r>
          </a:p>
          <a:p>
            <a:r>
              <a:rPr lang="en-US" sz="1800" dirty="0"/>
              <a:t>Resolves split incentive issue</a:t>
            </a:r>
          </a:p>
          <a:p>
            <a:r>
              <a:rPr lang="en-US" sz="1800" dirty="0"/>
              <a:t>Default rates is below 3%</a:t>
            </a:r>
          </a:p>
          <a:p>
            <a:pPr marL="50800" indent="0">
              <a:buNone/>
            </a:pPr>
            <a:r>
              <a:rPr lang="en-US" sz="1800" b="1" dirty="0"/>
              <a:t>Best Fit: </a:t>
            </a:r>
            <a:r>
              <a:rPr lang="en-US" sz="1800" dirty="0"/>
              <a:t>Municipal Utility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4768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2723" y="407555"/>
            <a:ext cx="833973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State Action for On-Bill Financing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DD322D-1562-43FC-BC2A-D155700C5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245" y="1431174"/>
            <a:ext cx="6086475" cy="48196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2A8B79-074F-4DD3-91DE-3FB622012266}"/>
              </a:ext>
            </a:extLst>
          </p:cNvPr>
          <p:cNvSpPr/>
          <p:nvPr/>
        </p:nvSpPr>
        <p:spPr>
          <a:xfrm>
            <a:off x="2677459" y="1365811"/>
            <a:ext cx="4261223" cy="331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74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2723" y="407555"/>
            <a:ext cx="833973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Overview </a:t>
            </a:r>
            <a:r>
              <a:rPr lang="en-US" dirty="0"/>
              <a:t>of </a:t>
            </a: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Green Banks and Revolving Loan Fund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C719FCA-EA68-4D29-A1D0-B8502FD5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042" y="1308247"/>
            <a:ext cx="8544276" cy="4876124"/>
          </a:xfrm>
        </p:spPr>
        <p:txBody>
          <a:bodyPr/>
          <a:lstStyle/>
          <a:p>
            <a:pPr marL="50800" indent="0">
              <a:buNone/>
            </a:pPr>
            <a:r>
              <a:rPr lang="en-US" sz="2000" b="1" dirty="0"/>
              <a:t>What: </a:t>
            </a:r>
            <a:r>
              <a:rPr lang="en-US" sz="2000" dirty="0"/>
              <a:t>Uses public dollars to leverage private investment capital dedicated to low carbon, climate resilient infrastructure.</a:t>
            </a:r>
          </a:p>
          <a:p>
            <a:pPr marL="50800" indent="0">
              <a:buNone/>
            </a:pPr>
            <a:endParaRPr lang="en-US" sz="2000" dirty="0"/>
          </a:p>
          <a:p>
            <a:pPr marL="50800" indent="0">
              <a:buNone/>
            </a:pPr>
            <a:r>
              <a:rPr lang="en-US" sz="2000" b="1" dirty="0"/>
              <a:t>Benefits:</a:t>
            </a:r>
          </a:p>
          <a:p>
            <a:r>
              <a:rPr lang="en-US" sz="2000" dirty="0"/>
              <a:t>Lower energy costs</a:t>
            </a:r>
          </a:p>
          <a:p>
            <a:r>
              <a:rPr lang="en-US" sz="2000" dirty="0"/>
              <a:t>Preserving public capital</a:t>
            </a:r>
          </a:p>
          <a:p>
            <a:r>
              <a:rPr lang="en-US" sz="2000" dirty="0"/>
              <a:t>Increased leverage</a:t>
            </a:r>
          </a:p>
          <a:p>
            <a:r>
              <a:rPr lang="en-US" sz="2000" dirty="0"/>
              <a:t>Driving private investment</a:t>
            </a:r>
          </a:p>
          <a:p>
            <a:r>
              <a:rPr lang="en-US" sz="2000" dirty="0"/>
              <a:t>Economic development and job creation</a:t>
            </a:r>
          </a:p>
          <a:p>
            <a:endParaRPr lang="en-US" sz="2000" dirty="0"/>
          </a:p>
          <a:p>
            <a:pPr marL="50800" indent="0">
              <a:buNone/>
            </a:pPr>
            <a:r>
              <a:rPr lang="en-US" sz="2000" b="1" dirty="0"/>
              <a:t>Best Fit: </a:t>
            </a:r>
            <a:r>
              <a:rPr lang="en-US" sz="2000" dirty="0"/>
              <a:t>Existing program or source of capital available</a:t>
            </a:r>
          </a:p>
        </p:txBody>
      </p:sp>
    </p:spTree>
    <p:extLst>
      <p:ext uri="{BB962C8B-B14F-4D97-AF65-F5344CB8AC3E}">
        <p14:creationId xmlns:p14="http://schemas.microsoft.com/office/powerpoint/2010/main" val="1979929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2723" y="407555"/>
            <a:ext cx="906127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Where are green banks and/or revolving loan funds available?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FB4683-B3E5-44A9-AAD4-8C59ABE99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6330"/>
            <a:ext cx="9144000" cy="4409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597ED6-83C6-409A-819B-CED4C7324F00}"/>
              </a:ext>
            </a:extLst>
          </p:cNvPr>
          <p:cNvSpPr txBox="1"/>
          <p:nvPr/>
        </p:nvSpPr>
        <p:spPr>
          <a:xfrm>
            <a:off x="82723" y="5536504"/>
            <a:ext cx="331183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</a:t>
            </a:r>
            <a:r>
              <a:rPr lang="en-US" b="1" u="sng" dirty="0"/>
              <a:t>Legend</a:t>
            </a:r>
            <a:r>
              <a:rPr lang="en-US" b="1" dirty="0"/>
              <a:t>     </a:t>
            </a:r>
            <a:endParaRPr lang="en-US" dirty="0"/>
          </a:p>
          <a:p>
            <a:r>
              <a:rPr lang="en-US" dirty="0"/>
              <a:t>      States with a green bank and/or a            </a:t>
            </a:r>
          </a:p>
          <a:p>
            <a:r>
              <a:rPr lang="en-US" dirty="0"/>
              <a:t>      revolving loan fund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EC25F2-FEDC-412E-B721-1EDC4F65F733}"/>
              </a:ext>
            </a:extLst>
          </p:cNvPr>
          <p:cNvSpPr/>
          <p:nvPr/>
        </p:nvSpPr>
        <p:spPr>
          <a:xfrm>
            <a:off x="125259" y="5845905"/>
            <a:ext cx="280531" cy="29082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44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2723" y="407555"/>
            <a:ext cx="833973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Green Mortgage Products Available Nationally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2A8B79-074F-4DD3-91DE-3FB622012266}"/>
              </a:ext>
            </a:extLst>
          </p:cNvPr>
          <p:cNvSpPr/>
          <p:nvPr/>
        </p:nvSpPr>
        <p:spPr>
          <a:xfrm>
            <a:off x="2677459" y="1365811"/>
            <a:ext cx="4261223" cy="331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86142-6A30-4691-8DC1-F3455D980F39}"/>
              </a:ext>
            </a:extLst>
          </p:cNvPr>
          <p:cNvSpPr txBox="1"/>
          <p:nvPr/>
        </p:nvSpPr>
        <p:spPr>
          <a:xfrm>
            <a:off x="185271" y="1507779"/>
            <a:ext cx="877345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  <a:ea typeface="Arial Narrow"/>
                <a:cs typeface="Arial Narrow"/>
                <a:sym typeface="Arial Narrow"/>
              </a:rPr>
              <a:t>Fannie Mae Homestyle Energy Loans: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  <a:sym typeface="Arial Narrow"/>
              </a:rPr>
              <a:t>Eligible: </a:t>
            </a:r>
            <a:r>
              <a:rPr lang="en-US" sz="2000" dirty="0">
                <a:solidFill>
                  <a:schemeClr val="tx1"/>
                </a:solidFill>
                <a:latin typeface="+mn-lt"/>
                <a:sym typeface="Arial Narrow"/>
              </a:rPr>
              <a:t>1-4 unit existing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Finance amount: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up to 15 percent of appraised property value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Requirement: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HERS or HES report</a:t>
            </a:r>
          </a:p>
          <a:p>
            <a:endParaRPr lang="en-US" sz="2000" dirty="0">
              <a:solidFill>
                <a:schemeClr val="tx1"/>
              </a:solidFill>
              <a:latin typeface="+mn-lt"/>
            </a:endParaRPr>
          </a:p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Fannie Mae Green Rewards: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  <a:sym typeface="Arial Narrow"/>
              </a:rPr>
              <a:t>Eligible: </a:t>
            </a:r>
            <a:r>
              <a:rPr lang="en-US" sz="2000" dirty="0">
                <a:solidFill>
                  <a:schemeClr val="tx1"/>
                </a:solidFill>
                <a:latin typeface="+mn-lt"/>
                <a:sym typeface="Arial Narrow"/>
              </a:rPr>
              <a:t>Multifamily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Finance amount: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up to 5 percent more than a conventional loan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Additional benefits: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Energy and water audit report paid by Fannie Mae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Requirement: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25% reduction in annual energy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Term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: 5 to 30 years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14" name="Picture 1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45DD37B-667F-4BE3-BE53-60E1C3B3E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53380" y="5467467"/>
            <a:ext cx="3998422" cy="70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82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2723" y="407555"/>
            <a:ext cx="8339737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</a:pPr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Financing </a:t>
            </a:r>
            <a:r>
              <a:rPr lang="en-US" dirty="0"/>
              <a:t>available through local lenders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2A8B79-074F-4DD3-91DE-3FB622012266}"/>
              </a:ext>
            </a:extLst>
          </p:cNvPr>
          <p:cNvSpPr/>
          <p:nvPr/>
        </p:nvSpPr>
        <p:spPr>
          <a:xfrm>
            <a:off x="2677459" y="1365811"/>
            <a:ext cx="4261223" cy="3315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786142-6A30-4691-8DC1-F3455D980F39}"/>
              </a:ext>
            </a:extLst>
          </p:cNvPr>
          <p:cNvSpPr txBox="1"/>
          <p:nvPr/>
        </p:nvSpPr>
        <p:spPr>
          <a:xfrm>
            <a:off x="274918" y="1443413"/>
            <a:ext cx="814754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+mn-lt"/>
              </a:rPr>
              <a:t>Home Equity Line of Credit (HELOC): </a:t>
            </a:r>
            <a:r>
              <a:rPr lang="en-US" sz="2000" dirty="0">
                <a:latin typeface="+mn-lt"/>
              </a:rPr>
              <a:t>Similar to having a credit card where your credit limit is based on the amount of equity in your home. </a:t>
            </a:r>
          </a:p>
          <a:p>
            <a:endParaRPr lang="en-US" sz="2000" b="1" dirty="0">
              <a:latin typeface="+mn-lt"/>
            </a:endParaRPr>
          </a:p>
          <a:p>
            <a:r>
              <a:rPr lang="en-US" sz="2000" b="1" dirty="0">
                <a:latin typeface="+mn-lt"/>
              </a:rPr>
              <a:t>Home Equity Loan: </a:t>
            </a:r>
            <a:r>
              <a:rPr lang="en-US" sz="2000" dirty="0">
                <a:latin typeface="+mn-lt"/>
              </a:rPr>
              <a:t>Lump-sum loan with set term, fixed interest rate and set payment schedule using home as collateral.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r>
              <a:rPr lang="en-US" sz="2000" b="1" dirty="0">
                <a:latin typeface="+mn-lt"/>
              </a:rPr>
              <a:t>Local credit unions may offer efficiency loans</a:t>
            </a:r>
            <a:r>
              <a:rPr lang="en-US" sz="2000" dirty="0">
                <a:latin typeface="+mn-lt"/>
              </a:rPr>
              <a:t>: varies, but typically lump sum with set term.</a:t>
            </a: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sz="1600" b="1" dirty="0"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127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1443160" y="432592"/>
            <a:ext cx="8215025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lvl="0">
              <a:buClr>
                <a:srgbClr val="1D3661"/>
              </a:buClr>
            </a:pPr>
            <a:r>
              <a:rPr lang="en-US" dirty="0">
                <a:solidFill>
                  <a:srgbClr val="1D3661"/>
                </a:solidFill>
              </a:rPr>
              <a:t>How do you think you’ll fund this work? </a:t>
            </a:r>
            <a:br>
              <a:rPr lang="en-US" dirty="0">
                <a:solidFill>
                  <a:srgbClr val="1D3661"/>
                </a:solidFill>
              </a:rPr>
            </a:br>
            <a:r>
              <a:rPr lang="en-US" b="0" dirty="0">
                <a:solidFill>
                  <a:srgbClr val="1D3661"/>
                </a:solidFill>
              </a:rPr>
              <a:t>(choose 2)</a:t>
            </a:r>
            <a:endParaRPr b="0" dirty="0">
              <a:solidFill>
                <a:srgbClr val="1D366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02544-4746-4EAB-BC3D-A941B6346163}"/>
              </a:ext>
            </a:extLst>
          </p:cNvPr>
          <p:cNvSpPr txBox="1"/>
          <p:nvPr/>
        </p:nvSpPr>
        <p:spPr>
          <a:xfrm>
            <a:off x="1270882" y="1624413"/>
            <a:ext cx="64832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+mn-lt"/>
              </a:rPr>
              <a:t>Refocus existing funds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+mn-lt"/>
              </a:rPr>
              <a:t>Grants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+mn-lt"/>
              </a:rPr>
              <a:t>Public private partnership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+mn-lt"/>
              </a:rPr>
              <a:t>Self-sustaining fee</a:t>
            </a:r>
          </a:p>
          <a:p>
            <a:pPr marL="457200" indent="-457200">
              <a:buFont typeface="+mj-lt"/>
              <a:buAutoNum type="alphaUcPeriod"/>
            </a:pPr>
            <a:endParaRPr lang="en-US" sz="2400" dirty="0">
              <a:latin typeface="+mn-lt"/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latin typeface="+mn-lt"/>
              </a:rPr>
              <a:t>Taxes</a:t>
            </a:r>
          </a:p>
        </p:txBody>
      </p:sp>
    </p:spTree>
    <p:extLst>
      <p:ext uri="{BB962C8B-B14F-4D97-AF65-F5344CB8AC3E}">
        <p14:creationId xmlns:p14="http://schemas.microsoft.com/office/powerpoint/2010/main" val="32035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12E2187-6955-4521-9BCB-6E572384ACCE}"/>
              </a:ext>
            </a:extLst>
          </p:cNvPr>
          <p:cNvGraphicFramePr/>
          <p:nvPr/>
        </p:nvGraphicFramePr>
        <p:xfrm>
          <a:off x="423081" y="1701772"/>
          <a:ext cx="860491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656396-7ECC-4B11-9E65-992DE18DFDAD}"/>
              </a:ext>
            </a:extLst>
          </p:cNvPr>
          <p:cNvSpPr txBox="1"/>
          <p:nvPr/>
        </p:nvSpPr>
        <p:spPr>
          <a:xfrm>
            <a:off x="6648734" y="3429000"/>
            <a:ext cx="1371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Tenant Protected Financially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E85DD-E9A1-4666-8153-E6D38F3D795E}"/>
              </a:ext>
            </a:extLst>
          </p:cNvPr>
          <p:cNvSpPr txBox="1"/>
          <p:nvPr/>
        </p:nvSpPr>
        <p:spPr>
          <a:xfrm>
            <a:off x="3647439" y="1118139"/>
            <a:ext cx="215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Landlord Protected Financially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C0B8F-FF49-4EF3-ABC4-91649FE00714}"/>
              </a:ext>
            </a:extLst>
          </p:cNvPr>
          <p:cNvSpPr txBox="1"/>
          <p:nvPr/>
        </p:nvSpPr>
        <p:spPr>
          <a:xfrm>
            <a:off x="1466851" y="3410606"/>
            <a:ext cx="1240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Tenant Financial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BF36F-B94C-48BF-9F0C-9582953575A0}"/>
              </a:ext>
            </a:extLst>
          </p:cNvPr>
          <p:cNvSpPr txBox="1"/>
          <p:nvPr/>
        </p:nvSpPr>
        <p:spPr>
          <a:xfrm>
            <a:off x="3792508" y="5696689"/>
            <a:ext cx="186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Landlord Financial Risk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E6051C9-BA85-4344-8126-99E471C3DF5C}"/>
              </a:ext>
            </a:extLst>
          </p:cNvPr>
          <p:cNvSpPr/>
          <p:nvPr/>
        </p:nvSpPr>
        <p:spPr>
          <a:xfrm>
            <a:off x="4454525" y="2590516"/>
            <a:ext cx="661917" cy="40260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7C20164F-4C1E-4397-A476-7DE6079539A6}"/>
              </a:ext>
            </a:extLst>
          </p:cNvPr>
          <p:cNvSpPr/>
          <p:nvPr/>
        </p:nvSpPr>
        <p:spPr>
          <a:xfrm flipV="1">
            <a:off x="5490949" y="3410607"/>
            <a:ext cx="343469" cy="64633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hape 96"/>
          <p:cNvSpPr txBox="1">
            <a:spLocks/>
          </p:cNvSpPr>
          <p:nvPr/>
        </p:nvSpPr>
        <p:spPr>
          <a:xfrm>
            <a:off x="1466851" y="249424"/>
            <a:ext cx="7635726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53D"/>
              </a:buClr>
              <a:buSzPts val="2800"/>
              <a:buFont typeface="Arial Narrow"/>
              <a:buNone/>
              <a:defRPr sz="2800" b="1" i="0" u="none" strike="noStrike" cap="none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1D3661"/>
              </a:buClr>
            </a:pPr>
            <a:r>
              <a:rPr lang="en-US" dirty="0">
                <a:solidFill>
                  <a:srgbClr val="1D3661"/>
                </a:solidFill>
              </a:rPr>
              <a:t>	   How will this policy impact affordability?</a:t>
            </a:r>
          </a:p>
        </p:txBody>
      </p:sp>
    </p:spTree>
    <p:extLst>
      <p:ext uri="{BB962C8B-B14F-4D97-AF65-F5344CB8AC3E}">
        <p14:creationId xmlns:p14="http://schemas.microsoft.com/office/powerpoint/2010/main" val="18130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65042" y="207859"/>
            <a:ext cx="88791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3661"/>
              </a:buClr>
              <a:buSzPts val="2800"/>
              <a:buFont typeface="Arial Narrow"/>
              <a:buNone/>
            </a:pPr>
            <a:r>
              <a:rPr lang="en-US" sz="3600" dirty="0">
                <a:solidFill>
                  <a:srgbClr val="1D366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Section 2: Local Context</a:t>
            </a:r>
            <a:endParaRPr sz="3600" b="1" i="0" u="none" strike="noStrike" cap="none" dirty="0">
              <a:solidFill>
                <a:srgbClr val="1D3661"/>
              </a:solidFill>
              <a:latin typeface="Arial Narrow" panose="020B0606020202030204" pitchFamily="34" charset="0"/>
              <a:cs typeface="Arial" panose="020B0604020202020204" pitchFamily="34" charset="0"/>
              <a:sym typeface="Arial Narrow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6C5C67D-0D2E-4B74-A9E7-54FCC50FC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4055332"/>
              </p:ext>
            </p:extLst>
          </p:nvPr>
        </p:nvGraphicFramePr>
        <p:xfrm>
          <a:off x="265042" y="1357227"/>
          <a:ext cx="5307083" cy="462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Image result for clue detective">
            <a:extLst>
              <a:ext uri="{FF2B5EF4-FFF2-40B4-BE49-F238E27FC236}">
                <a16:creationId xmlns:a16="http://schemas.microsoft.com/office/drawing/2014/main" id="{D8C091F9-0882-4C73-AEE3-543919778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014537"/>
            <a:ext cx="3306833" cy="331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C22C68-1003-4B21-AD28-E45C7E80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Policies and State of Rental Housing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826405-7F7B-43A2-8EC4-788F05C66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6E74B2-9554-4018-9E44-F260D2B1281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94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90681" y="407555"/>
            <a:ext cx="69391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r>
              <a:rPr lang="en-US" dirty="0"/>
              <a:t>Check if your city has a rental licensing policy in place</a:t>
            </a:r>
            <a:endParaRPr lang="en-US"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6690443" cy="23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 Note : This is based off of preliminary research, and  cities may have updated policies. Please let us know if you like us to update this map for your city. </a:t>
            </a:r>
            <a:endParaRPr lang="en-US"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Shape 315"/>
          <p:cNvSpPr/>
          <p:nvPr/>
        </p:nvSpPr>
        <p:spPr>
          <a:xfrm flipH="1">
            <a:off x="430190" y="1779233"/>
            <a:ext cx="8400300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14D1ED36-A2D9-4394-A5E8-4DDCE221D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541" y="2378824"/>
            <a:ext cx="4447635" cy="2632314"/>
          </a:xfrm>
          <a:prstGeom prst="rect">
            <a:avLst/>
          </a:prstGeom>
        </p:spPr>
      </p:pic>
      <p:sp>
        <p:nvSpPr>
          <p:cNvPr id="6" name="Shape 315">
            <a:extLst>
              <a:ext uri="{FF2B5EF4-FFF2-40B4-BE49-F238E27FC236}">
                <a16:creationId xmlns:a16="http://schemas.microsoft.com/office/drawing/2014/main" id="{2AFF4B73-44EC-4D02-A535-A502FE14C290}"/>
              </a:ext>
            </a:extLst>
          </p:cNvPr>
          <p:cNvSpPr/>
          <p:nvPr/>
        </p:nvSpPr>
        <p:spPr>
          <a:xfrm flipH="1">
            <a:off x="395684" y="1356539"/>
            <a:ext cx="4504036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800"/>
            </a:pPr>
            <a:endParaRPr lang="en-US" sz="2000" dirty="0"/>
          </a:p>
          <a:p>
            <a:pPr>
              <a:buClr>
                <a:schemeClr val="dk1"/>
              </a:buClr>
              <a:buSzPts val="1800"/>
              <a:buChar char="•"/>
            </a:pPr>
            <a:r>
              <a:rPr lang="en-US" sz="2000" dirty="0"/>
              <a:t>1.Rentals make up at least 30 percent of your city’s residential properties, and</a:t>
            </a:r>
            <a:endParaRPr lang="en-US" dirty="0"/>
          </a:p>
          <a:p>
            <a:pPr>
              <a:buClr>
                <a:schemeClr val="dk1"/>
              </a:buClr>
              <a:buSzPts val="1800"/>
              <a:buChar char="•"/>
            </a:pPr>
            <a:r>
              <a:rPr lang="en-US" sz="2000" dirty="0"/>
              <a:t>2.You have a long-term rental licensing program already in place. If this is not the case, consider alternatives such as integrating efficiency standards into short-term rental licensing, starting a new rental licensing program in the city, and considering other triggers, such as upgrades at time of sale, to improve efficiency of existing residential properties. </a:t>
            </a:r>
            <a:endParaRPr lang="en-US" dirty="0"/>
          </a:p>
          <a:p>
            <a:pPr marL="457200" marR="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CECEE-DEB3-4CF8-A3BC-4841821580AD}"/>
              </a:ext>
            </a:extLst>
          </p:cNvPr>
          <p:cNvSpPr txBox="1"/>
          <p:nvPr/>
        </p:nvSpPr>
        <p:spPr>
          <a:xfrm>
            <a:off x="4063042" y="1719532"/>
            <a:ext cx="4770406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kern="1200" dirty="0">
                <a:solidFill>
                  <a:schemeClr val="accent1"/>
                </a:solidFill>
                <a:ea typeface="+mn-ea"/>
                <a:hlinkClick r:id="rId4"/>
              </a:rPr>
              <a:t>See RMI Map Cities with Rental Licensing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0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90681" y="407555"/>
            <a:ext cx="69391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r>
              <a:rPr lang="en-US" dirty="0"/>
              <a:t>Existing Incentives </a:t>
            </a:r>
            <a:endParaRPr lang="en-US"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15"/>
          <p:cNvSpPr/>
          <p:nvPr/>
        </p:nvSpPr>
        <p:spPr>
          <a:xfrm flipH="1">
            <a:off x="387059" y="1592327"/>
            <a:ext cx="4547168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indent="-342900">
              <a:lnSpc>
                <a:spcPct val="90000"/>
              </a:lnSpc>
              <a:buClr>
                <a:schemeClr val="dk1"/>
              </a:buClr>
              <a:buSzPts val="18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Consider city and utility incentives</a:t>
            </a:r>
            <a:endParaRPr lang="en-US" dirty="0">
              <a:solidFill>
                <a:schemeClr val="dk1"/>
              </a:solidFill>
            </a:endParaRPr>
          </a:p>
          <a:p>
            <a:pPr marL="457200" indent="-342900">
              <a:lnSpc>
                <a:spcPct val="90000"/>
              </a:lnSpc>
              <a:buClr>
                <a:schemeClr val="dk1"/>
              </a:buClr>
              <a:buSzPts val="18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The DSIRE database has a list of city and state policies: </a:t>
            </a:r>
            <a:r>
              <a:rPr lang="en-US" sz="2000" b="1" u="sng" dirty="0">
                <a:hlinkClick r:id="rId3"/>
              </a:rPr>
              <a:t>Database of State Incentives for Renewables and Efficiency</a:t>
            </a:r>
            <a:endParaRPr lang="en-US" sz="2000" dirty="0">
              <a:solidFill>
                <a:schemeClr val="dk1"/>
              </a:solidFill>
            </a:endParaRPr>
          </a:p>
          <a:p>
            <a:pPr marL="457200" lvl="1" indent="-342900">
              <a:lnSpc>
                <a:spcPct val="90000"/>
              </a:lnSpc>
              <a:buClr>
                <a:schemeClr val="dk1"/>
              </a:buClr>
              <a:buSzPts val="18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Assess legal regulations and supporting policies </a:t>
            </a:r>
          </a:p>
          <a:p>
            <a:pPr marL="114300"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solidFill>
                <a:schemeClr val="dk1"/>
              </a:solidFill>
            </a:endParaRPr>
          </a:p>
          <a:p>
            <a:pPr marL="285750" indent="-184150">
              <a:lnSpc>
                <a:spcPct val="90000"/>
              </a:lnSpc>
              <a:buClr>
                <a:schemeClr val="dk1"/>
              </a:buClr>
              <a:buSzPts val="1100"/>
            </a:pP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3" name="Picture 2" descr="A picture containing table, indoor&#10;&#10;Description generated with very high confidence">
            <a:extLst>
              <a:ext uri="{FF2B5EF4-FFF2-40B4-BE49-F238E27FC236}">
                <a16:creationId xmlns:a16="http://schemas.microsoft.com/office/drawing/2014/main" id="{D4AD8B47-8B2A-4DC6-A247-30F1C631D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55" y="1549196"/>
            <a:ext cx="2948586" cy="3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1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C22C68-1003-4B21-AD28-E45C7E80E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Capital 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826405-7F7B-43A2-8EC4-788F05C66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6E74B2-9554-4018-9E44-F260D2B1281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43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223477" y="249424"/>
            <a:ext cx="8879100" cy="8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pPr>
              <a:buClr>
                <a:srgbClr val="1D3661"/>
              </a:buClr>
            </a:pPr>
            <a:r>
              <a:rPr lang="en-US" dirty="0">
                <a:solidFill>
                  <a:srgbClr val="1D3661"/>
                </a:solidFill>
              </a:rPr>
              <a:t>City Program Funding Options </a:t>
            </a:r>
          </a:p>
        </p:txBody>
      </p:sp>
      <p:sp>
        <p:nvSpPr>
          <p:cNvPr id="9" name="Freeform 8"/>
          <p:cNvSpPr/>
          <p:nvPr/>
        </p:nvSpPr>
        <p:spPr>
          <a:xfrm>
            <a:off x="3258585" y="1450323"/>
            <a:ext cx="5275810" cy="724062"/>
          </a:xfrm>
          <a:custGeom>
            <a:avLst/>
            <a:gdLst>
              <a:gd name="connsiteX0" fmla="*/ 120679 w 724062"/>
              <a:gd name="connsiteY0" fmla="*/ 0 h 5275810"/>
              <a:gd name="connsiteX1" fmla="*/ 603383 w 724062"/>
              <a:gd name="connsiteY1" fmla="*/ 0 h 5275810"/>
              <a:gd name="connsiteX2" fmla="*/ 724062 w 724062"/>
              <a:gd name="connsiteY2" fmla="*/ 120679 h 5275810"/>
              <a:gd name="connsiteX3" fmla="*/ 724062 w 724062"/>
              <a:gd name="connsiteY3" fmla="*/ 5275810 h 5275810"/>
              <a:gd name="connsiteX4" fmla="*/ 724062 w 724062"/>
              <a:gd name="connsiteY4" fmla="*/ 5275810 h 5275810"/>
              <a:gd name="connsiteX5" fmla="*/ 0 w 724062"/>
              <a:gd name="connsiteY5" fmla="*/ 5275810 h 5275810"/>
              <a:gd name="connsiteX6" fmla="*/ 0 w 724062"/>
              <a:gd name="connsiteY6" fmla="*/ 5275810 h 5275810"/>
              <a:gd name="connsiteX7" fmla="*/ 0 w 724062"/>
              <a:gd name="connsiteY7" fmla="*/ 120679 h 5275810"/>
              <a:gd name="connsiteX8" fmla="*/ 120679 w 724062"/>
              <a:gd name="connsiteY8" fmla="*/ 0 h 52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062" h="5275810">
                <a:moveTo>
                  <a:pt x="724062" y="879319"/>
                </a:moveTo>
                <a:lnTo>
                  <a:pt x="724062" y="4396491"/>
                </a:lnTo>
                <a:cubicBezTo>
                  <a:pt x="724062" y="4882122"/>
                  <a:pt x="716647" y="5275806"/>
                  <a:pt x="707500" y="5275806"/>
                </a:cubicBezTo>
                <a:lnTo>
                  <a:pt x="0" y="5275806"/>
                </a:lnTo>
                <a:lnTo>
                  <a:pt x="0" y="5275806"/>
                </a:lnTo>
                <a:lnTo>
                  <a:pt x="0" y="4"/>
                </a:lnTo>
                <a:lnTo>
                  <a:pt x="0" y="4"/>
                </a:lnTo>
                <a:lnTo>
                  <a:pt x="707500" y="4"/>
                </a:lnTo>
                <a:cubicBezTo>
                  <a:pt x="716647" y="4"/>
                  <a:pt x="724062" y="393688"/>
                  <a:pt x="724062" y="87931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59171" rIns="282996" bIns="159171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Reprioritize existing staff to this initiative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CDBG funds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Weatherization funds</a:t>
            </a:r>
          </a:p>
        </p:txBody>
      </p:sp>
      <p:sp>
        <p:nvSpPr>
          <p:cNvPr id="10" name="Freeform 9"/>
          <p:cNvSpPr/>
          <p:nvPr/>
        </p:nvSpPr>
        <p:spPr>
          <a:xfrm>
            <a:off x="290942" y="1403169"/>
            <a:ext cx="2967643" cy="905077"/>
          </a:xfrm>
          <a:custGeom>
            <a:avLst/>
            <a:gdLst>
              <a:gd name="connsiteX0" fmla="*/ 0 w 2967643"/>
              <a:gd name="connsiteY0" fmla="*/ 150849 h 905077"/>
              <a:gd name="connsiteX1" fmla="*/ 150849 w 2967643"/>
              <a:gd name="connsiteY1" fmla="*/ 0 h 905077"/>
              <a:gd name="connsiteX2" fmla="*/ 2816794 w 2967643"/>
              <a:gd name="connsiteY2" fmla="*/ 0 h 905077"/>
              <a:gd name="connsiteX3" fmla="*/ 2967643 w 2967643"/>
              <a:gd name="connsiteY3" fmla="*/ 150849 h 905077"/>
              <a:gd name="connsiteX4" fmla="*/ 2967643 w 2967643"/>
              <a:gd name="connsiteY4" fmla="*/ 754228 h 905077"/>
              <a:gd name="connsiteX5" fmla="*/ 2816794 w 2967643"/>
              <a:gd name="connsiteY5" fmla="*/ 905077 h 905077"/>
              <a:gd name="connsiteX6" fmla="*/ 150849 w 2967643"/>
              <a:gd name="connsiteY6" fmla="*/ 905077 h 905077"/>
              <a:gd name="connsiteX7" fmla="*/ 0 w 2967643"/>
              <a:gd name="connsiteY7" fmla="*/ 754228 h 905077"/>
              <a:gd name="connsiteX8" fmla="*/ 0 w 2967643"/>
              <a:gd name="connsiteY8" fmla="*/ 150849 h 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7643" h="905077">
                <a:moveTo>
                  <a:pt x="0" y="150849"/>
                </a:moveTo>
                <a:cubicBezTo>
                  <a:pt x="0" y="67537"/>
                  <a:pt x="67537" y="0"/>
                  <a:pt x="150849" y="0"/>
                </a:cubicBezTo>
                <a:lnTo>
                  <a:pt x="2816794" y="0"/>
                </a:lnTo>
                <a:cubicBezTo>
                  <a:pt x="2900106" y="0"/>
                  <a:pt x="2967643" y="67537"/>
                  <a:pt x="2967643" y="150849"/>
                </a:cubicBezTo>
                <a:lnTo>
                  <a:pt x="2967643" y="754228"/>
                </a:lnTo>
                <a:cubicBezTo>
                  <a:pt x="2967643" y="837540"/>
                  <a:pt x="2900106" y="905077"/>
                  <a:pt x="2816794" y="905077"/>
                </a:cubicBezTo>
                <a:lnTo>
                  <a:pt x="150849" y="905077"/>
                </a:lnTo>
                <a:cubicBezTo>
                  <a:pt x="67537" y="905077"/>
                  <a:pt x="0" y="837540"/>
                  <a:pt x="0" y="754228"/>
                </a:cubicBezTo>
                <a:lnTo>
                  <a:pt x="0" y="150849"/>
                </a:lnTo>
                <a:close/>
              </a:path>
            </a:pathLst>
          </a:custGeom>
          <a:solidFill>
            <a:srgbClr val="005CA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622" tIns="89902" rIns="135622" bIns="8990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/>
              <a:t>Refocus Existing Funds</a:t>
            </a:r>
          </a:p>
        </p:txBody>
      </p:sp>
      <p:sp>
        <p:nvSpPr>
          <p:cNvPr id="11" name="Freeform 10"/>
          <p:cNvSpPr/>
          <p:nvPr/>
        </p:nvSpPr>
        <p:spPr>
          <a:xfrm>
            <a:off x="317442" y="5238346"/>
            <a:ext cx="2967643" cy="905077"/>
          </a:xfrm>
          <a:custGeom>
            <a:avLst/>
            <a:gdLst>
              <a:gd name="connsiteX0" fmla="*/ 0 w 2967643"/>
              <a:gd name="connsiteY0" fmla="*/ 150849 h 905077"/>
              <a:gd name="connsiteX1" fmla="*/ 150849 w 2967643"/>
              <a:gd name="connsiteY1" fmla="*/ 0 h 905077"/>
              <a:gd name="connsiteX2" fmla="*/ 2816794 w 2967643"/>
              <a:gd name="connsiteY2" fmla="*/ 0 h 905077"/>
              <a:gd name="connsiteX3" fmla="*/ 2967643 w 2967643"/>
              <a:gd name="connsiteY3" fmla="*/ 150849 h 905077"/>
              <a:gd name="connsiteX4" fmla="*/ 2967643 w 2967643"/>
              <a:gd name="connsiteY4" fmla="*/ 754228 h 905077"/>
              <a:gd name="connsiteX5" fmla="*/ 2816794 w 2967643"/>
              <a:gd name="connsiteY5" fmla="*/ 905077 h 905077"/>
              <a:gd name="connsiteX6" fmla="*/ 150849 w 2967643"/>
              <a:gd name="connsiteY6" fmla="*/ 905077 h 905077"/>
              <a:gd name="connsiteX7" fmla="*/ 0 w 2967643"/>
              <a:gd name="connsiteY7" fmla="*/ 754228 h 905077"/>
              <a:gd name="connsiteX8" fmla="*/ 0 w 2967643"/>
              <a:gd name="connsiteY8" fmla="*/ 150849 h 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7643" h="905077">
                <a:moveTo>
                  <a:pt x="0" y="150849"/>
                </a:moveTo>
                <a:cubicBezTo>
                  <a:pt x="0" y="67537"/>
                  <a:pt x="67537" y="0"/>
                  <a:pt x="150849" y="0"/>
                </a:cubicBezTo>
                <a:lnTo>
                  <a:pt x="2816794" y="0"/>
                </a:lnTo>
                <a:cubicBezTo>
                  <a:pt x="2900106" y="0"/>
                  <a:pt x="2967643" y="67537"/>
                  <a:pt x="2967643" y="150849"/>
                </a:cubicBezTo>
                <a:lnTo>
                  <a:pt x="2967643" y="754228"/>
                </a:lnTo>
                <a:cubicBezTo>
                  <a:pt x="2967643" y="837540"/>
                  <a:pt x="2900106" y="905077"/>
                  <a:pt x="2816794" y="905077"/>
                </a:cubicBezTo>
                <a:lnTo>
                  <a:pt x="150849" y="905077"/>
                </a:lnTo>
                <a:cubicBezTo>
                  <a:pt x="67537" y="905077"/>
                  <a:pt x="0" y="837540"/>
                  <a:pt x="0" y="754228"/>
                </a:cubicBezTo>
                <a:lnTo>
                  <a:pt x="0" y="150849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hueOff val="0"/>
              <a:satOff val="0"/>
              <a:lumOff val="0"/>
              <a:alphaOff val="-10000"/>
            </a:schemeClr>
          </a:fillRef>
          <a:effectRef idx="0">
            <a:schemeClr val="accent1">
              <a:alpha val="90000"/>
              <a:hueOff val="0"/>
              <a:satOff val="0"/>
              <a:lumOff val="0"/>
              <a:alphaOff val="-10000"/>
            </a:schemeClr>
          </a:effectRef>
          <a:fontRef idx="minor">
            <a:schemeClr val="lt1"/>
          </a:fontRef>
        </p:style>
        <p:txBody>
          <a:bodyPr spcFirstLastPara="0" vert="horz" wrap="square" lIns="135622" tIns="89902" rIns="135622" bIns="8990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/>
              <a:t>Taxes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317442" y="4277815"/>
            <a:ext cx="2967643" cy="905077"/>
          </a:xfrm>
          <a:custGeom>
            <a:avLst/>
            <a:gdLst>
              <a:gd name="connsiteX0" fmla="*/ 0 w 2967643"/>
              <a:gd name="connsiteY0" fmla="*/ 150849 h 905077"/>
              <a:gd name="connsiteX1" fmla="*/ 150849 w 2967643"/>
              <a:gd name="connsiteY1" fmla="*/ 0 h 905077"/>
              <a:gd name="connsiteX2" fmla="*/ 2816794 w 2967643"/>
              <a:gd name="connsiteY2" fmla="*/ 0 h 905077"/>
              <a:gd name="connsiteX3" fmla="*/ 2967643 w 2967643"/>
              <a:gd name="connsiteY3" fmla="*/ 150849 h 905077"/>
              <a:gd name="connsiteX4" fmla="*/ 2967643 w 2967643"/>
              <a:gd name="connsiteY4" fmla="*/ 754228 h 905077"/>
              <a:gd name="connsiteX5" fmla="*/ 2816794 w 2967643"/>
              <a:gd name="connsiteY5" fmla="*/ 905077 h 905077"/>
              <a:gd name="connsiteX6" fmla="*/ 150849 w 2967643"/>
              <a:gd name="connsiteY6" fmla="*/ 905077 h 905077"/>
              <a:gd name="connsiteX7" fmla="*/ 0 w 2967643"/>
              <a:gd name="connsiteY7" fmla="*/ 754228 h 905077"/>
              <a:gd name="connsiteX8" fmla="*/ 0 w 2967643"/>
              <a:gd name="connsiteY8" fmla="*/ 150849 h 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7643" h="905077">
                <a:moveTo>
                  <a:pt x="0" y="150849"/>
                </a:moveTo>
                <a:cubicBezTo>
                  <a:pt x="0" y="67537"/>
                  <a:pt x="67537" y="0"/>
                  <a:pt x="150849" y="0"/>
                </a:cubicBezTo>
                <a:lnTo>
                  <a:pt x="2816794" y="0"/>
                </a:lnTo>
                <a:cubicBezTo>
                  <a:pt x="2900106" y="0"/>
                  <a:pt x="2967643" y="67537"/>
                  <a:pt x="2967643" y="150849"/>
                </a:cubicBezTo>
                <a:lnTo>
                  <a:pt x="2967643" y="754228"/>
                </a:lnTo>
                <a:cubicBezTo>
                  <a:pt x="2967643" y="837540"/>
                  <a:pt x="2900106" y="905077"/>
                  <a:pt x="2816794" y="905077"/>
                </a:cubicBezTo>
                <a:lnTo>
                  <a:pt x="150849" y="905077"/>
                </a:lnTo>
                <a:cubicBezTo>
                  <a:pt x="67537" y="905077"/>
                  <a:pt x="0" y="837540"/>
                  <a:pt x="0" y="754228"/>
                </a:cubicBezTo>
                <a:lnTo>
                  <a:pt x="0" y="150849"/>
                </a:lnTo>
                <a:close/>
              </a:path>
            </a:pathLst>
          </a:custGeom>
          <a:solidFill>
            <a:schemeClr val="accent2">
              <a:alpha val="7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1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  <p:txBody>
          <a:bodyPr spcFirstLastPara="0" vert="horz" wrap="square" lIns="135622" tIns="89902" rIns="135622" bIns="8990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/>
              <a:t>Self-Sustaining    Fees</a:t>
            </a:r>
          </a:p>
        </p:txBody>
      </p:sp>
      <p:sp>
        <p:nvSpPr>
          <p:cNvPr id="13" name="Freeform 12"/>
          <p:cNvSpPr/>
          <p:nvPr/>
        </p:nvSpPr>
        <p:spPr>
          <a:xfrm>
            <a:off x="3258584" y="2433030"/>
            <a:ext cx="5275810" cy="724062"/>
          </a:xfrm>
          <a:custGeom>
            <a:avLst/>
            <a:gdLst>
              <a:gd name="connsiteX0" fmla="*/ 120679 w 724062"/>
              <a:gd name="connsiteY0" fmla="*/ 0 h 5275810"/>
              <a:gd name="connsiteX1" fmla="*/ 603383 w 724062"/>
              <a:gd name="connsiteY1" fmla="*/ 0 h 5275810"/>
              <a:gd name="connsiteX2" fmla="*/ 724062 w 724062"/>
              <a:gd name="connsiteY2" fmla="*/ 120679 h 5275810"/>
              <a:gd name="connsiteX3" fmla="*/ 724062 w 724062"/>
              <a:gd name="connsiteY3" fmla="*/ 5275810 h 5275810"/>
              <a:gd name="connsiteX4" fmla="*/ 724062 w 724062"/>
              <a:gd name="connsiteY4" fmla="*/ 5275810 h 5275810"/>
              <a:gd name="connsiteX5" fmla="*/ 0 w 724062"/>
              <a:gd name="connsiteY5" fmla="*/ 5275810 h 5275810"/>
              <a:gd name="connsiteX6" fmla="*/ 0 w 724062"/>
              <a:gd name="connsiteY6" fmla="*/ 5275810 h 5275810"/>
              <a:gd name="connsiteX7" fmla="*/ 0 w 724062"/>
              <a:gd name="connsiteY7" fmla="*/ 120679 h 5275810"/>
              <a:gd name="connsiteX8" fmla="*/ 120679 w 724062"/>
              <a:gd name="connsiteY8" fmla="*/ 0 h 52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062" h="5275810">
                <a:moveTo>
                  <a:pt x="724062" y="879319"/>
                </a:moveTo>
                <a:lnTo>
                  <a:pt x="724062" y="4396491"/>
                </a:lnTo>
                <a:cubicBezTo>
                  <a:pt x="724062" y="4882122"/>
                  <a:pt x="716647" y="5275806"/>
                  <a:pt x="707500" y="5275806"/>
                </a:cubicBezTo>
                <a:lnTo>
                  <a:pt x="0" y="5275806"/>
                </a:lnTo>
                <a:lnTo>
                  <a:pt x="0" y="5275806"/>
                </a:lnTo>
                <a:lnTo>
                  <a:pt x="0" y="4"/>
                </a:lnTo>
                <a:lnTo>
                  <a:pt x="0" y="4"/>
                </a:lnTo>
                <a:lnTo>
                  <a:pt x="707500" y="4"/>
                </a:lnTo>
                <a:cubicBezTo>
                  <a:pt x="716647" y="4"/>
                  <a:pt x="724062" y="393688"/>
                  <a:pt x="724062" y="87931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59171" rIns="282996" bIns="159171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State or federal government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Foundation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Corporate giving</a:t>
            </a:r>
          </a:p>
        </p:txBody>
      </p:sp>
      <p:sp>
        <p:nvSpPr>
          <p:cNvPr id="14" name="Freeform 13"/>
          <p:cNvSpPr/>
          <p:nvPr/>
        </p:nvSpPr>
        <p:spPr>
          <a:xfrm>
            <a:off x="290941" y="2355400"/>
            <a:ext cx="2967643" cy="905077"/>
          </a:xfrm>
          <a:custGeom>
            <a:avLst/>
            <a:gdLst>
              <a:gd name="connsiteX0" fmla="*/ 0 w 2967643"/>
              <a:gd name="connsiteY0" fmla="*/ 150849 h 905077"/>
              <a:gd name="connsiteX1" fmla="*/ 150849 w 2967643"/>
              <a:gd name="connsiteY1" fmla="*/ 0 h 905077"/>
              <a:gd name="connsiteX2" fmla="*/ 2816794 w 2967643"/>
              <a:gd name="connsiteY2" fmla="*/ 0 h 905077"/>
              <a:gd name="connsiteX3" fmla="*/ 2967643 w 2967643"/>
              <a:gd name="connsiteY3" fmla="*/ 150849 h 905077"/>
              <a:gd name="connsiteX4" fmla="*/ 2967643 w 2967643"/>
              <a:gd name="connsiteY4" fmla="*/ 754228 h 905077"/>
              <a:gd name="connsiteX5" fmla="*/ 2816794 w 2967643"/>
              <a:gd name="connsiteY5" fmla="*/ 905077 h 905077"/>
              <a:gd name="connsiteX6" fmla="*/ 150849 w 2967643"/>
              <a:gd name="connsiteY6" fmla="*/ 905077 h 905077"/>
              <a:gd name="connsiteX7" fmla="*/ 0 w 2967643"/>
              <a:gd name="connsiteY7" fmla="*/ 754228 h 905077"/>
              <a:gd name="connsiteX8" fmla="*/ 0 w 2967643"/>
              <a:gd name="connsiteY8" fmla="*/ 150849 h 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7643" h="905077">
                <a:moveTo>
                  <a:pt x="0" y="150849"/>
                </a:moveTo>
                <a:cubicBezTo>
                  <a:pt x="0" y="67537"/>
                  <a:pt x="67537" y="0"/>
                  <a:pt x="150849" y="0"/>
                </a:cubicBezTo>
                <a:lnTo>
                  <a:pt x="2816794" y="0"/>
                </a:lnTo>
                <a:cubicBezTo>
                  <a:pt x="2900106" y="0"/>
                  <a:pt x="2967643" y="67537"/>
                  <a:pt x="2967643" y="150849"/>
                </a:cubicBezTo>
                <a:lnTo>
                  <a:pt x="2967643" y="754228"/>
                </a:lnTo>
                <a:cubicBezTo>
                  <a:pt x="2967643" y="837540"/>
                  <a:pt x="2900106" y="905077"/>
                  <a:pt x="2816794" y="905077"/>
                </a:cubicBezTo>
                <a:lnTo>
                  <a:pt x="150849" y="905077"/>
                </a:lnTo>
                <a:cubicBezTo>
                  <a:pt x="67537" y="905077"/>
                  <a:pt x="0" y="837540"/>
                  <a:pt x="0" y="754228"/>
                </a:cubicBezTo>
                <a:lnTo>
                  <a:pt x="0" y="150849"/>
                </a:lnTo>
                <a:close/>
              </a:path>
            </a:pathLst>
          </a:custGeom>
          <a:solidFill>
            <a:srgbClr val="005CA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hueOff val="0"/>
              <a:satOff val="0"/>
              <a:lumOff val="0"/>
              <a:alphaOff val="-30000"/>
            </a:schemeClr>
          </a:fillRef>
          <a:effectRef idx="0">
            <a:schemeClr val="accent1">
              <a:alpha val="90000"/>
              <a:hueOff val="0"/>
              <a:satOff val="0"/>
              <a:lumOff val="0"/>
              <a:alphaOff val="-30000"/>
            </a:schemeClr>
          </a:effectRef>
          <a:fontRef idx="minor">
            <a:schemeClr val="lt1"/>
          </a:fontRef>
        </p:style>
        <p:txBody>
          <a:bodyPr spcFirstLastPara="0" vert="horz" wrap="square" lIns="135622" tIns="89902" rIns="135622" bIns="8990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/>
              <a:t>Grants</a:t>
            </a:r>
          </a:p>
        </p:txBody>
      </p:sp>
      <p:sp>
        <p:nvSpPr>
          <p:cNvPr id="15" name="Freeform 14"/>
          <p:cNvSpPr/>
          <p:nvPr/>
        </p:nvSpPr>
        <p:spPr>
          <a:xfrm>
            <a:off x="3258585" y="3402455"/>
            <a:ext cx="5275810" cy="724062"/>
          </a:xfrm>
          <a:custGeom>
            <a:avLst/>
            <a:gdLst>
              <a:gd name="connsiteX0" fmla="*/ 120679 w 724062"/>
              <a:gd name="connsiteY0" fmla="*/ 0 h 5275810"/>
              <a:gd name="connsiteX1" fmla="*/ 603383 w 724062"/>
              <a:gd name="connsiteY1" fmla="*/ 0 h 5275810"/>
              <a:gd name="connsiteX2" fmla="*/ 724062 w 724062"/>
              <a:gd name="connsiteY2" fmla="*/ 120679 h 5275810"/>
              <a:gd name="connsiteX3" fmla="*/ 724062 w 724062"/>
              <a:gd name="connsiteY3" fmla="*/ 5275810 h 5275810"/>
              <a:gd name="connsiteX4" fmla="*/ 724062 w 724062"/>
              <a:gd name="connsiteY4" fmla="*/ 5275810 h 5275810"/>
              <a:gd name="connsiteX5" fmla="*/ 0 w 724062"/>
              <a:gd name="connsiteY5" fmla="*/ 5275810 h 5275810"/>
              <a:gd name="connsiteX6" fmla="*/ 0 w 724062"/>
              <a:gd name="connsiteY6" fmla="*/ 5275810 h 5275810"/>
              <a:gd name="connsiteX7" fmla="*/ 0 w 724062"/>
              <a:gd name="connsiteY7" fmla="*/ 120679 h 5275810"/>
              <a:gd name="connsiteX8" fmla="*/ 120679 w 724062"/>
              <a:gd name="connsiteY8" fmla="*/ 0 h 52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062" h="5275810">
                <a:moveTo>
                  <a:pt x="724062" y="879319"/>
                </a:moveTo>
                <a:lnTo>
                  <a:pt x="724062" y="4396491"/>
                </a:lnTo>
                <a:cubicBezTo>
                  <a:pt x="724062" y="4882122"/>
                  <a:pt x="716647" y="5275806"/>
                  <a:pt x="707500" y="5275806"/>
                </a:cubicBezTo>
                <a:lnTo>
                  <a:pt x="0" y="5275806"/>
                </a:lnTo>
                <a:lnTo>
                  <a:pt x="0" y="5275806"/>
                </a:lnTo>
                <a:lnTo>
                  <a:pt x="0" y="4"/>
                </a:lnTo>
                <a:lnTo>
                  <a:pt x="0" y="4"/>
                </a:lnTo>
                <a:lnTo>
                  <a:pt x="707500" y="4"/>
                </a:lnTo>
                <a:cubicBezTo>
                  <a:pt x="716647" y="4"/>
                  <a:pt x="724062" y="393688"/>
                  <a:pt x="724062" y="87931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59171" rIns="282996" bIns="159171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Retail or manufacturer sponsor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CRS campaign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Healthcare home-services program</a:t>
            </a:r>
          </a:p>
        </p:txBody>
      </p:sp>
      <p:sp>
        <p:nvSpPr>
          <p:cNvPr id="16" name="Freeform 15"/>
          <p:cNvSpPr/>
          <p:nvPr/>
        </p:nvSpPr>
        <p:spPr>
          <a:xfrm>
            <a:off x="317441" y="3317284"/>
            <a:ext cx="2967643" cy="905077"/>
          </a:xfrm>
          <a:custGeom>
            <a:avLst/>
            <a:gdLst>
              <a:gd name="connsiteX0" fmla="*/ 0 w 2967643"/>
              <a:gd name="connsiteY0" fmla="*/ 150849 h 905077"/>
              <a:gd name="connsiteX1" fmla="*/ 150849 w 2967643"/>
              <a:gd name="connsiteY1" fmla="*/ 0 h 905077"/>
              <a:gd name="connsiteX2" fmla="*/ 2816794 w 2967643"/>
              <a:gd name="connsiteY2" fmla="*/ 0 h 905077"/>
              <a:gd name="connsiteX3" fmla="*/ 2967643 w 2967643"/>
              <a:gd name="connsiteY3" fmla="*/ 150849 h 905077"/>
              <a:gd name="connsiteX4" fmla="*/ 2967643 w 2967643"/>
              <a:gd name="connsiteY4" fmla="*/ 754228 h 905077"/>
              <a:gd name="connsiteX5" fmla="*/ 2816794 w 2967643"/>
              <a:gd name="connsiteY5" fmla="*/ 905077 h 905077"/>
              <a:gd name="connsiteX6" fmla="*/ 150849 w 2967643"/>
              <a:gd name="connsiteY6" fmla="*/ 905077 h 905077"/>
              <a:gd name="connsiteX7" fmla="*/ 0 w 2967643"/>
              <a:gd name="connsiteY7" fmla="*/ 754228 h 905077"/>
              <a:gd name="connsiteX8" fmla="*/ 0 w 2967643"/>
              <a:gd name="connsiteY8" fmla="*/ 150849 h 90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67643" h="905077">
                <a:moveTo>
                  <a:pt x="0" y="150849"/>
                </a:moveTo>
                <a:cubicBezTo>
                  <a:pt x="0" y="67537"/>
                  <a:pt x="67537" y="0"/>
                  <a:pt x="150849" y="0"/>
                </a:cubicBezTo>
                <a:lnTo>
                  <a:pt x="2816794" y="0"/>
                </a:lnTo>
                <a:cubicBezTo>
                  <a:pt x="2900106" y="0"/>
                  <a:pt x="2967643" y="67537"/>
                  <a:pt x="2967643" y="150849"/>
                </a:cubicBezTo>
                <a:lnTo>
                  <a:pt x="2967643" y="754228"/>
                </a:lnTo>
                <a:cubicBezTo>
                  <a:pt x="2967643" y="837540"/>
                  <a:pt x="2900106" y="905077"/>
                  <a:pt x="2816794" y="905077"/>
                </a:cubicBezTo>
                <a:lnTo>
                  <a:pt x="150849" y="905077"/>
                </a:lnTo>
                <a:cubicBezTo>
                  <a:pt x="67537" y="905077"/>
                  <a:pt x="0" y="837540"/>
                  <a:pt x="0" y="754228"/>
                </a:cubicBezTo>
                <a:lnTo>
                  <a:pt x="0" y="150849"/>
                </a:lnTo>
                <a:close/>
              </a:path>
            </a:pathLst>
          </a:custGeom>
          <a:solidFill>
            <a:srgbClr val="005CA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hueOff val="0"/>
              <a:satOff val="0"/>
              <a:lumOff val="0"/>
              <a:alphaOff val="-40000"/>
            </a:schemeClr>
          </a:fillRef>
          <a:effectRef idx="0">
            <a:schemeClr val="accent1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spcFirstLastPara="0" vert="horz" wrap="square" lIns="135622" tIns="89902" rIns="135622" bIns="8990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/>
              <a:t>Public-Private Partnerships</a:t>
            </a:r>
          </a:p>
        </p:txBody>
      </p:sp>
      <p:sp>
        <p:nvSpPr>
          <p:cNvPr id="19" name="Freeform 18"/>
          <p:cNvSpPr/>
          <p:nvPr/>
        </p:nvSpPr>
        <p:spPr>
          <a:xfrm>
            <a:off x="3285085" y="5354587"/>
            <a:ext cx="5275810" cy="724062"/>
          </a:xfrm>
          <a:custGeom>
            <a:avLst/>
            <a:gdLst>
              <a:gd name="connsiteX0" fmla="*/ 120679 w 724062"/>
              <a:gd name="connsiteY0" fmla="*/ 0 h 5275810"/>
              <a:gd name="connsiteX1" fmla="*/ 603383 w 724062"/>
              <a:gd name="connsiteY1" fmla="*/ 0 h 5275810"/>
              <a:gd name="connsiteX2" fmla="*/ 724062 w 724062"/>
              <a:gd name="connsiteY2" fmla="*/ 120679 h 5275810"/>
              <a:gd name="connsiteX3" fmla="*/ 724062 w 724062"/>
              <a:gd name="connsiteY3" fmla="*/ 5275810 h 5275810"/>
              <a:gd name="connsiteX4" fmla="*/ 724062 w 724062"/>
              <a:gd name="connsiteY4" fmla="*/ 5275810 h 5275810"/>
              <a:gd name="connsiteX5" fmla="*/ 0 w 724062"/>
              <a:gd name="connsiteY5" fmla="*/ 5275810 h 5275810"/>
              <a:gd name="connsiteX6" fmla="*/ 0 w 724062"/>
              <a:gd name="connsiteY6" fmla="*/ 5275810 h 5275810"/>
              <a:gd name="connsiteX7" fmla="*/ 0 w 724062"/>
              <a:gd name="connsiteY7" fmla="*/ 120679 h 5275810"/>
              <a:gd name="connsiteX8" fmla="*/ 120679 w 724062"/>
              <a:gd name="connsiteY8" fmla="*/ 0 h 52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062" h="5275810">
                <a:moveTo>
                  <a:pt x="724062" y="879319"/>
                </a:moveTo>
                <a:lnTo>
                  <a:pt x="724062" y="4396491"/>
                </a:lnTo>
                <a:cubicBezTo>
                  <a:pt x="724062" y="4882122"/>
                  <a:pt x="716647" y="5275806"/>
                  <a:pt x="707500" y="5275806"/>
                </a:cubicBezTo>
                <a:lnTo>
                  <a:pt x="0" y="5275806"/>
                </a:lnTo>
                <a:lnTo>
                  <a:pt x="0" y="5275806"/>
                </a:lnTo>
                <a:lnTo>
                  <a:pt x="0" y="4"/>
                </a:lnTo>
                <a:lnTo>
                  <a:pt x="0" y="4"/>
                </a:lnTo>
                <a:lnTo>
                  <a:pt x="707500" y="4"/>
                </a:lnTo>
                <a:cubicBezTo>
                  <a:pt x="716647" y="4"/>
                  <a:pt x="724062" y="393688"/>
                  <a:pt x="724062" y="87931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59171" rIns="282996" bIns="159171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Carbon tax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Millage</a:t>
            </a:r>
          </a:p>
        </p:txBody>
      </p:sp>
      <p:sp>
        <p:nvSpPr>
          <p:cNvPr id="20" name="Freeform 19"/>
          <p:cNvSpPr/>
          <p:nvPr/>
        </p:nvSpPr>
        <p:spPr>
          <a:xfrm>
            <a:off x="3285084" y="4394056"/>
            <a:ext cx="5275810" cy="724062"/>
          </a:xfrm>
          <a:custGeom>
            <a:avLst/>
            <a:gdLst>
              <a:gd name="connsiteX0" fmla="*/ 120679 w 724062"/>
              <a:gd name="connsiteY0" fmla="*/ 0 h 5275810"/>
              <a:gd name="connsiteX1" fmla="*/ 603383 w 724062"/>
              <a:gd name="connsiteY1" fmla="*/ 0 h 5275810"/>
              <a:gd name="connsiteX2" fmla="*/ 724062 w 724062"/>
              <a:gd name="connsiteY2" fmla="*/ 120679 h 5275810"/>
              <a:gd name="connsiteX3" fmla="*/ 724062 w 724062"/>
              <a:gd name="connsiteY3" fmla="*/ 5275810 h 5275810"/>
              <a:gd name="connsiteX4" fmla="*/ 724062 w 724062"/>
              <a:gd name="connsiteY4" fmla="*/ 5275810 h 5275810"/>
              <a:gd name="connsiteX5" fmla="*/ 0 w 724062"/>
              <a:gd name="connsiteY5" fmla="*/ 5275810 h 5275810"/>
              <a:gd name="connsiteX6" fmla="*/ 0 w 724062"/>
              <a:gd name="connsiteY6" fmla="*/ 5275810 h 5275810"/>
              <a:gd name="connsiteX7" fmla="*/ 0 w 724062"/>
              <a:gd name="connsiteY7" fmla="*/ 120679 h 5275810"/>
              <a:gd name="connsiteX8" fmla="*/ 120679 w 724062"/>
              <a:gd name="connsiteY8" fmla="*/ 0 h 52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4062" h="5275810">
                <a:moveTo>
                  <a:pt x="724062" y="879319"/>
                </a:moveTo>
                <a:lnTo>
                  <a:pt x="724062" y="4396491"/>
                </a:lnTo>
                <a:cubicBezTo>
                  <a:pt x="724062" y="4882122"/>
                  <a:pt x="716647" y="5275806"/>
                  <a:pt x="707500" y="5275806"/>
                </a:cubicBezTo>
                <a:lnTo>
                  <a:pt x="0" y="5275806"/>
                </a:lnTo>
                <a:lnTo>
                  <a:pt x="0" y="5275806"/>
                </a:lnTo>
                <a:lnTo>
                  <a:pt x="0" y="4"/>
                </a:lnTo>
                <a:lnTo>
                  <a:pt x="0" y="4"/>
                </a:lnTo>
                <a:lnTo>
                  <a:pt x="707500" y="4"/>
                </a:lnTo>
                <a:cubicBezTo>
                  <a:pt x="716647" y="4"/>
                  <a:pt x="724062" y="393688"/>
                  <a:pt x="724062" y="879319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59171" rIns="282996" bIns="159171" numCol="1" spcCol="1270" anchor="ctr" anchorCtr="0">
            <a:noAutofit/>
          </a:bodyPr>
          <a:lstStyle/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Licensing fees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Utility surcharge</a:t>
            </a:r>
          </a:p>
          <a:p>
            <a:pPr marL="171450" lvl="1" indent="-171450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1600" kern="1200" dirty="0"/>
              <a:t>Non-compliance or alternative compliance fees</a:t>
            </a:r>
          </a:p>
        </p:txBody>
      </p:sp>
    </p:spTree>
    <p:extLst>
      <p:ext uri="{BB962C8B-B14F-4D97-AF65-F5344CB8AC3E}">
        <p14:creationId xmlns:p14="http://schemas.microsoft.com/office/powerpoint/2010/main" val="2005444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1483360" y="407555"/>
            <a:ext cx="6939100" cy="87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91425" anchor="ctr" anchorCtr="0">
            <a:noAutofit/>
          </a:bodyPr>
          <a:lstStyle/>
          <a:p>
            <a:r>
              <a:rPr lang="en-US" sz="2800" b="1" i="0" u="none" strike="noStrike" cap="none" dirty="0">
                <a:solidFill>
                  <a:srgbClr val="15253D"/>
                </a:solidFill>
                <a:latin typeface="Arial Narrow"/>
                <a:ea typeface="Arial Narrow"/>
                <a:cs typeface="Arial Narrow"/>
                <a:sym typeface="Arial Narrow"/>
              </a:rPr>
              <a:t>Co-develop financing options </a:t>
            </a:r>
            <a:r>
              <a:rPr lang="en-US" dirty="0"/>
              <a:t>for building owners</a:t>
            </a:r>
            <a:endParaRPr sz="2800" b="1" i="0" u="none" strike="noStrike" cap="none" dirty="0">
              <a:solidFill>
                <a:srgbClr val="15253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0" y="6399332"/>
            <a:ext cx="42894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18287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315"/>
          <p:cNvSpPr/>
          <p:nvPr/>
        </p:nvSpPr>
        <p:spPr>
          <a:xfrm flipH="1">
            <a:off x="430190" y="1779233"/>
            <a:ext cx="8400300" cy="4505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PACE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Utility incentives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Utility on-bill financing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Green mortgage products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Home equity lines of credit</a:t>
            </a: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endParaRPr lang="en-US" sz="2000" dirty="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Green banks / credit unions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285750" marR="0" lvl="0" indent="-184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74" y="1779234"/>
            <a:ext cx="2948586" cy="3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39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1ABC6-B7DE-41CA-9810-98C617E9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Trebuchet MS"/>
              </a:rPr>
              <a:t>Overview of Property Assessed Clean Energy (PACE)</a:t>
            </a:r>
            <a:br>
              <a:rPr lang="en-US" dirty="0">
                <a:solidFill>
                  <a:schemeClr val="tx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402068-BDD4-4C40-85AF-75A8BD37936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9707CE-F94D-44A7-BF42-1FF516425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07" y="1082970"/>
            <a:ext cx="7883164" cy="4876124"/>
          </a:xfrm>
        </p:spPr>
        <p:txBody>
          <a:bodyPr/>
          <a:lstStyle/>
          <a:p>
            <a:pPr marL="50800" indent="0">
              <a:spcBef>
                <a:spcPts val="600"/>
              </a:spcBef>
              <a:buNone/>
            </a:pPr>
            <a:r>
              <a:rPr lang="en-US" sz="1800" b="1" dirty="0"/>
              <a:t>What: </a:t>
            </a:r>
            <a:r>
              <a:rPr lang="en-US" sz="1800" dirty="0"/>
              <a:t>PACE allows a property owner to finance the up-front cost of an energy efficiency or renewable energy project and then pay the costs back over time through a voluntary assessment.  </a:t>
            </a:r>
          </a:p>
          <a:p>
            <a:pPr marL="50800" indent="0">
              <a:spcBef>
                <a:spcPts val="600"/>
              </a:spcBef>
              <a:buNone/>
            </a:pPr>
            <a:endParaRPr lang="en-US" sz="1800" b="1" dirty="0"/>
          </a:p>
          <a:p>
            <a:pPr marL="50800" indent="0">
              <a:spcBef>
                <a:spcPts val="600"/>
              </a:spcBef>
              <a:buNone/>
            </a:pPr>
            <a:r>
              <a:rPr lang="en-US" sz="1800" b="1" dirty="0"/>
              <a:t>Benefits: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Offers 100% financing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Spreads payments over life of the product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Assessment is attached to the property rather than an individual.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Allows for transferability creating for more certainty of financial recapture at resale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Addressing multi-party split incentives</a:t>
            </a:r>
          </a:p>
          <a:p>
            <a:pPr>
              <a:spcBef>
                <a:spcPts val="600"/>
              </a:spcBef>
            </a:pPr>
            <a:endParaRPr lang="en-US" sz="1800" dirty="0"/>
          </a:p>
          <a:p>
            <a:pPr marL="50800" indent="0">
              <a:spcBef>
                <a:spcPts val="600"/>
              </a:spcBef>
              <a:buNone/>
            </a:pPr>
            <a:r>
              <a:rPr lang="en-US" sz="1800" b="1" dirty="0"/>
              <a:t>Best Fit: </a:t>
            </a:r>
            <a:r>
              <a:rPr lang="en-US" sz="1800" dirty="0"/>
              <a:t>In states were PACE programs already exist or PACE is enabled.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738473"/>
      </p:ext>
    </p:extLst>
  </p:cSld>
  <p:clrMapOvr>
    <a:masterClrMapping/>
  </p:clrMapOvr>
</p:sld>
</file>

<file path=ppt/theme/theme1.xml><?xml version="1.0" encoding="utf-8"?>
<a:theme xmlns:a="http://schemas.openxmlformats.org/drawingml/2006/main" name="20160709v2_Templates">
  <a:themeElements>
    <a:clrScheme name="RMI 2016v2 Template">
      <a:dk1>
        <a:srgbClr val="000000"/>
      </a:dk1>
      <a:lt1>
        <a:srgbClr val="FFFFFF"/>
      </a:lt1>
      <a:dk2>
        <a:srgbClr val="1D3661"/>
      </a:dk2>
      <a:lt2>
        <a:srgbClr val="A4C2DA"/>
      </a:lt2>
      <a:accent1>
        <a:srgbClr val="005CA9"/>
      </a:accent1>
      <a:accent2>
        <a:srgbClr val="39B6DE"/>
      </a:accent2>
      <a:accent3>
        <a:srgbClr val="517C1D"/>
      </a:accent3>
      <a:accent4>
        <a:srgbClr val="F8AB1B"/>
      </a:accent4>
      <a:accent5>
        <a:srgbClr val="B15F22"/>
      </a:accent5>
      <a:accent6>
        <a:srgbClr val="5E021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gram Document" ma:contentTypeID="0x010100C2CFE70F12B8554A80D65BC4AE2EF6200004246E0A8545D448AFC4ACE59685184B" ma:contentTypeVersion="24" ma:contentTypeDescription="" ma:contentTypeScope="" ma:versionID="e2ea3cfe515d355403283200da3e702a">
  <xsd:schema xmlns:xsd="http://www.w3.org/2001/XMLSchema" xmlns:xs="http://www.w3.org/2001/XMLSchema" xmlns:p="http://schemas.microsoft.com/office/2006/metadata/properties" xmlns:ns2="a1df9832-fa29-4d0b-8301-c5ccf72ca850" targetNamespace="http://schemas.microsoft.com/office/2006/metadata/properties" ma:root="true" ma:fieldsID="86a016c7c74fed2ccd505990cef97493" ns2:_="">
    <xsd:import namespace="a1df9832-fa29-4d0b-8301-c5ccf72ca850"/>
    <xsd:element name="properties">
      <xsd:complexType>
        <xsd:sequence>
          <xsd:element name="documentManagement">
            <xsd:complexType>
              <xsd:all>
                <xsd:element ref="ns2:l9283ed5dc164381a5df9e58c4c717b4" minOccurs="0"/>
                <xsd:element ref="ns2:i44d58dc1cf74c3bb0600f75e80272a0" minOccurs="0"/>
                <xsd:element ref="ns2:k7031f0ddbec44908666ccec4dca0b46" minOccurs="0"/>
                <xsd:element ref="ns2:m26e38606aa543cb981614fc6d49280d" minOccurs="0"/>
                <xsd:element ref="ns2:n48685bf95bc4b8fa4aa6bfb34ecb222" minOccurs="0"/>
                <xsd:element ref="ns2:TaxCatchAll" minOccurs="0"/>
                <xsd:element ref="ns2:eda3356070224fe59cf39745c882f8c6" minOccurs="0"/>
                <xsd:element ref="ns2:n748466ce81f4d068bd498403e1ecc4b" minOccurs="0"/>
                <xsd:element ref="ns2:TaxCatchAllLabel" minOccurs="0"/>
                <xsd:element ref="ns2:n886c46fede847c080398018f40c4c47" minOccurs="0"/>
                <xsd:element ref="ns2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df9832-fa29-4d0b-8301-c5ccf72ca850" elementFormDefault="qualified">
    <xsd:import namespace="http://schemas.microsoft.com/office/2006/documentManagement/types"/>
    <xsd:import namespace="http://schemas.microsoft.com/office/infopath/2007/PartnerControls"/>
    <xsd:element name="l9283ed5dc164381a5df9e58c4c717b4" ma:index="10" nillable="true" ma:taxonomy="true" ma:internalName="l9283ed5dc164381a5df9e58c4c717b4" ma:taxonomyFieldName="Industry" ma:displayName="Industry" ma:default="" ma:fieldId="{59283ed5-dc16-4381-a5df-9e58c4c717b4}" ma:sspId="78ca830c-a034-4168-b956-d7763e68b615" ma:termSetId="4705ca40-a9fc-4979-9eeb-55a86f788a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44d58dc1cf74c3bb0600f75e80272a0" ma:index="12" nillable="true" ma:taxonomy="true" ma:internalName="i44d58dc1cf74c3bb0600f75e80272a0" ma:taxonomyFieldName="Geography" ma:displayName="Geography" ma:default="" ma:fieldId="{244d58dc-1cf7-4c3b-b060-0f75e80272a0}" ma:sspId="78ca830c-a034-4168-b956-d7763e68b615" ma:termSetId="28a1c660-2861-4b3d-a4b7-c19d748b4d8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7031f0ddbec44908666ccec4dca0b46" ma:index="14" nillable="true" ma:taxonomy="true" ma:internalName="k7031f0ddbec44908666ccec4dca0b46" ma:taxonomyFieldName="Client_x0020_Partner" ma:displayName="Client Partner" ma:readOnly="false" ma:default="" ma:fieldId="{47031f0d-dbec-4490-8666-ccec4dca0b46}" ma:sspId="78ca830c-a034-4168-b956-d7763e68b615" ma:termSetId="2fdb8ad4-2b2b-419a-bd90-93be715ccb6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26e38606aa543cb981614fc6d49280d" ma:index="16" nillable="true" ma:taxonomy="true" ma:internalName="m26e38606aa543cb981614fc6d49280d" ma:taxonomyFieldName="Technology" ma:displayName="Technology" ma:readOnly="false" ma:default="" ma:fieldId="{626e3860-6aa5-43cb-9816-14fc6d49280d}" ma:sspId="78ca830c-a034-4168-b956-d7763e68b615" ma:termSetId="fb0d05d2-464d-47d8-b8c5-88e37d853ee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48685bf95bc4b8fa4aa6bfb34ecb222" ma:index="17" nillable="true" ma:taxonomy="true" ma:internalName="n48685bf95bc4b8fa4aa6bfb34ecb222" ma:taxonomyFieldName="Program" ma:displayName="Program" ma:readOnly="false" ma:default="-1;#Buildings|6d5332a4-270e-4d3f-9006-80a36a781c0d" ma:fieldId="{748685bf-95bc-4b8f-a4aa-6bfb34ecb222}" ma:sspId="78ca830c-a034-4168-b956-d7763e68b615" ma:termSetId="fb5b2e61-77ad-482a-9c70-531e7aa7f77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12e23ad0-6dd8-4afb-afa4-0876b6985e5d}" ma:internalName="TaxCatchAll" ma:showField="CatchAllData" ma:web="24295c53-8441-4ad1-8ffa-c268c72b16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da3356070224fe59cf39745c882f8c6" ma:index="19" nillable="true" ma:taxonomy="true" ma:internalName="eda3356070224fe59cf39745c882f8c6" ma:taxonomyFieldName="Initiative" ma:displayName="Initiative" ma:readOnly="false" ma:default="-1;#BLD - Residential Energy +|8baa4d84-f460-40fd-90d3-b2fd3e52be24" ma:fieldId="{eda33560-7022-4fe5-9cf3-9745c882f8c6}" ma:sspId="78ca830c-a034-4168-b956-d7763e68b615" ma:termSetId="903b7f5a-2ae5-4e42-8208-77428af6ee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748466ce81f4d068bd498403e1ecc4b" ma:index="21" nillable="true" ma:taxonomy="true" ma:internalName="n748466ce81f4d068bd498403e1ecc4b" ma:taxonomyFieldName="Projects" ma:displayName="Projects" ma:readOnly="false" ma:default="-1;#City Policy|29fcb9e1-67af-4ea4-aa92-d5d2f0be98ac" ma:fieldId="{7748466c-e81f-4d06-8bd4-98403e1ecc4b}" ma:taxonomyMulti="true" ma:sspId="78ca830c-a034-4168-b956-d7763e68b615" ma:termSetId="1ca03fc9-8c6d-48e1-924a-9e9a18db75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12e23ad0-6dd8-4afb-afa4-0876b6985e5d}" ma:internalName="TaxCatchAllLabel" ma:readOnly="true" ma:showField="CatchAllDataLabel" ma:web="24295c53-8441-4ad1-8ffa-c268c72b16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886c46fede847c080398018f40c4c47" ma:index="24" nillable="true" ma:taxonomy="true" ma:internalName="n886c46fede847c080398018f40c4c47" ma:taxonomyFieldName="Foundation" ma:displayName="Foundation" ma:readOnly="false" ma:default="" ma:fieldId="{7886c46f-ede8-47c0-8039-8018f40c4c47}" ma:sspId="78ca830c-a034-4168-b956-d7763e68b615" ma:termSetId="f178076e-94ff-44a9-8c37-04cfc45bd4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6" nillable="true" ma:taxonomy="true" ma:internalName="TaxKeywordTaxHTField" ma:taxonomyFieldName="TaxKeyword" ma:displayName="Enterprise Keywords" ma:fieldId="{23f27201-bee3-471e-b2e7-b64fd8b7ca38}" ma:taxonomyMulti="true" ma:sspId="78ca830c-a034-4168-b956-d7763e68b61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8ca830c-a034-4168-b956-d7763e68b615" ContentTypeId="0x010100C2CFE70F12B8554A80D65BC4AE2EF620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44d58dc1cf74c3bb0600f75e80272a0 xmlns="a1df9832-fa29-4d0b-8301-c5ccf72ca850">
      <Terms xmlns="http://schemas.microsoft.com/office/infopath/2007/PartnerControls"/>
    </i44d58dc1cf74c3bb0600f75e80272a0>
    <TaxCatchAll xmlns="a1df9832-fa29-4d0b-8301-c5ccf72ca850">
      <Value>1</Value>
    </TaxCatchAll>
    <TaxKeywordTaxHTField xmlns="a1df9832-fa29-4d0b-8301-c5ccf72ca850">
      <Terms xmlns="http://schemas.microsoft.com/office/infopath/2007/PartnerControls"/>
    </TaxKeywordTaxHTField>
    <n748466ce81f4d068bd498403e1ecc4b xmlns="a1df9832-fa29-4d0b-8301-c5ccf72ca850">
      <Terms xmlns="http://schemas.microsoft.com/office/infopath/2007/PartnerControls"/>
    </n748466ce81f4d068bd498403e1ecc4b>
    <l9283ed5dc164381a5df9e58c4c717b4 xmlns="a1df9832-fa29-4d0b-8301-c5ccf72ca850">
      <Terms xmlns="http://schemas.microsoft.com/office/infopath/2007/PartnerControls"/>
    </l9283ed5dc164381a5df9e58c4c717b4>
    <k7031f0ddbec44908666ccec4dca0b46 xmlns="a1df9832-fa29-4d0b-8301-c5ccf72ca850">
      <Terms xmlns="http://schemas.microsoft.com/office/infopath/2007/PartnerControls"/>
    </k7031f0ddbec44908666ccec4dca0b46>
    <m26e38606aa543cb981614fc6d49280d xmlns="a1df9832-fa29-4d0b-8301-c5ccf72ca850">
      <Terms xmlns="http://schemas.microsoft.com/office/infopath/2007/PartnerControls"/>
    </m26e38606aa543cb981614fc6d49280d>
    <n886c46fede847c080398018f40c4c47 xmlns="a1df9832-fa29-4d0b-8301-c5ccf72ca850">
      <Terms xmlns="http://schemas.microsoft.com/office/infopath/2007/PartnerControls"/>
    </n886c46fede847c080398018f40c4c47>
    <n48685bf95bc4b8fa4aa6bfb34ecb222 xmlns="a1df9832-fa29-4d0b-8301-c5ccf72ca850">
      <Terms xmlns="http://schemas.microsoft.com/office/infopath/2007/PartnerControls">
        <TermInfo xmlns="http://schemas.microsoft.com/office/infopath/2007/PartnerControls">
          <TermName xmlns="http://schemas.microsoft.com/office/infopath/2007/PartnerControls">Buildings</TermName>
          <TermId xmlns="http://schemas.microsoft.com/office/infopath/2007/PartnerControls">6d5332a4-270e-4d3f-9006-80a36a781c0d</TermId>
        </TermInfo>
      </Terms>
    </n48685bf95bc4b8fa4aa6bfb34ecb222>
    <eda3356070224fe59cf39745c882f8c6 xmlns="a1df9832-fa29-4d0b-8301-c5ccf72ca850">
      <Terms xmlns="http://schemas.microsoft.com/office/infopath/2007/PartnerControls"/>
    </eda3356070224fe59cf39745c882f8c6>
  </documentManagement>
</p:properties>
</file>

<file path=customXml/itemProps1.xml><?xml version="1.0" encoding="utf-8"?>
<ds:datastoreItem xmlns:ds="http://schemas.openxmlformats.org/officeDocument/2006/customXml" ds:itemID="{4B9C4528-452D-4BB0-A0D8-32FCC09BE3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df9832-fa29-4d0b-8301-c5ccf72ca8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367622-7CF4-4E85-A286-605E0C35B50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1BB6B741-E788-44C1-98D5-8CA986916F2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3707366-4A45-46EB-A6F5-BF4F837C0D2D}">
  <ds:schemaRefs>
    <ds:schemaRef ds:uri="http://schemas.microsoft.com/office/2006/metadata/properties"/>
    <ds:schemaRef ds:uri="http://schemas.microsoft.com/office/infopath/2007/PartnerControls"/>
    <ds:schemaRef ds:uri="a1df9832-fa29-4d0b-8301-c5ccf72ca85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1069</Words>
  <Application>Microsoft Office PowerPoint</Application>
  <PresentationFormat>On-screen Show (4:3)</PresentationFormat>
  <Paragraphs>229</Paragraphs>
  <Slides>19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20160709v2_Templates</vt:lpstr>
      <vt:lpstr>PowerPoint Presentation</vt:lpstr>
      <vt:lpstr>Section 2: Local Context</vt:lpstr>
      <vt:lpstr>Existing Policies and State of Rental Housing</vt:lpstr>
      <vt:lpstr>Check if your city has a rental licensing policy in place</vt:lpstr>
      <vt:lpstr>Existing Incentives </vt:lpstr>
      <vt:lpstr>Identifying Capital Resources</vt:lpstr>
      <vt:lpstr>City Program Funding Options </vt:lpstr>
      <vt:lpstr>Co-develop financing options for building owners</vt:lpstr>
      <vt:lpstr>Overview of Property Assessed Clean Energy (PACE) </vt:lpstr>
      <vt:lpstr>Residential Property Assessed Clean Energy (R-PACE)</vt:lpstr>
      <vt:lpstr>Commercial Property Assessed Clean Energy (C-PACE)</vt:lpstr>
      <vt:lpstr>Overview of On-Bill Financing/Repayment</vt:lpstr>
      <vt:lpstr>State Action for On-Bill Financing</vt:lpstr>
      <vt:lpstr>Overview of Green Banks and Revolving Loan Fund</vt:lpstr>
      <vt:lpstr>Where are green banks and/or revolving loan funds available?</vt:lpstr>
      <vt:lpstr>Green Mortgage Products Available Nationally</vt:lpstr>
      <vt:lpstr>Financing available through local lenders</vt:lpstr>
      <vt:lpstr>How do you think you’ll fund this work?  (choose 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MESR Kickoff Webinar Slides FINAL.pptx</dc:title>
  <dc:creator>Sneha Ayyagari</dc:creator>
  <cp:lastModifiedBy>Sneha Ayyagari</cp:lastModifiedBy>
  <cp:revision>240</cp:revision>
  <cp:lastPrinted>2018-03-12T16:41:32Z</cp:lastPrinted>
  <dcterms:modified xsi:type="dcterms:W3CDTF">2019-10-28T03:54:22Z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0x010100C2CFE70F12B8554A80D65BC4AE2EF6200004246E0A8545D448AFC4ACE59685184B</vt:lpwstr>
  </property>
  <property fmtid="{D5CDD505-2E9C-101B-9397-08002B2CF9AE}" pid="3" name="Client Partner">
    <vt:lpwstr/>
  </property>
  <property fmtid="{D5CDD505-2E9C-101B-9397-08002B2CF9AE}" pid="4" name="Technology">
    <vt:lpwstr/>
  </property>
  <property fmtid="{D5CDD505-2E9C-101B-9397-08002B2CF9AE}" pid="5" name="Order">
    <vt:r8>100</vt:r8>
  </property>
  <property fmtid="{D5CDD505-2E9C-101B-9397-08002B2CF9AE}" pid="6" name="TaxKeyword">
    <vt:lpwstr/>
  </property>
  <property fmtid="{D5CDD505-2E9C-101B-9397-08002B2CF9AE}" pid="7" name="Sub2">
    <vt:lpwstr/>
  </property>
  <property fmtid="{D5CDD505-2E9C-101B-9397-08002B2CF9AE}" pid="8" name="Projects">
    <vt:lpwstr/>
  </property>
  <property fmtid="{D5CDD505-2E9C-101B-9397-08002B2CF9AE}" pid="9" name="Geography">
    <vt:lpwstr/>
  </property>
  <property fmtid="{D5CDD505-2E9C-101B-9397-08002B2CF9AE}" pid="10" name="Industry">
    <vt:lpwstr/>
  </property>
  <property fmtid="{D5CDD505-2E9C-101B-9397-08002B2CF9AE}" pid="11" name="Foundation">
    <vt:lpwstr/>
  </property>
  <property fmtid="{D5CDD505-2E9C-101B-9397-08002B2CF9AE}" pid="12" name="Initiative">
    <vt:lpwstr/>
  </property>
  <property fmtid="{D5CDD505-2E9C-101B-9397-08002B2CF9AE}" pid="13" name="Program">
    <vt:lpwstr>1;#Buildings|6d5332a4-270e-4d3f-9006-80a36a781c0d</vt:lpwstr>
  </property>
</Properties>
</file>