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9"/>
  </p:normalViewPr>
  <p:slideViewPr>
    <p:cSldViewPr snapToGrid="0" snapToObjects="1">
      <p:cViewPr>
        <p:scale>
          <a:sx n="115" d="100"/>
          <a:sy n="115" d="100"/>
        </p:scale>
        <p:origin x="144" y="-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8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4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3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6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9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65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3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7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6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2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9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8A83F-32E1-6047-A9FD-17EAE31C4649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399DC-F025-3348-88E9-1AF6CB642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2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3202502" y="5961360"/>
            <a:ext cx="489015" cy="4434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2194118" y="4437999"/>
            <a:ext cx="489015" cy="4434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3177308" y="4017714"/>
            <a:ext cx="489015" cy="4434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173168" y="1636495"/>
            <a:ext cx="1380480" cy="12208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9682622" y="3187782"/>
            <a:ext cx="2328470" cy="19951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5138099" y="2244239"/>
            <a:ext cx="2606776" cy="17242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463984" y="2624067"/>
            <a:ext cx="1070328" cy="1070328"/>
          </a:xfrm>
          <a:prstGeom prst="ellipse">
            <a:avLst/>
          </a:prstGeom>
          <a:ln w="1143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Rent</a:t>
            </a:r>
          </a:p>
          <a:p>
            <a:pPr algn="ctr"/>
            <a:r>
              <a:rPr lang="en-US" sz="1100" dirty="0"/>
              <a:t>Increases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698975" y="561466"/>
            <a:ext cx="1075029" cy="107502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143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Total Cost of Living</a:t>
            </a:r>
          </a:p>
          <a:p>
            <a:pPr algn="ctr"/>
            <a:r>
              <a:rPr lang="en-US" sz="1400" b="1" dirty="0"/>
              <a:t>(TCL)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7968691" y="2527446"/>
            <a:ext cx="1493133" cy="1263570"/>
          </a:xfrm>
          <a:prstGeom prst="ellipse">
            <a:avLst/>
          </a:prstGeom>
          <a:ln w="1143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Displacement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703223" y="4517990"/>
            <a:ext cx="1113098" cy="1113098"/>
          </a:xfrm>
          <a:prstGeom prst="ellipse">
            <a:avLst/>
          </a:prstGeom>
          <a:ln w="1143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/>
              <a:t>Tenant Retention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085428" y="5112115"/>
            <a:ext cx="740779" cy="740779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LL Profit</a:t>
            </a:r>
            <a:endParaRPr lang="en-US" dirty="0"/>
          </a:p>
        </p:txBody>
      </p:sp>
      <p:cxnSp>
        <p:nvCxnSpPr>
          <p:cNvPr id="13" name="Curved Connector 12"/>
          <p:cNvCxnSpPr>
            <a:stCxn id="6" idx="6"/>
            <a:endCxn id="7" idx="0"/>
          </p:cNvCxnSpPr>
          <p:nvPr/>
        </p:nvCxnSpPr>
        <p:spPr>
          <a:xfrm>
            <a:off x="6774004" y="1098981"/>
            <a:ext cx="1941254" cy="1428465"/>
          </a:xfrm>
          <a:prstGeom prst="curvedConnector2">
            <a:avLst/>
          </a:prstGeom>
          <a:ln w="31750"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7" idx="4"/>
            <a:endCxn id="8" idx="6"/>
          </p:cNvCxnSpPr>
          <p:nvPr/>
        </p:nvCxnSpPr>
        <p:spPr>
          <a:xfrm rot="5400000">
            <a:off x="7124029" y="3483309"/>
            <a:ext cx="1283523" cy="1898937"/>
          </a:xfrm>
          <a:prstGeom prst="curvedConnector2">
            <a:avLst/>
          </a:prstGeom>
          <a:ln w="31750">
            <a:solidFill>
              <a:srgbClr val="FF0000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8" idx="2"/>
            <a:endCxn id="5" idx="4"/>
          </p:cNvCxnSpPr>
          <p:nvPr/>
        </p:nvCxnSpPr>
        <p:spPr>
          <a:xfrm rot="10800000">
            <a:off x="3999149" y="3694395"/>
            <a:ext cx="1704075" cy="1380144"/>
          </a:xfrm>
          <a:prstGeom prst="curved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8" idx="4"/>
            <a:endCxn id="9" idx="5"/>
          </p:cNvCxnSpPr>
          <p:nvPr/>
        </p:nvCxnSpPr>
        <p:spPr>
          <a:xfrm rot="5400000">
            <a:off x="4932087" y="4416723"/>
            <a:ext cx="113321" cy="2542050"/>
          </a:xfrm>
          <a:prstGeom prst="curvedConnector3">
            <a:avLst>
              <a:gd name="adj1" fmla="val 397460"/>
            </a:avLst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1858663" y="1701837"/>
            <a:ext cx="1348932" cy="1348932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Upgrade cost to </a:t>
            </a:r>
            <a:r>
              <a:rPr lang="en-US" sz="1100"/>
              <a:t>energy savings ratio</a:t>
            </a:r>
            <a:endParaRPr lang="en-US" dirty="0"/>
          </a:p>
        </p:txBody>
      </p:sp>
      <p:cxnSp>
        <p:nvCxnSpPr>
          <p:cNvPr id="54" name="Curved Connector 53"/>
          <p:cNvCxnSpPr>
            <a:stCxn id="48" idx="0"/>
            <a:endCxn id="6" idx="2"/>
          </p:cNvCxnSpPr>
          <p:nvPr/>
        </p:nvCxnSpPr>
        <p:spPr>
          <a:xfrm rot="5400000" flipH="1" flipV="1">
            <a:off x="3814624" y="-182514"/>
            <a:ext cx="602856" cy="3165846"/>
          </a:xfrm>
          <a:prstGeom prst="curvedConnector2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5" idx="0"/>
            <a:endCxn id="6" idx="2"/>
          </p:cNvCxnSpPr>
          <p:nvPr/>
        </p:nvCxnSpPr>
        <p:spPr>
          <a:xfrm rot="5400000" flipH="1" flipV="1">
            <a:off x="4086518" y="1011611"/>
            <a:ext cx="1525086" cy="1699827"/>
          </a:xfrm>
          <a:prstGeom prst="curved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9906799" y="1051701"/>
            <a:ext cx="55558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9906799" y="1224465"/>
            <a:ext cx="5555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0462383" y="883240"/>
            <a:ext cx="1245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Direct influence</a:t>
            </a:r>
          </a:p>
          <a:p>
            <a:r>
              <a:rPr lang="en-US" sz="1200" dirty="0"/>
              <a:t>Inverse influence</a:t>
            </a:r>
          </a:p>
        </p:txBody>
      </p:sp>
      <p:sp>
        <p:nvSpPr>
          <p:cNvPr id="43" name="Oval 42"/>
          <p:cNvSpPr/>
          <p:nvPr/>
        </p:nvSpPr>
        <p:spPr>
          <a:xfrm>
            <a:off x="1970175" y="3632324"/>
            <a:ext cx="927289" cy="740779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/>
              <a:t>Security Deposit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425381" y="2953186"/>
            <a:ext cx="837830" cy="83783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/>
              <a:t>Energy savings</a:t>
            </a:r>
            <a:endParaRPr lang="en-US" dirty="0"/>
          </a:p>
        </p:txBody>
      </p:sp>
      <p:cxnSp>
        <p:nvCxnSpPr>
          <p:cNvPr id="60" name="Curved Connector 59"/>
          <p:cNvCxnSpPr>
            <a:stCxn id="59" idx="7"/>
            <a:endCxn id="48" idx="2"/>
          </p:cNvCxnSpPr>
          <p:nvPr/>
        </p:nvCxnSpPr>
        <p:spPr>
          <a:xfrm rot="5400000" flipH="1" flipV="1">
            <a:off x="1149798" y="2367019"/>
            <a:ext cx="699580" cy="718149"/>
          </a:xfrm>
          <a:prstGeom prst="curvedConnector2">
            <a:avLst/>
          </a:prstGeom>
          <a:ln w="31750">
            <a:solidFill>
              <a:srgbClr val="FF0000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urved Connector 68"/>
          <p:cNvCxnSpPr>
            <a:stCxn id="5" idx="2"/>
            <a:endCxn id="43" idx="0"/>
          </p:cNvCxnSpPr>
          <p:nvPr/>
        </p:nvCxnSpPr>
        <p:spPr>
          <a:xfrm rot="10800000" flipV="1">
            <a:off x="2433820" y="3159230"/>
            <a:ext cx="1030164" cy="473093"/>
          </a:xfrm>
          <a:prstGeom prst="curvedConnector2">
            <a:avLst/>
          </a:prstGeom>
          <a:ln w="31750"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0462383" y="611427"/>
            <a:ext cx="1354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Primary takeaways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06678" y="1594732"/>
            <a:ext cx="1440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1.</a:t>
            </a:r>
            <a:r>
              <a:rPr lang="en-US" sz="2400" dirty="0"/>
              <a:t> </a:t>
            </a:r>
            <a:r>
              <a:rPr lang="en-US" sz="1600"/>
              <a:t>Energy savings </a:t>
            </a:r>
            <a:r>
              <a:rPr lang="en-US" sz="1600" dirty="0"/>
              <a:t>are crucial to keep TCL down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241010" y="2242182"/>
            <a:ext cx="23159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 </a:t>
            </a:r>
            <a:r>
              <a:rPr lang="en-US" sz="1600" dirty="0"/>
              <a:t>TCL should be the key focus, not rent. And the key is to keep it even or shrinking, not growing in order to avoid displacement.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9729129" y="3196363"/>
            <a:ext cx="22819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3.</a:t>
            </a:r>
            <a:r>
              <a:rPr lang="en-US" sz="2400" dirty="0"/>
              <a:t> </a:t>
            </a:r>
            <a:r>
              <a:rPr lang="en-US" sz="1600" dirty="0"/>
              <a:t>The threat of poor tenant retention is a primary driver in preventing rent increases </a:t>
            </a:r>
            <a:r>
              <a:rPr lang="mr-IN" sz="1600" dirty="0"/>
              <a:t>–</a:t>
            </a:r>
            <a:r>
              <a:rPr lang="en-US" sz="1600" dirty="0"/>
              <a:t> but only in markets with low housing demand.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6892066" y="5400217"/>
            <a:ext cx="52028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Also note: </a:t>
            </a:r>
          </a:p>
          <a:p>
            <a:r>
              <a:rPr lang="en-US" sz="1200" b="1" dirty="0"/>
              <a:t>4. </a:t>
            </a:r>
            <a:r>
              <a:rPr lang="en-US" sz="1200" dirty="0"/>
              <a:t>Finding other mechanisms to keep LL profits steady can help prevent rent increases</a:t>
            </a:r>
          </a:p>
          <a:p>
            <a:r>
              <a:rPr lang="en-US" sz="1200" b="1" dirty="0"/>
              <a:t>5. </a:t>
            </a:r>
            <a:r>
              <a:rPr lang="en-US" sz="1200" dirty="0"/>
              <a:t>Even if TCL stays steady, increased rents typically increase security deposits which reduces housing access </a:t>
            </a:r>
          </a:p>
          <a:p>
            <a:r>
              <a:rPr lang="en-US" sz="1200" b="1" dirty="0"/>
              <a:t>6. </a:t>
            </a:r>
            <a:r>
              <a:rPr lang="en-US" sz="1200" dirty="0"/>
              <a:t>Financing access is especially important for LMI landlords to prevent threats to wealth generation, but this is probably a small niche group.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83001" y="182565"/>
            <a:ext cx="3816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Efficiency Standards for Rentals</a:t>
            </a: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Policy implications for Equity</a:t>
            </a:r>
          </a:p>
        </p:txBody>
      </p:sp>
      <p:pic>
        <p:nvPicPr>
          <p:cNvPr id="113" name="Picture 1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30" y="890451"/>
            <a:ext cx="540583" cy="540583"/>
          </a:xfrm>
          <a:prstGeom prst="rect">
            <a:avLst/>
          </a:prstGeom>
        </p:spPr>
      </p:pic>
      <p:sp>
        <p:nvSpPr>
          <p:cNvPr id="118" name="TextBox 117"/>
          <p:cNvSpPr txBox="1"/>
          <p:nvPr/>
        </p:nvSpPr>
        <p:spPr>
          <a:xfrm>
            <a:off x="10103211" y="1275283"/>
            <a:ext cx="10771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LL =   Landlord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9659373" y="201425"/>
            <a:ext cx="887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Key: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9682622" y="228619"/>
            <a:ext cx="2328470" cy="1323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3226087" y="4048357"/>
            <a:ext cx="37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4.</a:t>
            </a:r>
            <a:r>
              <a:rPr lang="en-US" dirty="0"/>
              <a:t> 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253228" y="4475050"/>
            <a:ext cx="37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5.</a:t>
            </a:r>
            <a:r>
              <a:rPr lang="en-US" dirty="0"/>
              <a:t>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277760" y="6002605"/>
            <a:ext cx="37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6.</a:t>
            </a:r>
            <a:r>
              <a:rPr lang="en-US" dirty="0"/>
              <a:t> </a:t>
            </a:r>
          </a:p>
        </p:txBody>
      </p:sp>
      <p:sp>
        <p:nvSpPr>
          <p:cNvPr id="141" name="Freeform 140"/>
          <p:cNvSpPr/>
          <p:nvPr/>
        </p:nvSpPr>
        <p:spPr>
          <a:xfrm rot="1085701">
            <a:off x="2940674" y="3279875"/>
            <a:ext cx="570900" cy="1835366"/>
          </a:xfrm>
          <a:custGeom>
            <a:avLst/>
            <a:gdLst>
              <a:gd name="connsiteX0" fmla="*/ 344757 w 690445"/>
              <a:gd name="connsiteY0" fmla="*/ 0 h 1527718"/>
              <a:gd name="connsiteX1" fmla="*/ 10220 w 690445"/>
              <a:gd name="connsiteY1" fmla="*/ 825191 h 1527718"/>
              <a:gd name="connsiteX2" fmla="*/ 690445 w 690445"/>
              <a:gd name="connsiteY2" fmla="*/ 1527718 h 1527718"/>
              <a:gd name="connsiteX3" fmla="*/ 690445 w 690445"/>
              <a:gd name="connsiteY3" fmla="*/ 1527718 h 1527718"/>
              <a:gd name="connsiteX4" fmla="*/ 690445 w 690445"/>
              <a:gd name="connsiteY4" fmla="*/ 1527718 h 1527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445" h="1527718">
                <a:moveTo>
                  <a:pt x="344757" y="0"/>
                </a:moveTo>
                <a:cubicBezTo>
                  <a:pt x="148681" y="285285"/>
                  <a:pt x="-47395" y="570571"/>
                  <a:pt x="10220" y="825191"/>
                </a:cubicBezTo>
                <a:cubicBezTo>
                  <a:pt x="67835" y="1079811"/>
                  <a:pt x="690445" y="1527718"/>
                  <a:pt x="690445" y="1527718"/>
                </a:cubicBezTo>
                <a:lnTo>
                  <a:pt x="690445" y="1527718"/>
                </a:lnTo>
                <a:lnTo>
                  <a:pt x="690445" y="1527718"/>
                </a:lnTo>
              </a:path>
            </a:pathLst>
          </a:custGeom>
          <a:noFill/>
          <a:ln w="28575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 141"/>
          <p:cNvSpPr/>
          <p:nvPr/>
        </p:nvSpPr>
        <p:spPr>
          <a:xfrm rot="11921513">
            <a:off x="3563468" y="3727873"/>
            <a:ext cx="438031" cy="1392005"/>
          </a:xfrm>
          <a:custGeom>
            <a:avLst/>
            <a:gdLst>
              <a:gd name="connsiteX0" fmla="*/ 344757 w 690445"/>
              <a:gd name="connsiteY0" fmla="*/ 0 h 1527718"/>
              <a:gd name="connsiteX1" fmla="*/ 10220 w 690445"/>
              <a:gd name="connsiteY1" fmla="*/ 825191 h 1527718"/>
              <a:gd name="connsiteX2" fmla="*/ 690445 w 690445"/>
              <a:gd name="connsiteY2" fmla="*/ 1527718 h 1527718"/>
              <a:gd name="connsiteX3" fmla="*/ 690445 w 690445"/>
              <a:gd name="connsiteY3" fmla="*/ 1527718 h 1527718"/>
              <a:gd name="connsiteX4" fmla="*/ 690445 w 690445"/>
              <a:gd name="connsiteY4" fmla="*/ 1527718 h 1527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445" h="1527718">
                <a:moveTo>
                  <a:pt x="344757" y="0"/>
                </a:moveTo>
                <a:cubicBezTo>
                  <a:pt x="148681" y="285285"/>
                  <a:pt x="-47395" y="570571"/>
                  <a:pt x="10220" y="825191"/>
                </a:cubicBezTo>
                <a:cubicBezTo>
                  <a:pt x="67835" y="1079811"/>
                  <a:pt x="690445" y="1527718"/>
                  <a:pt x="690445" y="1527718"/>
                </a:cubicBezTo>
                <a:lnTo>
                  <a:pt x="690445" y="1527718"/>
                </a:lnTo>
                <a:lnTo>
                  <a:pt x="690445" y="1527718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9906799" y="586929"/>
            <a:ext cx="535508" cy="3431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25381" y="4004135"/>
            <a:ext cx="901876" cy="87874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Upgrade</a:t>
            </a:r>
            <a:r>
              <a:rPr lang="en-US" sz="1100" dirty="0"/>
              <a:t> cost</a:t>
            </a:r>
            <a:endParaRPr lang="en-US" dirty="0"/>
          </a:p>
        </p:txBody>
      </p:sp>
      <p:cxnSp>
        <p:nvCxnSpPr>
          <p:cNvPr id="46" name="Curved Connector 45"/>
          <p:cNvCxnSpPr>
            <a:stCxn id="45" idx="6"/>
            <a:endCxn id="48" idx="3"/>
          </p:cNvCxnSpPr>
          <p:nvPr/>
        </p:nvCxnSpPr>
        <p:spPr>
          <a:xfrm flipV="1">
            <a:off x="1327257" y="2853222"/>
            <a:ext cx="728953" cy="1590283"/>
          </a:xfrm>
          <a:prstGeom prst="curvedConnector2">
            <a:avLst/>
          </a:prstGeom>
          <a:ln w="31750"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45" idx="4"/>
            <a:endCxn id="9" idx="2"/>
          </p:cNvCxnSpPr>
          <p:nvPr/>
        </p:nvCxnSpPr>
        <p:spPr>
          <a:xfrm rot="16200000" flipH="1">
            <a:off x="1681058" y="4078135"/>
            <a:ext cx="599630" cy="2209109"/>
          </a:xfrm>
          <a:prstGeom prst="curvedConnector2">
            <a:avLst/>
          </a:prstGeom>
          <a:ln w="31750"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17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44d58dc1cf74c3bb0600f75e80272a0 xmlns="a1df9832-fa29-4d0b-8301-c5ccf72ca850">
      <Terms xmlns="http://schemas.microsoft.com/office/infopath/2007/PartnerControls"/>
    </i44d58dc1cf74c3bb0600f75e80272a0>
    <TaxCatchAll xmlns="a1df9832-fa29-4d0b-8301-c5ccf72ca850">
      <Value>1</Value>
    </TaxCatchAll>
    <TaxKeywordTaxHTField xmlns="a1df9832-fa29-4d0b-8301-c5ccf72ca850">
      <Terms xmlns="http://schemas.microsoft.com/office/infopath/2007/PartnerControls"/>
    </TaxKeywordTaxHTField>
    <n748466ce81f4d068bd498403e1ecc4b xmlns="a1df9832-fa29-4d0b-8301-c5ccf72ca850">
      <Terms xmlns="http://schemas.microsoft.com/office/infopath/2007/PartnerControls"/>
    </n748466ce81f4d068bd498403e1ecc4b>
    <l9283ed5dc164381a5df9e58c4c717b4 xmlns="a1df9832-fa29-4d0b-8301-c5ccf72ca850">
      <Terms xmlns="http://schemas.microsoft.com/office/infopath/2007/PartnerControls"/>
    </l9283ed5dc164381a5df9e58c4c717b4>
    <k7031f0ddbec44908666ccec4dca0b46 xmlns="a1df9832-fa29-4d0b-8301-c5ccf72ca850">
      <Terms xmlns="http://schemas.microsoft.com/office/infopath/2007/PartnerControls"/>
    </k7031f0ddbec44908666ccec4dca0b46>
    <m26e38606aa543cb981614fc6d49280d xmlns="a1df9832-fa29-4d0b-8301-c5ccf72ca850">
      <Terms xmlns="http://schemas.microsoft.com/office/infopath/2007/PartnerControls"/>
    </m26e38606aa543cb981614fc6d49280d>
    <n886c46fede847c080398018f40c4c47 xmlns="a1df9832-fa29-4d0b-8301-c5ccf72ca850">
      <Terms xmlns="http://schemas.microsoft.com/office/infopath/2007/PartnerControls"/>
    </n886c46fede847c080398018f40c4c47>
    <n48685bf95bc4b8fa4aa6bfb34ecb222 xmlns="a1df9832-fa29-4d0b-8301-c5ccf72ca850">
      <Terms xmlns="http://schemas.microsoft.com/office/infopath/2007/PartnerControls">
        <TermInfo xmlns="http://schemas.microsoft.com/office/infopath/2007/PartnerControls">
          <TermName xmlns="http://schemas.microsoft.com/office/infopath/2007/PartnerControls">Buildings</TermName>
          <TermId xmlns="http://schemas.microsoft.com/office/infopath/2007/PartnerControls">6d5332a4-270e-4d3f-9006-80a36a781c0d</TermId>
        </TermInfo>
      </Terms>
    </n48685bf95bc4b8fa4aa6bfb34ecb222>
    <eda3356070224fe59cf39745c882f8c6 xmlns="a1df9832-fa29-4d0b-8301-c5ccf72ca850">
      <Terms xmlns="http://schemas.microsoft.com/office/infopath/2007/PartnerControls"/>
    </eda3356070224fe59cf39745c882f8c6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78ca830c-a034-4168-b956-d7763e68b615" ContentTypeId="0x010100C2CFE70F12B8554A80D65BC4AE2EF620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ogram Document" ma:contentTypeID="0x010100C2CFE70F12B8554A80D65BC4AE2EF6200004246E0A8545D448AFC4ACE59685184B" ma:contentTypeVersion="24" ma:contentTypeDescription="" ma:contentTypeScope="" ma:versionID="e2ea3cfe515d355403283200da3e702a">
  <xsd:schema xmlns:xsd="http://www.w3.org/2001/XMLSchema" xmlns:xs="http://www.w3.org/2001/XMLSchema" xmlns:p="http://schemas.microsoft.com/office/2006/metadata/properties" xmlns:ns2="a1df9832-fa29-4d0b-8301-c5ccf72ca850" targetNamespace="http://schemas.microsoft.com/office/2006/metadata/properties" ma:root="true" ma:fieldsID="86a016c7c74fed2ccd505990cef97493" ns2:_="">
    <xsd:import namespace="a1df9832-fa29-4d0b-8301-c5ccf72ca850"/>
    <xsd:element name="properties">
      <xsd:complexType>
        <xsd:sequence>
          <xsd:element name="documentManagement">
            <xsd:complexType>
              <xsd:all>
                <xsd:element ref="ns2:l9283ed5dc164381a5df9e58c4c717b4" minOccurs="0"/>
                <xsd:element ref="ns2:i44d58dc1cf74c3bb0600f75e80272a0" minOccurs="0"/>
                <xsd:element ref="ns2:k7031f0ddbec44908666ccec4dca0b46" minOccurs="0"/>
                <xsd:element ref="ns2:m26e38606aa543cb981614fc6d49280d" minOccurs="0"/>
                <xsd:element ref="ns2:n48685bf95bc4b8fa4aa6bfb34ecb222" minOccurs="0"/>
                <xsd:element ref="ns2:TaxCatchAll" minOccurs="0"/>
                <xsd:element ref="ns2:eda3356070224fe59cf39745c882f8c6" minOccurs="0"/>
                <xsd:element ref="ns2:n748466ce81f4d068bd498403e1ecc4b" minOccurs="0"/>
                <xsd:element ref="ns2:TaxCatchAllLabel" minOccurs="0"/>
                <xsd:element ref="ns2:n886c46fede847c080398018f40c4c47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f9832-fa29-4d0b-8301-c5ccf72ca850" elementFormDefault="qualified">
    <xsd:import namespace="http://schemas.microsoft.com/office/2006/documentManagement/types"/>
    <xsd:import namespace="http://schemas.microsoft.com/office/infopath/2007/PartnerControls"/>
    <xsd:element name="l9283ed5dc164381a5df9e58c4c717b4" ma:index="10" nillable="true" ma:taxonomy="true" ma:internalName="l9283ed5dc164381a5df9e58c4c717b4" ma:taxonomyFieldName="Industry" ma:displayName="Industry" ma:default="" ma:fieldId="{59283ed5-dc16-4381-a5df-9e58c4c717b4}" ma:sspId="78ca830c-a034-4168-b956-d7763e68b615" ma:termSetId="4705ca40-a9fc-4979-9eeb-55a86f788a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44d58dc1cf74c3bb0600f75e80272a0" ma:index="12" nillable="true" ma:taxonomy="true" ma:internalName="i44d58dc1cf74c3bb0600f75e80272a0" ma:taxonomyFieldName="Geography" ma:displayName="Geography" ma:default="" ma:fieldId="{244d58dc-1cf7-4c3b-b060-0f75e80272a0}" ma:sspId="78ca830c-a034-4168-b956-d7763e68b615" ma:termSetId="28a1c660-2861-4b3d-a4b7-c19d748b4d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7031f0ddbec44908666ccec4dca0b46" ma:index="14" nillable="true" ma:taxonomy="true" ma:internalName="k7031f0ddbec44908666ccec4dca0b46" ma:taxonomyFieldName="Client_x0020_Partner" ma:displayName="Client Partner" ma:readOnly="false" ma:default="" ma:fieldId="{47031f0d-dbec-4490-8666-ccec4dca0b46}" ma:sspId="78ca830c-a034-4168-b956-d7763e68b615" ma:termSetId="2fdb8ad4-2b2b-419a-bd90-93be715ccb6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26e38606aa543cb981614fc6d49280d" ma:index="16" nillable="true" ma:taxonomy="true" ma:internalName="m26e38606aa543cb981614fc6d49280d" ma:taxonomyFieldName="Technology" ma:displayName="Technology" ma:readOnly="false" ma:default="" ma:fieldId="{626e3860-6aa5-43cb-9816-14fc6d49280d}" ma:sspId="78ca830c-a034-4168-b956-d7763e68b615" ma:termSetId="fb0d05d2-464d-47d8-b8c5-88e37d853ee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48685bf95bc4b8fa4aa6bfb34ecb222" ma:index="17" nillable="true" ma:taxonomy="true" ma:internalName="n48685bf95bc4b8fa4aa6bfb34ecb222" ma:taxonomyFieldName="Program" ma:displayName="Program" ma:readOnly="false" ma:default="-1;#Buildings|6d5332a4-270e-4d3f-9006-80a36a781c0d" ma:fieldId="{748685bf-95bc-4b8f-a4aa-6bfb34ecb222}" ma:sspId="78ca830c-a034-4168-b956-d7763e68b615" ma:termSetId="fb5b2e61-77ad-482a-9c70-531e7aa7f77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hidden="true" ma:list="{12e23ad0-6dd8-4afb-afa4-0876b6985e5d}" ma:internalName="TaxCatchAll" ma:showField="CatchAllData" ma:web="24295c53-8441-4ad1-8ffa-c268c72b1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a3356070224fe59cf39745c882f8c6" ma:index="19" nillable="true" ma:taxonomy="true" ma:internalName="eda3356070224fe59cf39745c882f8c6" ma:taxonomyFieldName="Initiative" ma:displayName="Initiative" ma:readOnly="false" ma:default="-1;#BLD - Residential Energy +|8baa4d84-f460-40fd-90d3-b2fd3e52be24" ma:fieldId="{eda33560-7022-4fe5-9cf3-9745c882f8c6}" ma:sspId="78ca830c-a034-4168-b956-d7763e68b615" ma:termSetId="903b7f5a-2ae5-4e42-8208-77428af6ee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748466ce81f4d068bd498403e1ecc4b" ma:index="21" nillable="true" ma:taxonomy="true" ma:internalName="n748466ce81f4d068bd498403e1ecc4b" ma:taxonomyFieldName="Projects" ma:displayName="Projects" ma:readOnly="false" ma:default="-1;#City Policy|29fcb9e1-67af-4ea4-aa92-d5d2f0be98ac" ma:fieldId="{7748466c-e81f-4d06-8bd4-98403e1ecc4b}" ma:taxonomyMulti="true" ma:sspId="78ca830c-a034-4168-b956-d7763e68b615" ma:termSetId="1ca03fc9-8c6d-48e1-924a-9e9a18db75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12e23ad0-6dd8-4afb-afa4-0876b6985e5d}" ma:internalName="TaxCatchAllLabel" ma:readOnly="true" ma:showField="CatchAllDataLabel" ma:web="24295c53-8441-4ad1-8ffa-c268c72b1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886c46fede847c080398018f40c4c47" ma:index="24" nillable="true" ma:taxonomy="true" ma:internalName="n886c46fede847c080398018f40c4c47" ma:taxonomyFieldName="Foundation" ma:displayName="Foundation" ma:readOnly="false" ma:default="" ma:fieldId="{7886c46f-ede8-47c0-8039-8018f40c4c47}" ma:sspId="78ca830c-a034-4168-b956-d7763e68b615" ma:termSetId="f178076e-94ff-44a9-8c37-04cfc45bd4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6" nillable="true" ma:taxonomy="true" ma:internalName="TaxKeywordTaxHTField" ma:taxonomyFieldName="TaxKeyword" ma:displayName="Enterprise Keywords" ma:fieldId="{23f27201-bee3-471e-b2e7-b64fd8b7ca38}" ma:taxonomyMulti="true" ma:sspId="78ca830c-a034-4168-b956-d7763e68b61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779F66-7EDC-4E73-9430-B08F2CE2FD85}">
  <ds:schemaRefs>
    <ds:schemaRef ds:uri="http://schemas.microsoft.com/office/2006/metadata/properties"/>
    <ds:schemaRef ds:uri="http://schemas.microsoft.com/office/infopath/2007/PartnerControls"/>
    <ds:schemaRef ds:uri="a1df9832-fa29-4d0b-8301-c5ccf72ca850"/>
  </ds:schemaRefs>
</ds:datastoreItem>
</file>

<file path=customXml/itemProps2.xml><?xml version="1.0" encoding="utf-8"?>
<ds:datastoreItem xmlns:ds="http://schemas.openxmlformats.org/officeDocument/2006/customXml" ds:itemID="{89A5B74C-F839-432F-A744-3671D7774D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9531F4-76D2-4A6D-989A-561E3C80AB0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BA93E81C-D26C-4054-8C52-4B0DF1CBD4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df9832-fa29-4d0b-8301-c5ccf72ca8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3087</TotalTime>
  <Words>180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MESR-Equity-analysis-Map-v2.pptx</dc:title>
  <dc:creator>Jacob Corvidae</dc:creator>
  <cp:lastModifiedBy>Jacob Corvidae</cp:lastModifiedBy>
  <cp:revision>13</cp:revision>
  <dcterms:created xsi:type="dcterms:W3CDTF">2018-10-03T21:43:24Z</dcterms:created>
  <dcterms:modified xsi:type="dcterms:W3CDTF">2019-10-28T05:15:16Z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0x010100C2CFE70F12B8554A80D65BC4AE2EF6200004246E0A8545D448AFC4ACE59685184B</vt:lpwstr>
  </property>
  <property fmtid="{D5CDD505-2E9C-101B-9397-08002B2CF9AE}" pid="3" name="Client Partner">
    <vt:lpwstr/>
  </property>
  <property fmtid="{D5CDD505-2E9C-101B-9397-08002B2CF9AE}" pid="4" name="Technology">
    <vt:lpwstr/>
  </property>
  <property fmtid="{D5CDD505-2E9C-101B-9397-08002B2CF9AE}" pid="5" name="Order">
    <vt:r8>100</vt:r8>
  </property>
  <property fmtid="{D5CDD505-2E9C-101B-9397-08002B2CF9AE}" pid="6" name="TaxKeyword">
    <vt:lpwstr/>
  </property>
  <property fmtid="{D5CDD505-2E9C-101B-9397-08002B2CF9AE}" pid="7" name="Sub2">
    <vt:lpwstr>Affordability Tool</vt:lpwstr>
  </property>
  <property fmtid="{D5CDD505-2E9C-101B-9397-08002B2CF9AE}" pid="8" name="Projects">
    <vt:lpwstr/>
  </property>
  <property fmtid="{D5CDD505-2E9C-101B-9397-08002B2CF9AE}" pid="9" name="Geography">
    <vt:lpwstr/>
  </property>
  <property fmtid="{D5CDD505-2E9C-101B-9397-08002B2CF9AE}" pid="10" name="Industry">
    <vt:lpwstr/>
  </property>
  <property fmtid="{D5CDD505-2E9C-101B-9397-08002B2CF9AE}" pid="11" name="Foundation">
    <vt:lpwstr/>
  </property>
  <property fmtid="{D5CDD505-2E9C-101B-9397-08002B2CF9AE}" pid="12" name="Initiative">
    <vt:lpwstr/>
  </property>
  <property fmtid="{D5CDD505-2E9C-101B-9397-08002B2CF9AE}" pid="13" name="Program">
    <vt:lpwstr>1;#Buildings|6d5332a4-270e-4d3f-9006-80a36a781c0d</vt:lpwstr>
  </property>
</Properties>
</file>