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7" r:id="rId5"/>
  </p:sldMasterIdLst>
  <p:notesMasterIdLst>
    <p:notesMasterId r:id="rId44"/>
  </p:notesMasterIdLst>
  <p:sldIdLst>
    <p:sldId id="290" r:id="rId6"/>
    <p:sldId id="390" r:id="rId7"/>
    <p:sldId id="389" r:id="rId8"/>
    <p:sldId id="386" r:id="rId9"/>
    <p:sldId id="297" r:id="rId10"/>
    <p:sldId id="323" r:id="rId11"/>
    <p:sldId id="344" r:id="rId12"/>
    <p:sldId id="328" r:id="rId13"/>
    <p:sldId id="329" r:id="rId14"/>
    <p:sldId id="345" r:id="rId15"/>
    <p:sldId id="295" r:id="rId16"/>
    <p:sldId id="387" r:id="rId17"/>
    <p:sldId id="298" r:id="rId18"/>
    <p:sldId id="346" r:id="rId19"/>
    <p:sldId id="347" r:id="rId20"/>
    <p:sldId id="349" r:id="rId21"/>
    <p:sldId id="348" r:id="rId22"/>
    <p:sldId id="353" r:id="rId23"/>
    <p:sldId id="355" r:id="rId24"/>
    <p:sldId id="356" r:id="rId25"/>
    <p:sldId id="357" r:id="rId26"/>
    <p:sldId id="358" r:id="rId27"/>
    <p:sldId id="359" r:id="rId28"/>
    <p:sldId id="351" r:id="rId29"/>
    <p:sldId id="388" r:id="rId30"/>
    <p:sldId id="299" r:id="rId31"/>
    <p:sldId id="360" r:id="rId32"/>
    <p:sldId id="383" r:id="rId33"/>
    <p:sldId id="391" r:id="rId34"/>
    <p:sldId id="313" r:id="rId35"/>
    <p:sldId id="314" r:id="rId36"/>
    <p:sldId id="319" r:id="rId37"/>
    <p:sldId id="385" r:id="rId38"/>
    <p:sldId id="354" r:id="rId39"/>
    <p:sldId id="376" r:id="rId40"/>
    <p:sldId id="378" r:id="rId41"/>
    <p:sldId id="379" r:id="rId42"/>
    <p:sldId id="381" r:id="rId43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cob Corvidae" initials="" lastIdx="6" clrIdx="0"/>
  <p:cmAuthor id="1" name="Clare Shemeta" initials="" lastIdx="2" clrIdx="1"/>
  <p:cmAuthor id="2" name="Sneha Ayyagari" initials="SA" lastIdx="1" clrIdx="2">
    <p:extLst>
      <p:ext uri="{19B8F6BF-5375-455C-9EA6-DF929625EA0E}">
        <p15:presenceInfo xmlns:p15="http://schemas.microsoft.com/office/powerpoint/2012/main" userId="S::sayyagari@rmi.org::bd03556c-57c0-4b5a-9851-37e022f9cf2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3661"/>
    <a:srgbClr val="EFECE8"/>
    <a:srgbClr val="A4C3DA"/>
    <a:srgbClr val="4388AC"/>
    <a:srgbClr val="427D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B4946A-12C8-9615-886D-16B32979AF38}" v="35" dt="2019-09-19T16:25:55.942"/>
    <p1510:client id="{194BE50B-F7B9-82B6-01E5-8C724720DB8B}" v="43" dt="2019-09-19T21:49:43.389"/>
    <p1510:client id="{31418202-AF51-4151-B30B-CFFAE716F58B}" v="22" dt="2019-08-09T18:54:18.3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50" autoAdjust="0"/>
    <p:restoredTop sz="84182"/>
  </p:normalViewPr>
  <p:slideViewPr>
    <p:cSldViewPr snapToGrid="0" snapToObjects="1">
      <p:cViewPr varScale="1">
        <p:scale>
          <a:sx n="46" d="100"/>
          <a:sy n="46" d="100"/>
        </p:scale>
        <p:origin x="2280" y="4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1" d="100"/>
          <a:sy n="81" d="100"/>
        </p:scale>
        <p:origin x="308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869</c:v>
                </c:pt>
                <c:pt idx="1">
                  <c:v>895</c:v>
                </c:pt>
                <c:pt idx="2">
                  <c:v>885</c:v>
                </c:pt>
                <c:pt idx="3">
                  <c:v>932</c:v>
                </c:pt>
                <c:pt idx="4">
                  <c:v>916</c:v>
                </c:pt>
                <c:pt idx="5">
                  <c:v>912</c:v>
                </c:pt>
                <c:pt idx="6">
                  <c:v>898</c:v>
                </c:pt>
                <c:pt idx="7">
                  <c:v>898</c:v>
                </c:pt>
                <c:pt idx="8">
                  <c:v>910</c:v>
                </c:pt>
                <c:pt idx="9">
                  <c:v>941</c:v>
                </c:pt>
                <c:pt idx="10">
                  <c:v>972</c:v>
                </c:pt>
                <c:pt idx="11">
                  <c:v>981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029-43E8-AA56-AFD8CC182F3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Colorado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</c:numCache>
            </c:num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904</c:v>
                </c:pt>
                <c:pt idx="1">
                  <c:v>915</c:v>
                </c:pt>
                <c:pt idx="2">
                  <c:v>884</c:v>
                </c:pt>
                <c:pt idx="3">
                  <c:v>959</c:v>
                </c:pt>
                <c:pt idx="4">
                  <c:v>926</c:v>
                </c:pt>
                <c:pt idx="5">
                  <c:v>921</c:v>
                </c:pt>
                <c:pt idx="6">
                  <c:v>928</c:v>
                </c:pt>
                <c:pt idx="7">
                  <c:v>949</c:v>
                </c:pt>
                <c:pt idx="8">
                  <c:v>977</c:v>
                </c:pt>
                <c:pt idx="9">
                  <c:v>1028</c:v>
                </c:pt>
                <c:pt idx="10">
                  <c:v>1126</c:v>
                </c:pt>
                <c:pt idx="11">
                  <c:v>1171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029-43E8-AA56-AFD8CC182F3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Boulder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</c:numCache>
            </c:num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1128</c:v>
                </c:pt>
                <c:pt idx="1">
                  <c:v>1084</c:v>
                </c:pt>
                <c:pt idx="2">
                  <c:v>1011</c:v>
                </c:pt>
                <c:pt idx="3">
                  <c:v>1098</c:v>
                </c:pt>
                <c:pt idx="4">
                  <c:v>1106</c:v>
                </c:pt>
                <c:pt idx="5">
                  <c:v>1063</c:v>
                </c:pt>
                <c:pt idx="6">
                  <c:v>1087</c:v>
                </c:pt>
                <c:pt idx="7">
                  <c:v>1126</c:v>
                </c:pt>
                <c:pt idx="8">
                  <c:v>1175</c:v>
                </c:pt>
                <c:pt idx="9">
                  <c:v>1214</c:v>
                </c:pt>
                <c:pt idx="10">
                  <c:v>1304</c:v>
                </c:pt>
                <c:pt idx="11">
                  <c:v>1348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029-43E8-AA56-AFD8CC182F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00924303"/>
        <c:axId val="1499889439"/>
      </c:lineChart>
      <c:catAx>
        <c:axId val="150092430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9889439"/>
        <c:crosses val="autoZero"/>
        <c:auto val="1"/>
        <c:lblAlgn val="ctr"/>
        <c:lblOffset val="100"/>
        <c:noMultiLvlLbl val="0"/>
      </c:catAx>
      <c:valAx>
        <c:axId val="14998894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Median Rent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09243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360924-AF0E-440E-A802-F4E8E842C77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F33C2C-F8F0-49D3-98C3-D76A0E017E63}">
      <dgm:prSet phldrT="[Text]" custT="1"/>
      <dgm:spPr/>
      <dgm:t>
        <a:bodyPr/>
        <a:lstStyle/>
        <a:p>
          <a:r>
            <a:rPr lang="en-US" sz="2400" dirty="0">
              <a:latin typeface="+mn-lt"/>
            </a:rPr>
            <a:t>Fit</a:t>
          </a:r>
        </a:p>
      </dgm:t>
    </dgm:pt>
    <dgm:pt modelId="{42492169-11C8-480B-9639-FBB41ABF0853}" type="parTrans" cxnId="{59403E00-E73B-4554-8BE2-64AC59F0B5B5}">
      <dgm:prSet/>
      <dgm:spPr/>
      <dgm:t>
        <a:bodyPr/>
        <a:lstStyle/>
        <a:p>
          <a:endParaRPr lang="en-US" sz="2400">
            <a:latin typeface="PT Sans Narrow" panose="020B0506020203020204" pitchFamily="34" charset="0"/>
          </a:endParaRPr>
        </a:p>
      </dgm:t>
    </dgm:pt>
    <dgm:pt modelId="{B19C15C6-903D-446E-8560-E5F3B32EC166}" type="sibTrans" cxnId="{59403E00-E73B-4554-8BE2-64AC59F0B5B5}">
      <dgm:prSet/>
      <dgm:spPr/>
      <dgm:t>
        <a:bodyPr/>
        <a:lstStyle/>
        <a:p>
          <a:endParaRPr lang="en-US" sz="2400">
            <a:latin typeface="PT Sans Narrow" panose="020B0506020203020204" pitchFamily="34" charset="0"/>
          </a:endParaRPr>
        </a:p>
      </dgm:t>
    </dgm:pt>
    <dgm:pt modelId="{4BAADAD4-4899-4B8E-A31E-722538AA5FAF}">
      <dgm:prSet phldrT="[Text]" custT="1"/>
      <dgm:spPr/>
      <dgm:t>
        <a:bodyPr/>
        <a:lstStyle/>
        <a:p>
          <a:r>
            <a:rPr lang="en-US" sz="2400" dirty="0">
              <a:latin typeface="+mn-lt"/>
            </a:rPr>
            <a:t>Implementation</a:t>
          </a:r>
        </a:p>
      </dgm:t>
    </dgm:pt>
    <dgm:pt modelId="{B8A0CEAA-E22A-46B6-9348-D10EAEAE4351}" type="parTrans" cxnId="{4E98A4EC-DDAF-4031-ABDF-DFFDB9AA6981}">
      <dgm:prSet/>
      <dgm:spPr/>
      <dgm:t>
        <a:bodyPr/>
        <a:lstStyle/>
        <a:p>
          <a:endParaRPr lang="en-US" sz="2400">
            <a:latin typeface="PT Sans Narrow" panose="020B0506020203020204" pitchFamily="34" charset="0"/>
          </a:endParaRPr>
        </a:p>
      </dgm:t>
    </dgm:pt>
    <dgm:pt modelId="{817D9182-74DB-4E38-964F-A2485DEBDA3D}" type="sibTrans" cxnId="{4E98A4EC-DDAF-4031-ABDF-DFFDB9AA6981}">
      <dgm:prSet/>
      <dgm:spPr/>
      <dgm:t>
        <a:bodyPr/>
        <a:lstStyle/>
        <a:p>
          <a:endParaRPr lang="en-US" sz="2400">
            <a:latin typeface="PT Sans Narrow" panose="020B0506020203020204" pitchFamily="34" charset="0"/>
          </a:endParaRPr>
        </a:p>
      </dgm:t>
    </dgm:pt>
    <dgm:pt modelId="{6C5E0E54-FB69-429D-8D41-5C07D82C1153}">
      <dgm:prSet phldrT="[Text]" custT="1"/>
      <dgm:spPr/>
      <dgm:t>
        <a:bodyPr/>
        <a:lstStyle/>
        <a:p>
          <a:r>
            <a:rPr lang="en-US" sz="2400" dirty="0">
              <a:latin typeface="+mn-lt"/>
            </a:rPr>
            <a:t>Compliance</a:t>
          </a:r>
        </a:p>
      </dgm:t>
    </dgm:pt>
    <dgm:pt modelId="{9592B1C6-A292-43D1-90D9-702E1C809B7B}" type="parTrans" cxnId="{C95646C0-87EE-4659-AA9D-D04AE7DF155B}">
      <dgm:prSet/>
      <dgm:spPr/>
      <dgm:t>
        <a:bodyPr/>
        <a:lstStyle/>
        <a:p>
          <a:endParaRPr lang="en-US" sz="2400">
            <a:latin typeface="PT Sans Narrow" panose="020B0506020203020204" pitchFamily="34" charset="0"/>
          </a:endParaRPr>
        </a:p>
      </dgm:t>
    </dgm:pt>
    <dgm:pt modelId="{F51F5135-6924-455A-B66B-88F2F8C82477}" type="sibTrans" cxnId="{C95646C0-87EE-4659-AA9D-D04AE7DF155B}">
      <dgm:prSet/>
      <dgm:spPr/>
      <dgm:t>
        <a:bodyPr/>
        <a:lstStyle/>
        <a:p>
          <a:endParaRPr lang="en-US" sz="2400">
            <a:latin typeface="PT Sans Narrow" panose="020B0506020203020204" pitchFamily="34" charset="0"/>
          </a:endParaRPr>
        </a:p>
      </dgm:t>
    </dgm:pt>
    <dgm:pt modelId="{E7567A2A-A715-41E5-A234-1D6C6F6440F2}">
      <dgm:prSet custT="1"/>
      <dgm:spPr/>
      <dgm:t>
        <a:bodyPr/>
        <a:lstStyle/>
        <a:p>
          <a:r>
            <a:rPr lang="en-US" sz="2400" dirty="0">
              <a:latin typeface="+mn-lt"/>
            </a:rPr>
            <a:t>Disclosure</a:t>
          </a:r>
        </a:p>
      </dgm:t>
    </dgm:pt>
    <dgm:pt modelId="{B75DE073-0924-4F70-B223-C635DB1AD463}" type="parTrans" cxnId="{86E4B828-E0C2-4E82-BA01-4A848E7125F6}">
      <dgm:prSet/>
      <dgm:spPr/>
      <dgm:t>
        <a:bodyPr/>
        <a:lstStyle/>
        <a:p>
          <a:endParaRPr lang="en-US" sz="2400">
            <a:latin typeface="PT Sans Narrow" panose="020B0506020203020204" pitchFamily="34" charset="0"/>
          </a:endParaRPr>
        </a:p>
      </dgm:t>
    </dgm:pt>
    <dgm:pt modelId="{49045040-FD45-4065-8A97-147D2E4F8130}" type="sibTrans" cxnId="{86E4B828-E0C2-4E82-BA01-4A848E7125F6}">
      <dgm:prSet/>
      <dgm:spPr/>
      <dgm:t>
        <a:bodyPr/>
        <a:lstStyle/>
        <a:p>
          <a:endParaRPr lang="en-US" sz="2400">
            <a:latin typeface="PT Sans Narrow" panose="020B0506020203020204" pitchFamily="34" charset="0"/>
          </a:endParaRPr>
        </a:p>
      </dgm:t>
    </dgm:pt>
    <dgm:pt modelId="{51968422-8661-421B-85F8-3E43D3B329CA}">
      <dgm:prSet custT="1"/>
      <dgm:spPr/>
      <dgm:t>
        <a:bodyPr/>
        <a:lstStyle/>
        <a:p>
          <a:r>
            <a:rPr lang="en-US" sz="2400" dirty="0">
              <a:latin typeface="+mn-lt"/>
            </a:rPr>
            <a:t>Affordability</a:t>
          </a:r>
        </a:p>
      </dgm:t>
    </dgm:pt>
    <dgm:pt modelId="{78F81C43-18B8-4955-9FE3-7B3C78D0B3B8}" type="parTrans" cxnId="{A2375E7B-6754-4761-8A7C-AABD46069216}">
      <dgm:prSet/>
      <dgm:spPr/>
      <dgm:t>
        <a:bodyPr/>
        <a:lstStyle/>
        <a:p>
          <a:endParaRPr lang="en-US"/>
        </a:p>
      </dgm:t>
    </dgm:pt>
    <dgm:pt modelId="{FB0CDF03-082E-4550-A0B5-8F5C5BB239B1}" type="sibTrans" cxnId="{A2375E7B-6754-4761-8A7C-AABD46069216}">
      <dgm:prSet/>
      <dgm:spPr/>
      <dgm:t>
        <a:bodyPr/>
        <a:lstStyle/>
        <a:p>
          <a:endParaRPr lang="en-US"/>
        </a:p>
      </dgm:t>
    </dgm:pt>
    <dgm:pt modelId="{FF5BD1A8-6EDF-4432-AE4E-2613B7AFE4DD}" type="pres">
      <dgm:prSet presAssocID="{04360924-AF0E-440E-A802-F4E8E842C770}" presName="Name0" presStyleCnt="0">
        <dgm:presLayoutVars>
          <dgm:chMax val="7"/>
          <dgm:chPref val="7"/>
          <dgm:dir/>
        </dgm:presLayoutVars>
      </dgm:prSet>
      <dgm:spPr/>
    </dgm:pt>
    <dgm:pt modelId="{140191E8-A411-4C9C-ACD1-434F000E238C}" type="pres">
      <dgm:prSet presAssocID="{04360924-AF0E-440E-A802-F4E8E842C770}" presName="Name1" presStyleCnt="0"/>
      <dgm:spPr/>
    </dgm:pt>
    <dgm:pt modelId="{EF469379-4A39-4DAC-967D-B410B6E03FBA}" type="pres">
      <dgm:prSet presAssocID="{04360924-AF0E-440E-A802-F4E8E842C770}" presName="cycle" presStyleCnt="0"/>
      <dgm:spPr/>
    </dgm:pt>
    <dgm:pt modelId="{264B1806-2A1E-4C9E-BC28-E2725AAF2777}" type="pres">
      <dgm:prSet presAssocID="{04360924-AF0E-440E-A802-F4E8E842C770}" presName="srcNode" presStyleLbl="node1" presStyleIdx="0" presStyleCnt="5"/>
      <dgm:spPr/>
    </dgm:pt>
    <dgm:pt modelId="{E520BC28-226B-4681-918C-5BE7EF6F0DDB}" type="pres">
      <dgm:prSet presAssocID="{04360924-AF0E-440E-A802-F4E8E842C770}" presName="conn" presStyleLbl="parChTrans1D2" presStyleIdx="0" presStyleCnt="1"/>
      <dgm:spPr/>
    </dgm:pt>
    <dgm:pt modelId="{594CE58A-4811-4B87-BB3A-20262DD61A1D}" type="pres">
      <dgm:prSet presAssocID="{04360924-AF0E-440E-A802-F4E8E842C770}" presName="extraNode" presStyleLbl="node1" presStyleIdx="0" presStyleCnt="5"/>
      <dgm:spPr/>
    </dgm:pt>
    <dgm:pt modelId="{DF1A7EFA-F82E-4153-8F32-3F1A2314431A}" type="pres">
      <dgm:prSet presAssocID="{04360924-AF0E-440E-A802-F4E8E842C770}" presName="dstNode" presStyleLbl="node1" presStyleIdx="0" presStyleCnt="5"/>
      <dgm:spPr/>
    </dgm:pt>
    <dgm:pt modelId="{F170EB03-B988-42B8-A2EC-1702CDA38BE3}" type="pres">
      <dgm:prSet presAssocID="{2BF33C2C-F8F0-49D3-98C3-D76A0E017E63}" presName="text_1" presStyleLbl="node1" presStyleIdx="0" presStyleCnt="5">
        <dgm:presLayoutVars>
          <dgm:bulletEnabled val="1"/>
        </dgm:presLayoutVars>
      </dgm:prSet>
      <dgm:spPr/>
    </dgm:pt>
    <dgm:pt modelId="{B0B92189-D93E-4A73-B245-BDCDE8EFB30E}" type="pres">
      <dgm:prSet presAssocID="{2BF33C2C-F8F0-49D3-98C3-D76A0E017E63}" presName="accent_1" presStyleCnt="0"/>
      <dgm:spPr/>
    </dgm:pt>
    <dgm:pt modelId="{4578ED23-F019-4D43-9922-89F6212C3E32}" type="pres">
      <dgm:prSet presAssocID="{2BF33C2C-F8F0-49D3-98C3-D76A0E017E63}" presName="accentRepeatNode" presStyleLbl="solidFgAcc1" presStyleIdx="0" presStyleCnt="5"/>
      <dgm:spPr/>
    </dgm:pt>
    <dgm:pt modelId="{CE766954-86F5-4461-98F0-F3BEC98ABE7D}" type="pres">
      <dgm:prSet presAssocID="{4BAADAD4-4899-4B8E-A31E-722538AA5FAF}" presName="text_2" presStyleLbl="node1" presStyleIdx="1" presStyleCnt="5">
        <dgm:presLayoutVars>
          <dgm:bulletEnabled val="1"/>
        </dgm:presLayoutVars>
      </dgm:prSet>
      <dgm:spPr/>
    </dgm:pt>
    <dgm:pt modelId="{DF4E6B9E-8300-4DAF-AA19-B6781FFBF7E8}" type="pres">
      <dgm:prSet presAssocID="{4BAADAD4-4899-4B8E-A31E-722538AA5FAF}" presName="accent_2" presStyleCnt="0"/>
      <dgm:spPr/>
    </dgm:pt>
    <dgm:pt modelId="{5B03113C-062E-4818-8FA2-3D67552E2B49}" type="pres">
      <dgm:prSet presAssocID="{4BAADAD4-4899-4B8E-A31E-722538AA5FAF}" presName="accentRepeatNode" presStyleLbl="solidFgAcc1" presStyleIdx="1" presStyleCnt="5"/>
      <dgm:spPr/>
    </dgm:pt>
    <dgm:pt modelId="{A5E7F641-7DF8-48F9-969C-DDC8D8E5B419}" type="pres">
      <dgm:prSet presAssocID="{6C5E0E54-FB69-429D-8D41-5C07D82C1153}" presName="text_3" presStyleLbl="node1" presStyleIdx="2" presStyleCnt="5">
        <dgm:presLayoutVars>
          <dgm:bulletEnabled val="1"/>
        </dgm:presLayoutVars>
      </dgm:prSet>
      <dgm:spPr/>
    </dgm:pt>
    <dgm:pt modelId="{3D1429BF-557C-4D92-8B9A-A6032EDCAFC0}" type="pres">
      <dgm:prSet presAssocID="{6C5E0E54-FB69-429D-8D41-5C07D82C1153}" presName="accent_3" presStyleCnt="0"/>
      <dgm:spPr/>
    </dgm:pt>
    <dgm:pt modelId="{1FACF588-56F3-4FCC-AF45-5E9DE3539814}" type="pres">
      <dgm:prSet presAssocID="{6C5E0E54-FB69-429D-8D41-5C07D82C1153}" presName="accentRepeatNode" presStyleLbl="solidFgAcc1" presStyleIdx="2" presStyleCnt="5"/>
      <dgm:spPr/>
    </dgm:pt>
    <dgm:pt modelId="{6F3E9399-CD38-4FF1-B2E0-0AC43E7F2890}" type="pres">
      <dgm:prSet presAssocID="{E7567A2A-A715-41E5-A234-1D6C6F6440F2}" presName="text_4" presStyleLbl="node1" presStyleIdx="3" presStyleCnt="5">
        <dgm:presLayoutVars>
          <dgm:bulletEnabled val="1"/>
        </dgm:presLayoutVars>
      </dgm:prSet>
      <dgm:spPr/>
    </dgm:pt>
    <dgm:pt modelId="{93FEBDF2-32B3-43F4-BFD5-FD6C2C6FC1BD}" type="pres">
      <dgm:prSet presAssocID="{E7567A2A-A715-41E5-A234-1D6C6F6440F2}" presName="accent_4" presStyleCnt="0"/>
      <dgm:spPr/>
    </dgm:pt>
    <dgm:pt modelId="{B713F6D0-7D1A-4E44-83B6-C6B8B40A32E4}" type="pres">
      <dgm:prSet presAssocID="{E7567A2A-A715-41E5-A234-1D6C6F6440F2}" presName="accentRepeatNode" presStyleLbl="solidFgAcc1" presStyleIdx="3" presStyleCnt="5"/>
      <dgm:spPr/>
    </dgm:pt>
    <dgm:pt modelId="{8423EA9E-37F0-4037-9A86-AB13EE4BCD19}" type="pres">
      <dgm:prSet presAssocID="{51968422-8661-421B-85F8-3E43D3B329CA}" presName="text_5" presStyleLbl="node1" presStyleIdx="4" presStyleCnt="5">
        <dgm:presLayoutVars>
          <dgm:bulletEnabled val="1"/>
        </dgm:presLayoutVars>
      </dgm:prSet>
      <dgm:spPr/>
    </dgm:pt>
    <dgm:pt modelId="{A36597A2-8299-4064-8C9B-539FB43E37F7}" type="pres">
      <dgm:prSet presAssocID="{51968422-8661-421B-85F8-3E43D3B329CA}" presName="accent_5" presStyleCnt="0"/>
      <dgm:spPr/>
    </dgm:pt>
    <dgm:pt modelId="{631CE83F-DD74-464E-A108-9405931168FF}" type="pres">
      <dgm:prSet presAssocID="{51968422-8661-421B-85F8-3E43D3B329CA}" presName="accentRepeatNode" presStyleLbl="solidFgAcc1" presStyleIdx="4" presStyleCnt="5"/>
      <dgm:spPr/>
    </dgm:pt>
  </dgm:ptLst>
  <dgm:cxnLst>
    <dgm:cxn modelId="{59403E00-E73B-4554-8BE2-64AC59F0B5B5}" srcId="{04360924-AF0E-440E-A802-F4E8E842C770}" destId="{2BF33C2C-F8F0-49D3-98C3-D76A0E017E63}" srcOrd="0" destOrd="0" parTransId="{42492169-11C8-480B-9639-FBB41ABF0853}" sibTransId="{B19C15C6-903D-446E-8560-E5F3B32EC166}"/>
    <dgm:cxn modelId="{86E4B828-E0C2-4E82-BA01-4A848E7125F6}" srcId="{04360924-AF0E-440E-A802-F4E8E842C770}" destId="{E7567A2A-A715-41E5-A234-1D6C6F6440F2}" srcOrd="3" destOrd="0" parTransId="{B75DE073-0924-4F70-B223-C635DB1AD463}" sibTransId="{49045040-FD45-4065-8A97-147D2E4F8130}"/>
    <dgm:cxn modelId="{4127C035-585A-49D8-9AC7-FCB0225DE74B}" type="presOf" srcId="{6C5E0E54-FB69-429D-8D41-5C07D82C1153}" destId="{A5E7F641-7DF8-48F9-969C-DDC8D8E5B419}" srcOrd="0" destOrd="0" presId="urn:microsoft.com/office/officeart/2008/layout/VerticalCurvedList"/>
    <dgm:cxn modelId="{E01BE372-6CD0-4834-9DFD-79AEC5F4E7E9}" type="presOf" srcId="{2BF33C2C-F8F0-49D3-98C3-D76A0E017E63}" destId="{F170EB03-B988-42B8-A2EC-1702CDA38BE3}" srcOrd="0" destOrd="0" presId="urn:microsoft.com/office/officeart/2008/layout/VerticalCurvedList"/>
    <dgm:cxn modelId="{A2375E7B-6754-4761-8A7C-AABD46069216}" srcId="{04360924-AF0E-440E-A802-F4E8E842C770}" destId="{51968422-8661-421B-85F8-3E43D3B329CA}" srcOrd="4" destOrd="0" parTransId="{78F81C43-18B8-4955-9FE3-7B3C78D0B3B8}" sibTransId="{FB0CDF03-082E-4550-A0B5-8F5C5BB239B1}"/>
    <dgm:cxn modelId="{C95646C0-87EE-4659-AA9D-D04AE7DF155B}" srcId="{04360924-AF0E-440E-A802-F4E8E842C770}" destId="{6C5E0E54-FB69-429D-8D41-5C07D82C1153}" srcOrd="2" destOrd="0" parTransId="{9592B1C6-A292-43D1-90D9-702E1C809B7B}" sibTransId="{F51F5135-6924-455A-B66B-88F2F8C82477}"/>
    <dgm:cxn modelId="{1B46B0D6-DAB6-4F97-9309-5FFEFC9398DB}" type="presOf" srcId="{E7567A2A-A715-41E5-A234-1D6C6F6440F2}" destId="{6F3E9399-CD38-4FF1-B2E0-0AC43E7F2890}" srcOrd="0" destOrd="0" presId="urn:microsoft.com/office/officeart/2008/layout/VerticalCurvedList"/>
    <dgm:cxn modelId="{FC4DBDE4-3F04-4172-9CC4-0363FB150078}" type="presOf" srcId="{B19C15C6-903D-446E-8560-E5F3B32EC166}" destId="{E520BC28-226B-4681-918C-5BE7EF6F0DDB}" srcOrd="0" destOrd="0" presId="urn:microsoft.com/office/officeart/2008/layout/VerticalCurvedList"/>
    <dgm:cxn modelId="{4E98A4EC-DDAF-4031-ABDF-DFFDB9AA6981}" srcId="{04360924-AF0E-440E-A802-F4E8E842C770}" destId="{4BAADAD4-4899-4B8E-A31E-722538AA5FAF}" srcOrd="1" destOrd="0" parTransId="{B8A0CEAA-E22A-46B6-9348-D10EAEAE4351}" sibTransId="{817D9182-74DB-4E38-964F-A2485DEBDA3D}"/>
    <dgm:cxn modelId="{481E57EE-5C05-4668-AED2-F5077E2A3FAD}" type="presOf" srcId="{51968422-8661-421B-85F8-3E43D3B329CA}" destId="{8423EA9E-37F0-4037-9A86-AB13EE4BCD19}" srcOrd="0" destOrd="0" presId="urn:microsoft.com/office/officeart/2008/layout/VerticalCurvedList"/>
    <dgm:cxn modelId="{8D4E90F2-DE71-4E5D-BD71-9B6720028BEB}" type="presOf" srcId="{04360924-AF0E-440E-A802-F4E8E842C770}" destId="{FF5BD1A8-6EDF-4432-AE4E-2613B7AFE4DD}" srcOrd="0" destOrd="0" presId="urn:microsoft.com/office/officeart/2008/layout/VerticalCurvedList"/>
    <dgm:cxn modelId="{DDFD5DF8-8F1C-4CF3-8189-54B7811C8014}" type="presOf" srcId="{4BAADAD4-4899-4B8E-A31E-722538AA5FAF}" destId="{CE766954-86F5-4461-98F0-F3BEC98ABE7D}" srcOrd="0" destOrd="0" presId="urn:microsoft.com/office/officeart/2008/layout/VerticalCurvedList"/>
    <dgm:cxn modelId="{9B4EE579-8E12-4243-8F82-1BB65E4B6212}" type="presParOf" srcId="{FF5BD1A8-6EDF-4432-AE4E-2613B7AFE4DD}" destId="{140191E8-A411-4C9C-ACD1-434F000E238C}" srcOrd="0" destOrd="0" presId="urn:microsoft.com/office/officeart/2008/layout/VerticalCurvedList"/>
    <dgm:cxn modelId="{8DD3141F-7625-4650-B013-D7054456D4BB}" type="presParOf" srcId="{140191E8-A411-4C9C-ACD1-434F000E238C}" destId="{EF469379-4A39-4DAC-967D-B410B6E03FBA}" srcOrd="0" destOrd="0" presId="urn:microsoft.com/office/officeart/2008/layout/VerticalCurvedList"/>
    <dgm:cxn modelId="{B94317C0-A194-44FE-86C0-64DF5B6BB072}" type="presParOf" srcId="{EF469379-4A39-4DAC-967D-B410B6E03FBA}" destId="{264B1806-2A1E-4C9E-BC28-E2725AAF2777}" srcOrd="0" destOrd="0" presId="urn:microsoft.com/office/officeart/2008/layout/VerticalCurvedList"/>
    <dgm:cxn modelId="{969C3FE7-AB7C-43FC-9ED5-138D5F4C42BB}" type="presParOf" srcId="{EF469379-4A39-4DAC-967D-B410B6E03FBA}" destId="{E520BC28-226B-4681-918C-5BE7EF6F0DDB}" srcOrd="1" destOrd="0" presId="urn:microsoft.com/office/officeart/2008/layout/VerticalCurvedList"/>
    <dgm:cxn modelId="{3C8FE1DC-FC09-4035-A0B8-B2CDC5D873D8}" type="presParOf" srcId="{EF469379-4A39-4DAC-967D-B410B6E03FBA}" destId="{594CE58A-4811-4B87-BB3A-20262DD61A1D}" srcOrd="2" destOrd="0" presId="urn:microsoft.com/office/officeart/2008/layout/VerticalCurvedList"/>
    <dgm:cxn modelId="{4B46D292-257F-421F-9B79-366F911C0B63}" type="presParOf" srcId="{EF469379-4A39-4DAC-967D-B410B6E03FBA}" destId="{DF1A7EFA-F82E-4153-8F32-3F1A2314431A}" srcOrd="3" destOrd="0" presId="urn:microsoft.com/office/officeart/2008/layout/VerticalCurvedList"/>
    <dgm:cxn modelId="{E2B0FF09-335E-4C5F-B06B-5592BA030EBF}" type="presParOf" srcId="{140191E8-A411-4C9C-ACD1-434F000E238C}" destId="{F170EB03-B988-42B8-A2EC-1702CDA38BE3}" srcOrd="1" destOrd="0" presId="urn:microsoft.com/office/officeart/2008/layout/VerticalCurvedList"/>
    <dgm:cxn modelId="{6E6C1934-0FB0-4F59-9477-7C273F589CF0}" type="presParOf" srcId="{140191E8-A411-4C9C-ACD1-434F000E238C}" destId="{B0B92189-D93E-4A73-B245-BDCDE8EFB30E}" srcOrd="2" destOrd="0" presId="urn:microsoft.com/office/officeart/2008/layout/VerticalCurvedList"/>
    <dgm:cxn modelId="{A1987B2F-CFB9-4B11-828C-B4EC4E2F3B77}" type="presParOf" srcId="{B0B92189-D93E-4A73-B245-BDCDE8EFB30E}" destId="{4578ED23-F019-4D43-9922-89F6212C3E32}" srcOrd="0" destOrd="0" presId="urn:microsoft.com/office/officeart/2008/layout/VerticalCurvedList"/>
    <dgm:cxn modelId="{84A17AF6-00A0-4107-9FEE-71A284185B45}" type="presParOf" srcId="{140191E8-A411-4C9C-ACD1-434F000E238C}" destId="{CE766954-86F5-4461-98F0-F3BEC98ABE7D}" srcOrd="3" destOrd="0" presId="urn:microsoft.com/office/officeart/2008/layout/VerticalCurvedList"/>
    <dgm:cxn modelId="{FAEAD993-1DD7-4518-BF0C-F3B9CE5ECAED}" type="presParOf" srcId="{140191E8-A411-4C9C-ACD1-434F000E238C}" destId="{DF4E6B9E-8300-4DAF-AA19-B6781FFBF7E8}" srcOrd="4" destOrd="0" presId="urn:microsoft.com/office/officeart/2008/layout/VerticalCurvedList"/>
    <dgm:cxn modelId="{6E825249-69F3-4F2E-84CC-B92D154A5D2E}" type="presParOf" srcId="{DF4E6B9E-8300-4DAF-AA19-B6781FFBF7E8}" destId="{5B03113C-062E-4818-8FA2-3D67552E2B49}" srcOrd="0" destOrd="0" presId="urn:microsoft.com/office/officeart/2008/layout/VerticalCurvedList"/>
    <dgm:cxn modelId="{36E21797-2358-46F0-9EE8-D6873049594C}" type="presParOf" srcId="{140191E8-A411-4C9C-ACD1-434F000E238C}" destId="{A5E7F641-7DF8-48F9-969C-DDC8D8E5B419}" srcOrd="5" destOrd="0" presId="urn:microsoft.com/office/officeart/2008/layout/VerticalCurvedList"/>
    <dgm:cxn modelId="{F129987B-18E1-4A82-8DE0-9354991C8112}" type="presParOf" srcId="{140191E8-A411-4C9C-ACD1-434F000E238C}" destId="{3D1429BF-557C-4D92-8B9A-A6032EDCAFC0}" srcOrd="6" destOrd="0" presId="urn:microsoft.com/office/officeart/2008/layout/VerticalCurvedList"/>
    <dgm:cxn modelId="{79B158A1-BCF0-4C09-B172-8BBA24187990}" type="presParOf" srcId="{3D1429BF-557C-4D92-8B9A-A6032EDCAFC0}" destId="{1FACF588-56F3-4FCC-AF45-5E9DE3539814}" srcOrd="0" destOrd="0" presId="urn:microsoft.com/office/officeart/2008/layout/VerticalCurvedList"/>
    <dgm:cxn modelId="{EC3A33E2-DA94-4A7B-945C-0F9C00B4E40F}" type="presParOf" srcId="{140191E8-A411-4C9C-ACD1-434F000E238C}" destId="{6F3E9399-CD38-4FF1-B2E0-0AC43E7F2890}" srcOrd="7" destOrd="0" presId="urn:microsoft.com/office/officeart/2008/layout/VerticalCurvedList"/>
    <dgm:cxn modelId="{6028A79C-1BBC-41C0-9071-D588D6993A52}" type="presParOf" srcId="{140191E8-A411-4C9C-ACD1-434F000E238C}" destId="{93FEBDF2-32B3-43F4-BFD5-FD6C2C6FC1BD}" srcOrd="8" destOrd="0" presId="urn:microsoft.com/office/officeart/2008/layout/VerticalCurvedList"/>
    <dgm:cxn modelId="{40E06779-8F05-4E2B-B61A-CCAA47423624}" type="presParOf" srcId="{93FEBDF2-32B3-43F4-BFD5-FD6C2C6FC1BD}" destId="{B713F6D0-7D1A-4E44-83B6-C6B8B40A32E4}" srcOrd="0" destOrd="0" presId="urn:microsoft.com/office/officeart/2008/layout/VerticalCurvedList"/>
    <dgm:cxn modelId="{BE355C77-7B57-427E-8E0F-84C8F25E3965}" type="presParOf" srcId="{140191E8-A411-4C9C-ACD1-434F000E238C}" destId="{8423EA9E-37F0-4037-9A86-AB13EE4BCD19}" srcOrd="9" destOrd="0" presId="urn:microsoft.com/office/officeart/2008/layout/VerticalCurvedList"/>
    <dgm:cxn modelId="{CA72B724-85AA-4109-BACF-6DB07D7FC473}" type="presParOf" srcId="{140191E8-A411-4C9C-ACD1-434F000E238C}" destId="{A36597A2-8299-4064-8C9B-539FB43E37F7}" srcOrd="10" destOrd="0" presId="urn:microsoft.com/office/officeart/2008/layout/VerticalCurvedList"/>
    <dgm:cxn modelId="{261A0C0C-B13C-47DE-AB70-847D02D65AFF}" type="presParOf" srcId="{A36597A2-8299-4064-8C9B-539FB43E37F7}" destId="{631CE83F-DD74-464E-A108-9405931168F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A4BEE3B-5A63-4E93-8A83-16D5F23E6C0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331872-0A23-4450-91B3-79D3E88B5A2D}">
      <dgm:prSet phldrT="[Text]" custT="1"/>
      <dgm:spPr/>
      <dgm:t>
        <a:bodyPr/>
        <a:lstStyle/>
        <a:p>
          <a:r>
            <a:rPr lang="en-US" sz="2400"/>
            <a:t>Option #1: Require Disclosure Before Efficiency Standards</a:t>
          </a:r>
        </a:p>
      </dgm:t>
    </dgm:pt>
    <dgm:pt modelId="{B7E85CA3-2E52-4E2D-9EDB-1DA2A335D988}" type="parTrans" cxnId="{0EC42795-70E8-405B-A8DF-7796699B7244}">
      <dgm:prSet/>
      <dgm:spPr/>
      <dgm:t>
        <a:bodyPr/>
        <a:lstStyle/>
        <a:p>
          <a:endParaRPr lang="en-US"/>
        </a:p>
      </dgm:t>
    </dgm:pt>
    <dgm:pt modelId="{7CEA05FF-2BCC-4A73-9742-9743108AA40E}" type="sibTrans" cxnId="{0EC42795-70E8-405B-A8DF-7796699B7244}">
      <dgm:prSet/>
      <dgm:spPr/>
      <dgm:t>
        <a:bodyPr/>
        <a:lstStyle/>
        <a:p>
          <a:endParaRPr lang="en-US"/>
        </a:p>
      </dgm:t>
    </dgm:pt>
    <dgm:pt modelId="{529C514D-8BCE-442E-B5F7-406EECA13B33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/>
            <a:t>Phase 1: Require energy inspection and disclosure but no efficiency standard</a:t>
          </a:r>
        </a:p>
      </dgm:t>
    </dgm:pt>
    <dgm:pt modelId="{743D8D06-D2BA-4E5E-97E7-ACAC6AA88455}" type="parTrans" cxnId="{8D3054F6-EF09-4D77-9363-79B09E231FEC}">
      <dgm:prSet/>
      <dgm:spPr/>
      <dgm:t>
        <a:bodyPr/>
        <a:lstStyle/>
        <a:p>
          <a:endParaRPr lang="en-US"/>
        </a:p>
      </dgm:t>
    </dgm:pt>
    <dgm:pt modelId="{FA7760FD-8769-4508-9FC8-97B7B2EB1283}" type="sibTrans" cxnId="{8D3054F6-EF09-4D77-9363-79B09E231FEC}">
      <dgm:prSet/>
      <dgm:spPr/>
      <dgm:t>
        <a:bodyPr/>
        <a:lstStyle/>
        <a:p>
          <a:endParaRPr lang="en-US"/>
        </a:p>
      </dgm:t>
    </dgm:pt>
    <dgm:pt modelId="{83603A68-B4BB-4845-881F-E8F62ADBE3B7}">
      <dgm:prSet phldrT="[Text]" custT="1"/>
      <dgm:spPr/>
      <dgm:t>
        <a:bodyPr/>
        <a:lstStyle/>
        <a:p>
          <a:r>
            <a:rPr lang="en-US" sz="2400"/>
            <a:t>Option #2: Require Some Level of Disclosure After Efficiency Standards</a:t>
          </a:r>
        </a:p>
      </dgm:t>
    </dgm:pt>
    <dgm:pt modelId="{46434ED8-4D68-4B70-A933-4BF276A361FA}" type="parTrans" cxnId="{25BEB9E7-BD67-499F-9C7F-7FC8944A3FBF}">
      <dgm:prSet/>
      <dgm:spPr/>
      <dgm:t>
        <a:bodyPr/>
        <a:lstStyle/>
        <a:p>
          <a:endParaRPr lang="en-US"/>
        </a:p>
      </dgm:t>
    </dgm:pt>
    <dgm:pt modelId="{5987EBFA-FF5F-4BDF-A16C-657EF0BABA86}" type="sibTrans" cxnId="{25BEB9E7-BD67-499F-9C7F-7FC8944A3FBF}">
      <dgm:prSet/>
      <dgm:spPr/>
      <dgm:t>
        <a:bodyPr/>
        <a:lstStyle/>
        <a:p>
          <a:endParaRPr lang="en-US"/>
        </a:p>
      </dgm:t>
    </dgm:pt>
    <dgm:pt modelId="{5744FF28-8668-4E4F-8560-22418E699F43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/>
            <a:t>Option 1: Disclosure of whether rentals are compliant or not (Boulder example)</a:t>
          </a:r>
        </a:p>
      </dgm:t>
    </dgm:pt>
    <dgm:pt modelId="{032C90A2-03C3-45D9-BC79-3452F28E41CF}" type="parTrans" cxnId="{7AE581D6-43B2-458D-A430-527DF2B0D506}">
      <dgm:prSet/>
      <dgm:spPr/>
      <dgm:t>
        <a:bodyPr/>
        <a:lstStyle/>
        <a:p>
          <a:endParaRPr lang="en-US"/>
        </a:p>
      </dgm:t>
    </dgm:pt>
    <dgm:pt modelId="{BF21136F-CABA-49BC-ADE9-7E70E12D185A}" type="sibTrans" cxnId="{7AE581D6-43B2-458D-A430-527DF2B0D506}">
      <dgm:prSet/>
      <dgm:spPr/>
      <dgm:t>
        <a:bodyPr/>
        <a:lstStyle/>
        <a:p>
          <a:endParaRPr lang="en-US"/>
        </a:p>
      </dgm:t>
    </dgm:pt>
    <dgm:pt modelId="{04374F42-8788-43C4-877B-17FA79CEA22E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/>
            <a:t>Phase 2: Require basic efficiency standards for all rentals</a:t>
          </a:r>
        </a:p>
      </dgm:t>
    </dgm:pt>
    <dgm:pt modelId="{0F3B2F66-CF29-4BAC-A91E-93BC6B351B44}" type="parTrans" cxnId="{4B290D49-AAD6-41FF-A9CC-33A2A403C419}">
      <dgm:prSet/>
      <dgm:spPr/>
      <dgm:t>
        <a:bodyPr/>
        <a:lstStyle/>
        <a:p>
          <a:endParaRPr lang="en-US"/>
        </a:p>
      </dgm:t>
    </dgm:pt>
    <dgm:pt modelId="{2400A96D-1AA9-462F-AD05-6D2CEFB959F4}" type="sibTrans" cxnId="{4B290D49-AAD6-41FF-A9CC-33A2A403C419}">
      <dgm:prSet/>
      <dgm:spPr/>
      <dgm:t>
        <a:bodyPr/>
        <a:lstStyle/>
        <a:p>
          <a:endParaRPr lang="en-US"/>
        </a:p>
      </dgm:t>
    </dgm:pt>
    <dgm:pt modelId="{2B53429A-86BD-4382-9BF5-F6F8A7B7A218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/>
            <a:t>Phase 3: Gradually improve efficiency requirement over time </a:t>
          </a:r>
        </a:p>
      </dgm:t>
    </dgm:pt>
    <dgm:pt modelId="{8924E408-40CA-44C7-8831-ECD38DBF3CB2}" type="parTrans" cxnId="{74C2C1D5-7441-48EB-B76D-F79DED1D6C36}">
      <dgm:prSet/>
      <dgm:spPr/>
      <dgm:t>
        <a:bodyPr/>
        <a:lstStyle/>
        <a:p>
          <a:endParaRPr lang="en-US"/>
        </a:p>
      </dgm:t>
    </dgm:pt>
    <dgm:pt modelId="{74D3086B-71F0-4B75-8289-E1BDE872695B}" type="sibTrans" cxnId="{74C2C1D5-7441-48EB-B76D-F79DED1D6C36}">
      <dgm:prSet/>
      <dgm:spPr/>
      <dgm:t>
        <a:bodyPr/>
        <a:lstStyle/>
        <a:p>
          <a:endParaRPr lang="en-US"/>
        </a:p>
      </dgm:t>
    </dgm:pt>
    <dgm:pt modelId="{A479C719-025A-4336-B89C-9A0119DDE14C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/>
            <a:t>Option 2: Disclosure before tenant signs lease about energy score</a:t>
          </a:r>
        </a:p>
      </dgm:t>
    </dgm:pt>
    <dgm:pt modelId="{4929AA43-1D8D-433B-A6A0-A20A3A319393}" type="parTrans" cxnId="{8B9393B8-98C7-42AF-8BB8-50A81D259D99}">
      <dgm:prSet/>
      <dgm:spPr/>
      <dgm:t>
        <a:bodyPr/>
        <a:lstStyle/>
        <a:p>
          <a:endParaRPr lang="en-US"/>
        </a:p>
      </dgm:t>
    </dgm:pt>
    <dgm:pt modelId="{2CF0A8DC-DD9D-477E-AFCC-B26549F1BF5C}" type="sibTrans" cxnId="{8B9393B8-98C7-42AF-8BB8-50A81D259D99}">
      <dgm:prSet/>
      <dgm:spPr/>
      <dgm:t>
        <a:bodyPr/>
        <a:lstStyle/>
        <a:p>
          <a:endParaRPr lang="en-US"/>
        </a:p>
      </dgm:t>
    </dgm:pt>
    <dgm:pt modelId="{7D65990E-566A-4E10-BBCC-DD278A3DE7D5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/>
            <a:t>Option 3: Disclosure of energy score to public (Portland example)</a:t>
          </a:r>
        </a:p>
      </dgm:t>
    </dgm:pt>
    <dgm:pt modelId="{6185B360-746F-4D95-8F50-BC7203EDF8DF}" type="parTrans" cxnId="{0E7EE67A-5D41-4015-9814-74C96CEC33E5}">
      <dgm:prSet/>
      <dgm:spPr/>
      <dgm:t>
        <a:bodyPr/>
        <a:lstStyle/>
        <a:p>
          <a:endParaRPr lang="en-US"/>
        </a:p>
      </dgm:t>
    </dgm:pt>
    <dgm:pt modelId="{E7AA0EFD-B9D4-4D81-A5B5-7FEB5390BC79}" type="sibTrans" cxnId="{0E7EE67A-5D41-4015-9814-74C96CEC33E5}">
      <dgm:prSet/>
      <dgm:spPr/>
      <dgm:t>
        <a:bodyPr/>
        <a:lstStyle/>
        <a:p>
          <a:endParaRPr lang="en-US"/>
        </a:p>
      </dgm:t>
    </dgm:pt>
    <dgm:pt modelId="{E9854C38-3076-4206-8F62-3C66EAEA8EE8}" type="pres">
      <dgm:prSet presAssocID="{2A4BEE3B-5A63-4E93-8A83-16D5F23E6C04}" presName="linear" presStyleCnt="0">
        <dgm:presLayoutVars>
          <dgm:animLvl val="lvl"/>
          <dgm:resizeHandles val="exact"/>
        </dgm:presLayoutVars>
      </dgm:prSet>
      <dgm:spPr/>
    </dgm:pt>
    <dgm:pt modelId="{2900C3ED-EC96-4A07-BC62-BFFFF0E936C9}" type="pres">
      <dgm:prSet presAssocID="{5F331872-0A23-4450-91B3-79D3E88B5A2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8DE1F28-F4E9-4680-ADD9-715DC622ADE2}" type="pres">
      <dgm:prSet presAssocID="{5F331872-0A23-4450-91B3-79D3E88B5A2D}" presName="childText" presStyleLbl="revTx" presStyleIdx="0" presStyleCnt="2">
        <dgm:presLayoutVars>
          <dgm:bulletEnabled val="1"/>
        </dgm:presLayoutVars>
      </dgm:prSet>
      <dgm:spPr/>
    </dgm:pt>
    <dgm:pt modelId="{40EDC7F1-AC6A-44A4-B843-CFF82DD1F698}" type="pres">
      <dgm:prSet presAssocID="{83603A68-B4BB-4845-881F-E8F62ADBE3B7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7830C587-8CB3-4A65-BA48-DD2A668DC75B}" type="pres">
      <dgm:prSet presAssocID="{83603A68-B4BB-4845-881F-E8F62ADBE3B7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F3D02B5D-E7C5-49CA-A57E-AF1CBDE940CC}" type="presOf" srcId="{04374F42-8788-43C4-877B-17FA79CEA22E}" destId="{A8DE1F28-F4E9-4680-ADD9-715DC622ADE2}" srcOrd="0" destOrd="1" presId="urn:microsoft.com/office/officeart/2005/8/layout/vList2"/>
    <dgm:cxn modelId="{25D2DA65-2A26-44E9-AEAE-E5DA2EAA50CC}" type="presOf" srcId="{2B53429A-86BD-4382-9BF5-F6F8A7B7A218}" destId="{A8DE1F28-F4E9-4680-ADD9-715DC622ADE2}" srcOrd="0" destOrd="2" presId="urn:microsoft.com/office/officeart/2005/8/layout/vList2"/>
    <dgm:cxn modelId="{4B290D49-AAD6-41FF-A9CC-33A2A403C419}" srcId="{5F331872-0A23-4450-91B3-79D3E88B5A2D}" destId="{04374F42-8788-43C4-877B-17FA79CEA22E}" srcOrd="1" destOrd="0" parTransId="{0F3B2F66-CF29-4BAC-A91E-93BC6B351B44}" sibTransId="{2400A96D-1AA9-462F-AD05-6D2CEFB959F4}"/>
    <dgm:cxn modelId="{B8D7D857-399F-43C0-A4CA-713719523E4E}" type="presOf" srcId="{5744FF28-8668-4E4F-8560-22418E699F43}" destId="{7830C587-8CB3-4A65-BA48-DD2A668DC75B}" srcOrd="0" destOrd="0" presId="urn:microsoft.com/office/officeart/2005/8/layout/vList2"/>
    <dgm:cxn modelId="{0E7EE67A-5D41-4015-9814-74C96CEC33E5}" srcId="{83603A68-B4BB-4845-881F-E8F62ADBE3B7}" destId="{7D65990E-566A-4E10-BBCC-DD278A3DE7D5}" srcOrd="2" destOrd="0" parTransId="{6185B360-746F-4D95-8F50-BC7203EDF8DF}" sibTransId="{E7AA0EFD-B9D4-4D81-A5B5-7FEB5390BC79}"/>
    <dgm:cxn modelId="{A3AF6C91-1217-4165-A026-77B54A10B6A4}" type="presOf" srcId="{83603A68-B4BB-4845-881F-E8F62ADBE3B7}" destId="{40EDC7F1-AC6A-44A4-B843-CFF82DD1F698}" srcOrd="0" destOrd="0" presId="urn:microsoft.com/office/officeart/2005/8/layout/vList2"/>
    <dgm:cxn modelId="{A54F6E93-BFF8-426E-B913-2E565C344B9B}" type="presOf" srcId="{2A4BEE3B-5A63-4E93-8A83-16D5F23E6C04}" destId="{E9854C38-3076-4206-8F62-3C66EAEA8EE8}" srcOrd="0" destOrd="0" presId="urn:microsoft.com/office/officeart/2005/8/layout/vList2"/>
    <dgm:cxn modelId="{0EC42795-70E8-405B-A8DF-7796699B7244}" srcId="{2A4BEE3B-5A63-4E93-8A83-16D5F23E6C04}" destId="{5F331872-0A23-4450-91B3-79D3E88B5A2D}" srcOrd="0" destOrd="0" parTransId="{B7E85CA3-2E52-4E2D-9EDB-1DA2A335D988}" sibTransId="{7CEA05FF-2BCC-4A73-9742-9743108AA40E}"/>
    <dgm:cxn modelId="{A95353A8-1821-4784-B2D5-FC4F51F17748}" type="presOf" srcId="{5F331872-0A23-4450-91B3-79D3E88B5A2D}" destId="{2900C3ED-EC96-4A07-BC62-BFFFF0E936C9}" srcOrd="0" destOrd="0" presId="urn:microsoft.com/office/officeart/2005/8/layout/vList2"/>
    <dgm:cxn modelId="{8B9393B8-98C7-42AF-8BB8-50A81D259D99}" srcId="{83603A68-B4BB-4845-881F-E8F62ADBE3B7}" destId="{A479C719-025A-4336-B89C-9A0119DDE14C}" srcOrd="1" destOrd="0" parTransId="{4929AA43-1D8D-433B-A6A0-A20A3A319393}" sibTransId="{2CF0A8DC-DD9D-477E-AFCC-B26549F1BF5C}"/>
    <dgm:cxn modelId="{C28C82C2-6DB9-45AC-B435-BDC441371D0F}" type="presOf" srcId="{7D65990E-566A-4E10-BBCC-DD278A3DE7D5}" destId="{7830C587-8CB3-4A65-BA48-DD2A668DC75B}" srcOrd="0" destOrd="2" presId="urn:microsoft.com/office/officeart/2005/8/layout/vList2"/>
    <dgm:cxn modelId="{43452CCC-48A9-47B7-9488-6FF837A12AEE}" type="presOf" srcId="{529C514D-8BCE-442E-B5F7-406EECA13B33}" destId="{A8DE1F28-F4E9-4680-ADD9-715DC622ADE2}" srcOrd="0" destOrd="0" presId="urn:microsoft.com/office/officeart/2005/8/layout/vList2"/>
    <dgm:cxn modelId="{74C2C1D5-7441-48EB-B76D-F79DED1D6C36}" srcId="{5F331872-0A23-4450-91B3-79D3E88B5A2D}" destId="{2B53429A-86BD-4382-9BF5-F6F8A7B7A218}" srcOrd="2" destOrd="0" parTransId="{8924E408-40CA-44C7-8831-ECD38DBF3CB2}" sibTransId="{74D3086B-71F0-4B75-8289-E1BDE872695B}"/>
    <dgm:cxn modelId="{7AE581D6-43B2-458D-A430-527DF2B0D506}" srcId="{83603A68-B4BB-4845-881F-E8F62ADBE3B7}" destId="{5744FF28-8668-4E4F-8560-22418E699F43}" srcOrd="0" destOrd="0" parTransId="{032C90A2-03C3-45D9-BC79-3452F28E41CF}" sibTransId="{BF21136F-CABA-49BC-ADE9-7E70E12D185A}"/>
    <dgm:cxn modelId="{32DD8FDE-E493-4428-B7FF-190DF21B772C}" type="presOf" srcId="{A479C719-025A-4336-B89C-9A0119DDE14C}" destId="{7830C587-8CB3-4A65-BA48-DD2A668DC75B}" srcOrd="0" destOrd="1" presId="urn:microsoft.com/office/officeart/2005/8/layout/vList2"/>
    <dgm:cxn modelId="{25BEB9E7-BD67-499F-9C7F-7FC8944A3FBF}" srcId="{2A4BEE3B-5A63-4E93-8A83-16D5F23E6C04}" destId="{83603A68-B4BB-4845-881F-E8F62ADBE3B7}" srcOrd="1" destOrd="0" parTransId="{46434ED8-4D68-4B70-A933-4BF276A361FA}" sibTransId="{5987EBFA-FF5F-4BDF-A16C-657EF0BABA86}"/>
    <dgm:cxn modelId="{8D3054F6-EF09-4D77-9363-79B09E231FEC}" srcId="{5F331872-0A23-4450-91B3-79D3E88B5A2D}" destId="{529C514D-8BCE-442E-B5F7-406EECA13B33}" srcOrd="0" destOrd="0" parTransId="{743D8D06-D2BA-4E5E-97E7-ACAC6AA88455}" sibTransId="{FA7760FD-8769-4508-9FC8-97B7B2EB1283}"/>
    <dgm:cxn modelId="{252C4BB6-21D3-4896-B30D-970A04220E99}" type="presParOf" srcId="{E9854C38-3076-4206-8F62-3C66EAEA8EE8}" destId="{2900C3ED-EC96-4A07-BC62-BFFFF0E936C9}" srcOrd="0" destOrd="0" presId="urn:microsoft.com/office/officeart/2005/8/layout/vList2"/>
    <dgm:cxn modelId="{70362184-6003-44A6-B5F5-52A2309A81F0}" type="presParOf" srcId="{E9854C38-3076-4206-8F62-3C66EAEA8EE8}" destId="{A8DE1F28-F4E9-4680-ADD9-715DC622ADE2}" srcOrd="1" destOrd="0" presId="urn:microsoft.com/office/officeart/2005/8/layout/vList2"/>
    <dgm:cxn modelId="{CA96C36C-3CCF-44B4-8BEF-2F4DFA9789B5}" type="presParOf" srcId="{E9854C38-3076-4206-8F62-3C66EAEA8EE8}" destId="{40EDC7F1-AC6A-44A4-B843-CFF82DD1F698}" srcOrd="2" destOrd="0" presId="urn:microsoft.com/office/officeart/2005/8/layout/vList2"/>
    <dgm:cxn modelId="{44787A6D-D05B-42C1-9FF7-9177F7478D29}" type="presParOf" srcId="{E9854C38-3076-4206-8F62-3C66EAEA8EE8}" destId="{7830C587-8CB3-4A65-BA48-DD2A668DC75B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0F54BCB-7973-4E13-89B7-8419481DAC7B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0E6BC0-FB8D-4EA1-B4BC-033491CB68D0}">
      <dgm:prSet phldrT="[Text]" custT="1"/>
      <dgm:spPr/>
      <dgm:t>
        <a:bodyPr/>
        <a:lstStyle/>
        <a:p>
          <a:r>
            <a:rPr lang="en-US" sz="1800" dirty="0"/>
            <a:t>Market Rate</a:t>
          </a:r>
        </a:p>
      </dgm:t>
    </dgm:pt>
    <dgm:pt modelId="{77D5B263-BC42-461C-8FCD-18B08314EF04}" type="parTrans" cxnId="{57151E0D-9454-4552-8530-FEE685639F4D}">
      <dgm:prSet/>
      <dgm:spPr/>
      <dgm:t>
        <a:bodyPr/>
        <a:lstStyle/>
        <a:p>
          <a:endParaRPr lang="en-US"/>
        </a:p>
      </dgm:t>
    </dgm:pt>
    <dgm:pt modelId="{570633D9-5077-4F70-947D-217EBB7E7487}" type="sibTrans" cxnId="{57151E0D-9454-4552-8530-FEE685639F4D}">
      <dgm:prSet/>
      <dgm:spPr/>
      <dgm:t>
        <a:bodyPr/>
        <a:lstStyle/>
        <a:p>
          <a:endParaRPr lang="en-US"/>
        </a:p>
      </dgm:t>
    </dgm:pt>
    <dgm:pt modelId="{E6E14A18-29EE-469C-8506-AED537B47DFC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800" dirty="0"/>
            <a:t>Affordable  for All</a:t>
          </a:r>
        </a:p>
      </dgm:t>
    </dgm:pt>
    <dgm:pt modelId="{E208F48D-27A6-4393-8614-E02E1664091A}" type="parTrans" cxnId="{92FBCCF1-0CFD-433F-941C-17424FEF6C4E}">
      <dgm:prSet/>
      <dgm:spPr/>
      <dgm:t>
        <a:bodyPr/>
        <a:lstStyle/>
        <a:p>
          <a:endParaRPr lang="en-US"/>
        </a:p>
      </dgm:t>
    </dgm:pt>
    <dgm:pt modelId="{084F92FE-1C6B-49EE-93D9-626EE988C6B1}" type="sibTrans" cxnId="{92FBCCF1-0CFD-433F-941C-17424FEF6C4E}">
      <dgm:prSet/>
      <dgm:spPr/>
      <dgm:t>
        <a:bodyPr/>
        <a:lstStyle/>
        <a:p>
          <a:endParaRPr lang="en-US"/>
        </a:p>
      </dgm:t>
    </dgm:pt>
    <dgm:pt modelId="{A37C782B-83F0-452E-8FDA-11937024E4F7}">
      <dgm:prSet phldrT="[Text]" custT="1"/>
      <dgm:spPr/>
      <dgm:t>
        <a:bodyPr/>
        <a:lstStyle/>
        <a:p>
          <a:r>
            <a:rPr lang="en-US" sz="1800" dirty="0"/>
            <a:t>LIHTC,</a:t>
          </a:r>
        </a:p>
        <a:p>
          <a:r>
            <a:rPr lang="en-US" sz="1800" dirty="0"/>
            <a:t>Rent Controlled</a:t>
          </a:r>
        </a:p>
      </dgm:t>
    </dgm:pt>
    <dgm:pt modelId="{F53E66D2-16FF-4A85-A861-73B3BECA22AF}" type="parTrans" cxnId="{93DD9A09-8363-4BBF-B34C-F26E521CCD4D}">
      <dgm:prSet/>
      <dgm:spPr/>
      <dgm:t>
        <a:bodyPr/>
        <a:lstStyle/>
        <a:p>
          <a:endParaRPr lang="en-US"/>
        </a:p>
      </dgm:t>
    </dgm:pt>
    <dgm:pt modelId="{1E8F88E3-60BD-41EF-B74E-5645C5871D77}" type="sibTrans" cxnId="{93DD9A09-8363-4BBF-B34C-F26E521CCD4D}">
      <dgm:prSet/>
      <dgm:spPr/>
      <dgm:t>
        <a:bodyPr/>
        <a:lstStyle/>
        <a:p>
          <a:endParaRPr lang="en-US"/>
        </a:p>
      </dgm:t>
    </dgm:pt>
    <dgm:pt modelId="{A4633F4D-7892-4611-B6CD-CBDFB41DC787}">
      <dgm:prSet phldrT="[Text]"/>
      <dgm:spPr>
        <a:solidFill>
          <a:schemeClr val="bg1"/>
        </a:solidFill>
      </dgm:spPr>
      <dgm:t>
        <a:bodyPr/>
        <a:lstStyle/>
        <a:p>
          <a:endParaRPr lang="en-US" dirty="0"/>
        </a:p>
      </dgm:t>
    </dgm:pt>
    <dgm:pt modelId="{39E23F01-7C84-4BAC-B071-65FB9C4E5148}" type="sibTrans" cxnId="{3A81ECBB-4040-48C8-9EE2-C7BEAB6BECE5}">
      <dgm:prSet/>
      <dgm:spPr/>
      <dgm:t>
        <a:bodyPr/>
        <a:lstStyle/>
        <a:p>
          <a:endParaRPr lang="en-US"/>
        </a:p>
      </dgm:t>
    </dgm:pt>
    <dgm:pt modelId="{3771B0CE-148E-43F1-A2AE-856AB6C1BEC2}" type="parTrans" cxnId="{3A81ECBB-4040-48C8-9EE2-C7BEAB6BECE5}">
      <dgm:prSet/>
      <dgm:spPr/>
      <dgm:t>
        <a:bodyPr/>
        <a:lstStyle/>
        <a:p>
          <a:endParaRPr lang="en-US"/>
        </a:p>
      </dgm:t>
    </dgm:pt>
    <dgm:pt modelId="{53A50D79-B1DC-48F7-9709-E9A5BA808360}" type="pres">
      <dgm:prSet presAssocID="{60F54BCB-7973-4E13-89B7-8419481DAC7B}" presName="matrix" presStyleCnt="0">
        <dgm:presLayoutVars>
          <dgm:chMax val="1"/>
          <dgm:dir/>
          <dgm:resizeHandles val="exact"/>
        </dgm:presLayoutVars>
      </dgm:prSet>
      <dgm:spPr/>
    </dgm:pt>
    <dgm:pt modelId="{137ACF48-021F-431C-92AB-2BA255244E16}" type="pres">
      <dgm:prSet presAssocID="{60F54BCB-7973-4E13-89B7-8419481DAC7B}" presName="axisShape" presStyleLbl="bgShp" presStyleIdx="0" presStyleCnt="1"/>
      <dgm:spPr/>
    </dgm:pt>
    <dgm:pt modelId="{4EEA9A27-5C63-4596-89C1-E6AD5C40E194}" type="pres">
      <dgm:prSet presAssocID="{60F54BCB-7973-4E13-89B7-8419481DAC7B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5204233-384D-447E-804E-B57CC4452014}" type="pres">
      <dgm:prSet presAssocID="{60F54BCB-7973-4E13-89B7-8419481DAC7B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0C205DD1-5336-4BFB-A2CB-90EFAAC975A8}" type="pres">
      <dgm:prSet presAssocID="{60F54BCB-7973-4E13-89B7-8419481DAC7B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DBD211E-C551-4B00-9BB3-C688F38B694E}" type="pres">
      <dgm:prSet presAssocID="{60F54BCB-7973-4E13-89B7-8419481DAC7B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93DD9A09-8363-4BBF-B34C-F26E521CCD4D}" srcId="{60F54BCB-7973-4E13-89B7-8419481DAC7B}" destId="{A37C782B-83F0-452E-8FDA-11937024E4F7}" srcOrd="3" destOrd="0" parTransId="{F53E66D2-16FF-4A85-A861-73B3BECA22AF}" sibTransId="{1E8F88E3-60BD-41EF-B74E-5645C5871D77}"/>
    <dgm:cxn modelId="{57151E0D-9454-4552-8530-FEE685639F4D}" srcId="{60F54BCB-7973-4E13-89B7-8419481DAC7B}" destId="{770E6BC0-FB8D-4EA1-B4BC-033491CB68D0}" srcOrd="0" destOrd="0" parTransId="{77D5B263-BC42-461C-8FCD-18B08314EF04}" sibTransId="{570633D9-5077-4F70-947D-217EBB7E7487}"/>
    <dgm:cxn modelId="{874ED467-A035-4CDA-87E0-E5DBEAF6CC4A}" type="presOf" srcId="{60F54BCB-7973-4E13-89B7-8419481DAC7B}" destId="{53A50D79-B1DC-48F7-9709-E9A5BA808360}" srcOrd="0" destOrd="0" presId="urn:microsoft.com/office/officeart/2005/8/layout/matrix2"/>
    <dgm:cxn modelId="{286E2480-58EC-46C6-8221-E1BC1C79981A}" type="presOf" srcId="{E6E14A18-29EE-469C-8506-AED537B47DFC}" destId="{75204233-384D-447E-804E-B57CC4452014}" srcOrd="0" destOrd="0" presId="urn:microsoft.com/office/officeart/2005/8/layout/matrix2"/>
    <dgm:cxn modelId="{7B194893-5851-4D9F-96E5-8C3307C3C90A}" type="presOf" srcId="{A4633F4D-7892-4611-B6CD-CBDFB41DC787}" destId="{0C205DD1-5336-4BFB-A2CB-90EFAAC975A8}" srcOrd="0" destOrd="0" presId="urn:microsoft.com/office/officeart/2005/8/layout/matrix2"/>
    <dgm:cxn modelId="{3A81ECBB-4040-48C8-9EE2-C7BEAB6BECE5}" srcId="{60F54BCB-7973-4E13-89B7-8419481DAC7B}" destId="{A4633F4D-7892-4611-B6CD-CBDFB41DC787}" srcOrd="2" destOrd="0" parTransId="{3771B0CE-148E-43F1-A2AE-856AB6C1BEC2}" sibTransId="{39E23F01-7C84-4BAC-B071-65FB9C4E5148}"/>
    <dgm:cxn modelId="{4BE2B2C5-EB33-4A07-B741-F628198D5CB0}" type="presOf" srcId="{A37C782B-83F0-452E-8FDA-11937024E4F7}" destId="{FDBD211E-C551-4B00-9BB3-C688F38B694E}" srcOrd="0" destOrd="0" presId="urn:microsoft.com/office/officeart/2005/8/layout/matrix2"/>
    <dgm:cxn modelId="{E8A1B2F0-4DC8-40C3-B1F2-513E3B3F5581}" type="presOf" srcId="{770E6BC0-FB8D-4EA1-B4BC-033491CB68D0}" destId="{4EEA9A27-5C63-4596-89C1-E6AD5C40E194}" srcOrd="0" destOrd="0" presId="urn:microsoft.com/office/officeart/2005/8/layout/matrix2"/>
    <dgm:cxn modelId="{92FBCCF1-0CFD-433F-941C-17424FEF6C4E}" srcId="{60F54BCB-7973-4E13-89B7-8419481DAC7B}" destId="{E6E14A18-29EE-469C-8506-AED537B47DFC}" srcOrd="1" destOrd="0" parTransId="{E208F48D-27A6-4393-8614-E02E1664091A}" sibTransId="{084F92FE-1C6B-49EE-93D9-626EE988C6B1}"/>
    <dgm:cxn modelId="{84845E26-208A-4F59-B7FB-44293E03506F}" type="presParOf" srcId="{53A50D79-B1DC-48F7-9709-E9A5BA808360}" destId="{137ACF48-021F-431C-92AB-2BA255244E16}" srcOrd="0" destOrd="0" presId="urn:microsoft.com/office/officeart/2005/8/layout/matrix2"/>
    <dgm:cxn modelId="{14E7081D-D483-43DB-861C-C1B137263D6B}" type="presParOf" srcId="{53A50D79-B1DC-48F7-9709-E9A5BA808360}" destId="{4EEA9A27-5C63-4596-89C1-E6AD5C40E194}" srcOrd="1" destOrd="0" presId="urn:microsoft.com/office/officeart/2005/8/layout/matrix2"/>
    <dgm:cxn modelId="{3A1D2E39-1726-491A-BA54-AD7D27F5E460}" type="presParOf" srcId="{53A50D79-B1DC-48F7-9709-E9A5BA808360}" destId="{75204233-384D-447E-804E-B57CC4452014}" srcOrd="2" destOrd="0" presId="urn:microsoft.com/office/officeart/2005/8/layout/matrix2"/>
    <dgm:cxn modelId="{2A936121-61E4-492D-AC8B-75BD791D9355}" type="presParOf" srcId="{53A50D79-B1DC-48F7-9709-E9A5BA808360}" destId="{0C205DD1-5336-4BFB-A2CB-90EFAAC975A8}" srcOrd="3" destOrd="0" presId="urn:microsoft.com/office/officeart/2005/8/layout/matrix2"/>
    <dgm:cxn modelId="{AB984494-126B-46DE-BED3-ACBA01606EB1}" type="presParOf" srcId="{53A50D79-B1DC-48F7-9709-E9A5BA808360}" destId="{FDBD211E-C551-4B00-9BB3-C688F38B694E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4BEE3B-5A63-4E93-8A83-16D5F23E6C04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331872-0A23-4450-91B3-79D3E88B5A2D}">
      <dgm:prSet phldrT="[Text]"/>
      <dgm:spPr/>
      <dgm:t>
        <a:bodyPr/>
        <a:lstStyle/>
        <a:p>
          <a:r>
            <a:rPr lang="en-US" dirty="0"/>
            <a:t>HES</a:t>
          </a:r>
        </a:p>
      </dgm:t>
    </dgm:pt>
    <dgm:pt modelId="{B7E85CA3-2E52-4E2D-9EDB-1DA2A335D988}" type="parTrans" cxnId="{0EC42795-70E8-405B-A8DF-7796699B7244}">
      <dgm:prSet/>
      <dgm:spPr/>
      <dgm:t>
        <a:bodyPr/>
        <a:lstStyle/>
        <a:p>
          <a:endParaRPr lang="en-US"/>
        </a:p>
      </dgm:t>
    </dgm:pt>
    <dgm:pt modelId="{7CEA05FF-2BCC-4A73-9742-9743108AA40E}" type="sibTrans" cxnId="{0EC42795-70E8-405B-A8DF-7796699B7244}">
      <dgm:prSet/>
      <dgm:spPr/>
      <dgm:t>
        <a:bodyPr/>
        <a:lstStyle/>
        <a:p>
          <a:endParaRPr lang="en-US"/>
        </a:p>
      </dgm:t>
    </dgm:pt>
    <dgm:pt modelId="{529C514D-8BCE-442E-B5F7-406EECA13B33}">
      <dgm:prSet phldrT="[Text]"/>
      <dgm:spPr/>
      <dgm:t>
        <a:bodyPr/>
        <a:lstStyle/>
        <a:p>
          <a:pPr>
            <a:buFontTx/>
            <a:buChar char="+"/>
          </a:pPr>
          <a:r>
            <a:rPr lang="en-US" dirty="0"/>
            <a:t>Tool and training already developed by respected 3</a:t>
          </a:r>
          <a:r>
            <a:rPr lang="en-US" baseline="30000" dirty="0"/>
            <a:t>rd</a:t>
          </a:r>
          <a:r>
            <a:rPr lang="en-US" dirty="0"/>
            <a:t> party (DOE)</a:t>
          </a:r>
        </a:p>
      </dgm:t>
    </dgm:pt>
    <dgm:pt modelId="{743D8D06-D2BA-4E5E-97E7-ACAC6AA88455}" type="parTrans" cxnId="{8D3054F6-EF09-4D77-9363-79B09E231FEC}">
      <dgm:prSet/>
      <dgm:spPr/>
      <dgm:t>
        <a:bodyPr/>
        <a:lstStyle/>
        <a:p>
          <a:endParaRPr lang="en-US"/>
        </a:p>
      </dgm:t>
    </dgm:pt>
    <dgm:pt modelId="{FA7760FD-8769-4508-9FC8-97B7B2EB1283}" type="sibTrans" cxnId="{8D3054F6-EF09-4D77-9363-79B09E231FEC}">
      <dgm:prSet/>
      <dgm:spPr/>
      <dgm:t>
        <a:bodyPr/>
        <a:lstStyle/>
        <a:p>
          <a:endParaRPr lang="en-US"/>
        </a:p>
      </dgm:t>
    </dgm:pt>
    <dgm:pt modelId="{83603A68-B4BB-4845-881F-E8F62ADBE3B7}">
      <dgm:prSet phldrT="[Text]"/>
      <dgm:spPr/>
      <dgm:t>
        <a:bodyPr/>
        <a:lstStyle/>
        <a:p>
          <a:r>
            <a:rPr lang="en-US" dirty="0"/>
            <a:t>HERS</a:t>
          </a:r>
        </a:p>
      </dgm:t>
    </dgm:pt>
    <dgm:pt modelId="{46434ED8-4D68-4B70-A933-4BF276A361FA}" type="parTrans" cxnId="{25BEB9E7-BD67-499F-9C7F-7FC8944A3FBF}">
      <dgm:prSet/>
      <dgm:spPr/>
      <dgm:t>
        <a:bodyPr/>
        <a:lstStyle/>
        <a:p>
          <a:endParaRPr lang="en-US"/>
        </a:p>
      </dgm:t>
    </dgm:pt>
    <dgm:pt modelId="{5987EBFA-FF5F-4BDF-A16C-657EF0BABA86}" type="sibTrans" cxnId="{25BEB9E7-BD67-499F-9C7F-7FC8944A3FBF}">
      <dgm:prSet/>
      <dgm:spPr/>
      <dgm:t>
        <a:bodyPr/>
        <a:lstStyle/>
        <a:p>
          <a:endParaRPr lang="en-US"/>
        </a:p>
      </dgm:t>
    </dgm:pt>
    <dgm:pt modelId="{5744FF28-8668-4E4F-8560-22418E699F43}">
      <dgm:prSet phldrT="[Text]"/>
      <dgm:spPr/>
      <dgm:t>
        <a:bodyPr/>
        <a:lstStyle/>
        <a:p>
          <a:pPr>
            <a:buFontTx/>
            <a:buChar char="+"/>
          </a:pPr>
          <a:r>
            <a:rPr lang="en-US" dirty="0"/>
            <a:t>Tool and training already developed by respected 3</a:t>
          </a:r>
          <a:r>
            <a:rPr lang="en-US" baseline="30000" dirty="0"/>
            <a:t>rd</a:t>
          </a:r>
          <a:r>
            <a:rPr lang="en-US" dirty="0"/>
            <a:t> party (RESNET)</a:t>
          </a:r>
        </a:p>
      </dgm:t>
    </dgm:pt>
    <dgm:pt modelId="{032C90A2-03C3-45D9-BC79-3452F28E41CF}" type="parTrans" cxnId="{7AE581D6-43B2-458D-A430-527DF2B0D506}">
      <dgm:prSet/>
      <dgm:spPr/>
      <dgm:t>
        <a:bodyPr/>
        <a:lstStyle/>
        <a:p>
          <a:endParaRPr lang="en-US"/>
        </a:p>
      </dgm:t>
    </dgm:pt>
    <dgm:pt modelId="{BF21136F-CABA-49BC-ADE9-7E70E12D185A}" type="sibTrans" cxnId="{7AE581D6-43B2-458D-A430-527DF2B0D506}">
      <dgm:prSet/>
      <dgm:spPr/>
      <dgm:t>
        <a:bodyPr/>
        <a:lstStyle/>
        <a:p>
          <a:endParaRPr lang="en-US"/>
        </a:p>
      </dgm:t>
    </dgm:pt>
    <dgm:pt modelId="{21469151-C057-4059-9C73-476847575395}">
      <dgm:prSet phldrT="[Text]"/>
      <dgm:spPr/>
      <dgm:t>
        <a:bodyPr/>
        <a:lstStyle/>
        <a:p>
          <a:pPr>
            <a:buFontTx/>
            <a:buChar char="-"/>
          </a:pPr>
          <a:r>
            <a:rPr lang="en-US" dirty="0"/>
            <a:t>Higher cost and time commitment audit ($450 three hours)</a:t>
          </a:r>
        </a:p>
      </dgm:t>
    </dgm:pt>
    <dgm:pt modelId="{3A1EF751-046A-4237-9BC5-6A5B1C0409C9}" type="parTrans" cxnId="{83C2D293-BA42-4E8B-8D4D-AE431BA71A20}">
      <dgm:prSet/>
      <dgm:spPr/>
      <dgm:t>
        <a:bodyPr/>
        <a:lstStyle/>
        <a:p>
          <a:endParaRPr lang="en-US"/>
        </a:p>
      </dgm:t>
    </dgm:pt>
    <dgm:pt modelId="{A35519D1-66F1-42AE-AA51-7C4C68C6B120}" type="sibTrans" cxnId="{83C2D293-BA42-4E8B-8D4D-AE431BA71A20}">
      <dgm:prSet/>
      <dgm:spPr/>
      <dgm:t>
        <a:bodyPr/>
        <a:lstStyle/>
        <a:p>
          <a:endParaRPr lang="en-US"/>
        </a:p>
      </dgm:t>
    </dgm:pt>
    <dgm:pt modelId="{78ECE1D9-E634-4FC0-B79F-E1E961603ABA}">
      <dgm:prSet phldrT="[Text]"/>
      <dgm:spPr/>
      <dgm:t>
        <a:bodyPr/>
        <a:lstStyle/>
        <a:p>
          <a:r>
            <a:rPr lang="en-US" dirty="0"/>
            <a:t>Custom Checklist</a:t>
          </a:r>
        </a:p>
      </dgm:t>
    </dgm:pt>
    <dgm:pt modelId="{BABE0701-F266-45C2-921D-451B037B929B}" type="parTrans" cxnId="{90AB5E08-1A3F-4BD8-B74E-7DA24621416F}">
      <dgm:prSet/>
      <dgm:spPr/>
      <dgm:t>
        <a:bodyPr/>
        <a:lstStyle/>
        <a:p>
          <a:endParaRPr lang="en-US"/>
        </a:p>
      </dgm:t>
    </dgm:pt>
    <dgm:pt modelId="{ACB7D881-6357-49DE-AB2D-C24EF14FDA91}" type="sibTrans" cxnId="{90AB5E08-1A3F-4BD8-B74E-7DA24621416F}">
      <dgm:prSet/>
      <dgm:spPr/>
      <dgm:t>
        <a:bodyPr/>
        <a:lstStyle/>
        <a:p>
          <a:endParaRPr lang="en-US"/>
        </a:p>
      </dgm:t>
    </dgm:pt>
    <dgm:pt modelId="{6CE3E2DB-EA9F-496A-923D-994E25C4B795}">
      <dgm:prSet phldrT="[Text]"/>
      <dgm:spPr/>
      <dgm:t>
        <a:bodyPr/>
        <a:lstStyle/>
        <a:p>
          <a:pPr>
            <a:buFontTx/>
            <a:buChar char="-"/>
          </a:pPr>
          <a:r>
            <a:rPr lang="en-US" dirty="0"/>
            <a:t>Tool and training would need to be developed by city</a:t>
          </a:r>
        </a:p>
      </dgm:t>
    </dgm:pt>
    <dgm:pt modelId="{E1661D37-B698-4E73-A040-21052B732804}" type="parTrans" cxnId="{2085D16D-DA46-4058-9A16-2E38AEB9FBE5}">
      <dgm:prSet/>
      <dgm:spPr/>
      <dgm:t>
        <a:bodyPr/>
        <a:lstStyle/>
        <a:p>
          <a:endParaRPr lang="en-US"/>
        </a:p>
      </dgm:t>
    </dgm:pt>
    <dgm:pt modelId="{AAD44CAD-1823-4029-AC92-3889FC15FBE7}" type="sibTrans" cxnId="{2085D16D-DA46-4058-9A16-2E38AEB9FBE5}">
      <dgm:prSet/>
      <dgm:spPr/>
      <dgm:t>
        <a:bodyPr/>
        <a:lstStyle/>
        <a:p>
          <a:endParaRPr lang="en-US"/>
        </a:p>
      </dgm:t>
    </dgm:pt>
    <dgm:pt modelId="{49D6923F-65F9-46E1-9E2E-5B0B9A3AF717}">
      <dgm:prSet phldrT="[Text]"/>
      <dgm:spPr/>
      <dgm:t>
        <a:bodyPr/>
        <a:lstStyle/>
        <a:p>
          <a:pPr>
            <a:buFontTx/>
            <a:buChar char="+"/>
          </a:pPr>
          <a:r>
            <a:rPr lang="en-US" dirty="0"/>
            <a:t>Low cost and time commitment audit ($175 one hour)</a:t>
          </a:r>
        </a:p>
      </dgm:t>
    </dgm:pt>
    <dgm:pt modelId="{78A17C86-EA50-4B47-8D03-63CE4B818634}" type="parTrans" cxnId="{359775E5-87FC-40AC-9A73-3FA60A97B6CA}">
      <dgm:prSet/>
      <dgm:spPr/>
      <dgm:t>
        <a:bodyPr/>
        <a:lstStyle/>
        <a:p>
          <a:endParaRPr lang="en-US"/>
        </a:p>
      </dgm:t>
    </dgm:pt>
    <dgm:pt modelId="{D88B1BD4-1824-4E98-9F7C-D962D264EB7E}" type="sibTrans" cxnId="{359775E5-87FC-40AC-9A73-3FA60A97B6CA}">
      <dgm:prSet/>
      <dgm:spPr/>
      <dgm:t>
        <a:bodyPr/>
        <a:lstStyle/>
        <a:p>
          <a:endParaRPr lang="en-US"/>
        </a:p>
      </dgm:t>
    </dgm:pt>
    <dgm:pt modelId="{49940B3A-5956-46C2-BBE8-0FBF5FC5DC54}">
      <dgm:prSet phldrT="[Text]"/>
      <dgm:spPr/>
      <dgm:t>
        <a:bodyPr/>
        <a:lstStyle/>
        <a:p>
          <a:pPr>
            <a:buFontTx/>
            <a:buChar char="+"/>
          </a:pPr>
          <a:r>
            <a:rPr lang="en-US" dirty="0"/>
            <a:t>Suggested ECMs and associated savings are tailored to home</a:t>
          </a:r>
        </a:p>
      </dgm:t>
    </dgm:pt>
    <dgm:pt modelId="{88759A38-F193-48F8-B862-978B44D77D08}" type="parTrans" cxnId="{CD35B192-C26E-4C80-8880-57F1C82959C4}">
      <dgm:prSet/>
      <dgm:spPr/>
      <dgm:t>
        <a:bodyPr/>
        <a:lstStyle/>
        <a:p>
          <a:endParaRPr lang="en-US"/>
        </a:p>
      </dgm:t>
    </dgm:pt>
    <dgm:pt modelId="{13780A0B-FF48-4B29-A73B-E5082844CEAC}" type="sibTrans" cxnId="{CD35B192-C26E-4C80-8880-57F1C82959C4}">
      <dgm:prSet/>
      <dgm:spPr/>
      <dgm:t>
        <a:bodyPr/>
        <a:lstStyle/>
        <a:p>
          <a:endParaRPr lang="en-US"/>
        </a:p>
      </dgm:t>
    </dgm:pt>
    <dgm:pt modelId="{CEF786B7-68BD-48DF-A33E-DDAA00612D5C}">
      <dgm:prSet phldrT="[Text]"/>
      <dgm:spPr/>
      <dgm:t>
        <a:bodyPr/>
        <a:lstStyle/>
        <a:p>
          <a:pPr>
            <a:buFontTx/>
            <a:buChar char="‾"/>
          </a:pPr>
          <a:r>
            <a:rPr lang="en-US" dirty="0"/>
            <a:t>Only available for single family homes</a:t>
          </a:r>
        </a:p>
      </dgm:t>
    </dgm:pt>
    <dgm:pt modelId="{9A7F91D4-92D7-4FF8-A547-20989D7E5B2F}" type="parTrans" cxnId="{138EAFB9-4696-47B2-8773-853D18E70D8A}">
      <dgm:prSet/>
      <dgm:spPr/>
      <dgm:t>
        <a:bodyPr/>
        <a:lstStyle/>
        <a:p>
          <a:endParaRPr lang="en-US"/>
        </a:p>
      </dgm:t>
    </dgm:pt>
    <dgm:pt modelId="{C551EDCF-4B79-4434-9549-5AB40ED474E2}" type="sibTrans" cxnId="{138EAFB9-4696-47B2-8773-853D18E70D8A}">
      <dgm:prSet/>
      <dgm:spPr/>
      <dgm:t>
        <a:bodyPr/>
        <a:lstStyle/>
        <a:p>
          <a:endParaRPr lang="en-US"/>
        </a:p>
      </dgm:t>
    </dgm:pt>
    <dgm:pt modelId="{8FD43282-5EE9-488D-BBD5-FE7F19BB3B5B}">
      <dgm:prSet phldrT="[Text]"/>
      <dgm:spPr/>
      <dgm:t>
        <a:bodyPr/>
        <a:lstStyle/>
        <a:p>
          <a:pPr>
            <a:buFontTx/>
            <a:buChar char="‾"/>
          </a:pPr>
          <a:r>
            <a:rPr lang="en-US" dirty="0"/>
            <a:t>Shows how score is impacted if all suggested ECMs are implemented, but somewhat of a black box</a:t>
          </a:r>
        </a:p>
      </dgm:t>
    </dgm:pt>
    <dgm:pt modelId="{10872696-6378-4955-A183-14387B361E4F}" type="parTrans" cxnId="{53620FCB-8DB5-4CBF-B99D-6490CE42968E}">
      <dgm:prSet/>
      <dgm:spPr/>
      <dgm:t>
        <a:bodyPr/>
        <a:lstStyle/>
        <a:p>
          <a:endParaRPr lang="en-US"/>
        </a:p>
      </dgm:t>
    </dgm:pt>
    <dgm:pt modelId="{2157BD17-6F55-4701-90F0-BC5B8401586E}" type="sibTrans" cxnId="{53620FCB-8DB5-4CBF-B99D-6490CE42968E}">
      <dgm:prSet/>
      <dgm:spPr/>
      <dgm:t>
        <a:bodyPr/>
        <a:lstStyle/>
        <a:p>
          <a:endParaRPr lang="en-US"/>
        </a:p>
      </dgm:t>
    </dgm:pt>
    <dgm:pt modelId="{0CBB01EF-D9A5-4190-A433-128CA6626ECD}">
      <dgm:prSet/>
      <dgm:spPr/>
      <dgm:t>
        <a:bodyPr/>
        <a:lstStyle/>
        <a:p>
          <a:pPr>
            <a:buFontTx/>
            <a:buChar char="+"/>
          </a:pPr>
          <a:r>
            <a:rPr lang="en-US" dirty="0"/>
            <a:t>Suggested ECMs and associated savings are tailored to home</a:t>
          </a:r>
        </a:p>
      </dgm:t>
    </dgm:pt>
    <dgm:pt modelId="{34A75907-CB89-4584-B465-33B998B72EB2}" type="parTrans" cxnId="{F8300771-A871-476F-9427-5B55EBE83212}">
      <dgm:prSet/>
      <dgm:spPr/>
      <dgm:t>
        <a:bodyPr/>
        <a:lstStyle/>
        <a:p>
          <a:endParaRPr lang="en-US"/>
        </a:p>
      </dgm:t>
    </dgm:pt>
    <dgm:pt modelId="{B0A63DBA-A0C9-4E71-A943-B72C5616803E}" type="sibTrans" cxnId="{F8300771-A871-476F-9427-5B55EBE83212}">
      <dgm:prSet/>
      <dgm:spPr/>
      <dgm:t>
        <a:bodyPr/>
        <a:lstStyle/>
        <a:p>
          <a:endParaRPr lang="en-US"/>
        </a:p>
      </dgm:t>
    </dgm:pt>
    <dgm:pt modelId="{79BF3BF3-048B-4B34-989D-8F8F0616E382}">
      <dgm:prSet/>
      <dgm:spPr/>
      <dgm:t>
        <a:bodyPr/>
        <a:lstStyle/>
        <a:p>
          <a:pPr>
            <a:buFontTx/>
            <a:buChar char="+"/>
          </a:pPr>
          <a:r>
            <a:rPr lang="en-US" dirty="0"/>
            <a:t>Available for both single family and multifamily</a:t>
          </a:r>
        </a:p>
      </dgm:t>
    </dgm:pt>
    <dgm:pt modelId="{B9212E9A-ABD5-41C6-9380-4646F83FA312}" type="parTrans" cxnId="{3B5D0E83-9A76-49A8-9D5C-DB772E3E5448}">
      <dgm:prSet/>
      <dgm:spPr/>
      <dgm:t>
        <a:bodyPr/>
        <a:lstStyle/>
        <a:p>
          <a:endParaRPr lang="en-US"/>
        </a:p>
      </dgm:t>
    </dgm:pt>
    <dgm:pt modelId="{9AB7911E-C8B7-4DEE-BB58-6FD7F79B9CA0}" type="sibTrans" cxnId="{3B5D0E83-9A76-49A8-9D5C-DB772E3E5448}">
      <dgm:prSet/>
      <dgm:spPr/>
      <dgm:t>
        <a:bodyPr/>
        <a:lstStyle/>
        <a:p>
          <a:endParaRPr lang="en-US"/>
        </a:p>
      </dgm:t>
    </dgm:pt>
    <dgm:pt modelId="{4773F65F-2FDC-4E99-811D-B1F937E8165B}">
      <dgm:prSet/>
      <dgm:spPr/>
      <dgm:t>
        <a:bodyPr/>
        <a:lstStyle/>
        <a:p>
          <a:pPr>
            <a:buFontTx/>
            <a:buChar char="+"/>
          </a:pPr>
          <a:r>
            <a:rPr lang="en-US" dirty="0"/>
            <a:t>Shows how score is impacted if individual ECMs are implemented</a:t>
          </a:r>
        </a:p>
      </dgm:t>
    </dgm:pt>
    <dgm:pt modelId="{985B5B70-AF76-4A23-A58E-DEE9337A0520}" type="parTrans" cxnId="{EB1C0A50-603D-442F-B8D6-32AD51A6DA66}">
      <dgm:prSet/>
      <dgm:spPr/>
      <dgm:t>
        <a:bodyPr/>
        <a:lstStyle/>
        <a:p>
          <a:endParaRPr lang="en-US"/>
        </a:p>
      </dgm:t>
    </dgm:pt>
    <dgm:pt modelId="{BF9FD8B9-9BEC-4EF3-B8DA-23C056F1F0FD}" type="sibTrans" cxnId="{EB1C0A50-603D-442F-B8D6-32AD51A6DA66}">
      <dgm:prSet/>
      <dgm:spPr/>
      <dgm:t>
        <a:bodyPr/>
        <a:lstStyle/>
        <a:p>
          <a:endParaRPr lang="en-US"/>
        </a:p>
      </dgm:t>
    </dgm:pt>
    <dgm:pt modelId="{FC6A0836-25A2-4260-80F2-BD53E49A5E77}">
      <dgm:prSet/>
      <dgm:spPr/>
      <dgm:t>
        <a:bodyPr/>
        <a:lstStyle/>
        <a:p>
          <a:pPr>
            <a:buFontTx/>
            <a:buChar char="-"/>
          </a:pPr>
          <a:r>
            <a:rPr lang="en-US" dirty="0"/>
            <a:t>Somewhat of a black box</a:t>
          </a:r>
        </a:p>
      </dgm:t>
    </dgm:pt>
    <dgm:pt modelId="{C4573F2B-C8C1-4D17-8198-04EA38746071}" type="parTrans" cxnId="{946428F2-87CD-4E76-AC49-EA98BBE068F6}">
      <dgm:prSet/>
      <dgm:spPr/>
      <dgm:t>
        <a:bodyPr/>
        <a:lstStyle/>
        <a:p>
          <a:endParaRPr lang="en-US"/>
        </a:p>
      </dgm:t>
    </dgm:pt>
    <dgm:pt modelId="{642055E2-1E08-40BF-B032-879E78C85A48}" type="sibTrans" cxnId="{946428F2-87CD-4E76-AC49-EA98BBE068F6}">
      <dgm:prSet/>
      <dgm:spPr/>
      <dgm:t>
        <a:bodyPr/>
        <a:lstStyle/>
        <a:p>
          <a:endParaRPr lang="en-US"/>
        </a:p>
      </dgm:t>
    </dgm:pt>
    <dgm:pt modelId="{D9C4B4A1-4668-4706-8886-7AA958A80D3D}">
      <dgm:prSet phldrT="[Text]"/>
      <dgm:spPr/>
      <dgm:t>
        <a:bodyPr/>
        <a:lstStyle/>
        <a:p>
          <a:pPr>
            <a:buFontTx/>
            <a:buChar char="+"/>
          </a:pPr>
          <a:r>
            <a:rPr lang="en-US" dirty="0"/>
            <a:t>Can be designed to keep cost and time commitment down</a:t>
          </a:r>
        </a:p>
      </dgm:t>
    </dgm:pt>
    <dgm:pt modelId="{09D6271A-56FA-4F99-A1B4-77B10BE0D064}" type="parTrans" cxnId="{93CADA7D-55FC-40E2-8302-0DD1D17A137B}">
      <dgm:prSet/>
      <dgm:spPr/>
      <dgm:t>
        <a:bodyPr/>
        <a:lstStyle/>
        <a:p>
          <a:endParaRPr lang="en-US"/>
        </a:p>
      </dgm:t>
    </dgm:pt>
    <dgm:pt modelId="{DC1B0A28-7051-4105-B5BD-45E7424ED08B}" type="sibTrans" cxnId="{93CADA7D-55FC-40E2-8302-0DD1D17A137B}">
      <dgm:prSet/>
      <dgm:spPr/>
      <dgm:t>
        <a:bodyPr/>
        <a:lstStyle/>
        <a:p>
          <a:endParaRPr lang="en-US"/>
        </a:p>
      </dgm:t>
    </dgm:pt>
    <dgm:pt modelId="{D084107A-DF17-4AC0-A001-249E496E8A9D}">
      <dgm:prSet phldrT="[Text]"/>
      <dgm:spPr/>
      <dgm:t>
        <a:bodyPr/>
        <a:lstStyle/>
        <a:p>
          <a:pPr>
            <a:buFontTx/>
            <a:buChar char="+"/>
          </a:pPr>
          <a:r>
            <a:rPr lang="en-US" dirty="0"/>
            <a:t>Could work for both single family and multifamily</a:t>
          </a:r>
        </a:p>
      </dgm:t>
    </dgm:pt>
    <dgm:pt modelId="{ADE30EE0-301E-4CC8-A622-EB45C30323FC}" type="parTrans" cxnId="{B89A67EB-D735-4222-8891-3C0D2BB819AE}">
      <dgm:prSet/>
      <dgm:spPr/>
      <dgm:t>
        <a:bodyPr/>
        <a:lstStyle/>
        <a:p>
          <a:endParaRPr lang="en-US"/>
        </a:p>
      </dgm:t>
    </dgm:pt>
    <dgm:pt modelId="{D68F7FE8-928D-4067-8F78-C57CC60D7DBF}" type="sibTrans" cxnId="{B89A67EB-D735-4222-8891-3C0D2BB819AE}">
      <dgm:prSet/>
      <dgm:spPr/>
      <dgm:t>
        <a:bodyPr/>
        <a:lstStyle/>
        <a:p>
          <a:endParaRPr lang="en-US"/>
        </a:p>
      </dgm:t>
    </dgm:pt>
    <dgm:pt modelId="{60FC72C3-3C4D-4019-8214-BDCB7EC593CE}">
      <dgm:prSet phldrT="[Text]"/>
      <dgm:spPr/>
      <dgm:t>
        <a:bodyPr/>
        <a:lstStyle/>
        <a:p>
          <a:pPr>
            <a:buFontTx/>
            <a:buChar char="+"/>
          </a:pPr>
          <a:r>
            <a:rPr lang="en-US" dirty="0"/>
            <a:t>Very transparent how ECMs impact score</a:t>
          </a:r>
        </a:p>
      </dgm:t>
    </dgm:pt>
    <dgm:pt modelId="{4223D179-98EB-4438-9892-7D832DB0F011}" type="parTrans" cxnId="{7A52DEFD-174C-4871-877B-13AA96902D32}">
      <dgm:prSet/>
      <dgm:spPr/>
      <dgm:t>
        <a:bodyPr/>
        <a:lstStyle/>
        <a:p>
          <a:endParaRPr lang="en-US"/>
        </a:p>
      </dgm:t>
    </dgm:pt>
    <dgm:pt modelId="{8126519F-293B-4234-885C-D28EB5C59A19}" type="sibTrans" cxnId="{7A52DEFD-174C-4871-877B-13AA96902D32}">
      <dgm:prSet/>
      <dgm:spPr/>
      <dgm:t>
        <a:bodyPr/>
        <a:lstStyle/>
        <a:p>
          <a:endParaRPr lang="en-US"/>
        </a:p>
      </dgm:t>
    </dgm:pt>
    <dgm:pt modelId="{A375986B-A955-41C8-B8A4-66DA133D2BB9}">
      <dgm:prSet phldrT="[Text]"/>
      <dgm:spPr/>
      <dgm:t>
        <a:bodyPr/>
        <a:lstStyle/>
        <a:p>
          <a:pPr>
            <a:buFontTx/>
            <a:buChar char="-"/>
          </a:pPr>
          <a:r>
            <a:rPr lang="en-US" dirty="0"/>
            <a:t>ECM points not tailored for specific homes</a:t>
          </a:r>
        </a:p>
      </dgm:t>
    </dgm:pt>
    <dgm:pt modelId="{26C99D91-A32E-45A8-B21F-1F8C14BB9CA7}" type="parTrans" cxnId="{63F36605-1B4F-4BAF-9582-DFA78784FBCC}">
      <dgm:prSet/>
      <dgm:spPr/>
      <dgm:t>
        <a:bodyPr/>
        <a:lstStyle/>
        <a:p>
          <a:endParaRPr lang="en-US"/>
        </a:p>
      </dgm:t>
    </dgm:pt>
    <dgm:pt modelId="{0E8B4F7C-BCAC-47C7-A207-19CA49220767}" type="sibTrans" cxnId="{63F36605-1B4F-4BAF-9582-DFA78784FBCC}">
      <dgm:prSet/>
      <dgm:spPr/>
      <dgm:t>
        <a:bodyPr/>
        <a:lstStyle/>
        <a:p>
          <a:endParaRPr lang="en-US"/>
        </a:p>
      </dgm:t>
    </dgm:pt>
    <dgm:pt modelId="{D9A8DCDE-B21B-475E-9C4A-194D83C62DAE}" type="pres">
      <dgm:prSet presAssocID="{2A4BEE3B-5A63-4E93-8A83-16D5F23E6C04}" presName="Name0" presStyleCnt="0">
        <dgm:presLayoutVars>
          <dgm:dir/>
          <dgm:animLvl val="lvl"/>
          <dgm:resizeHandles val="exact"/>
        </dgm:presLayoutVars>
      </dgm:prSet>
      <dgm:spPr/>
    </dgm:pt>
    <dgm:pt modelId="{388D559A-D43D-486B-9AD1-A07BF79A095A}" type="pres">
      <dgm:prSet presAssocID="{5F331872-0A23-4450-91B3-79D3E88B5A2D}" presName="composite" presStyleCnt="0"/>
      <dgm:spPr/>
    </dgm:pt>
    <dgm:pt modelId="{5BE09167-53CB-4A44-B98A-A9D1BBD9C346}" type="pres">
      <dgm:prSet presAssocID="{5F331872-0A23-4450-91B3-79D3E88B5A2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BF8F5D63-05D3-4D58-8FB4-2A7842A208F9}" type="pres">
      <dgm:prSet presAssocID="{5F331872-0A23-4450-91B3-79D3E88B5A2D}" presName="desTx" presStyleLbl="alignAccFollowNode1" presStyleIdx="0" presStyleCnt="3">
        <dgm:presLayoutVars>
          <dgm:bulletEnabled val="1"/>
        </dgm:presLayoutVars>
      </dgm:prSet>
      <dgm:spPr/>
    </dgm:pt>
    <dgm:pt modelId="{B977BB71-539D-49D9-BD57-FB0B56CCCA7B}" type="pres">
      <dgm:prSet presAssocID="{7CEA05FF-2BCC-4A73-9742-9743108AA40E}" presName="space" presStyleCnt="0"/>
      <dgm:spPr/>
    </dgm:pt>
    <dgm:pt modelId="{9A4DEC4E-902D-47D8-958C-A534822A62BE}" type="pres">
      <dgm:prSet presAssocID="{83603A68-B4BB-4845-881F-E8F62ADBE3B7}" presName="composite" presStyleCnt="0"/>
      <dgm:spPr/>
    </dgm:pt>
    <dgm:pt modelId="{21B8D4CB-77F8-45E8-931E-DB45BFA1498F}" type="pres">
      <dgm:prSet presAssocID="{83603A68-B4BB-4845-881F-E8F62ADBE3B7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A2F99BD9-7BCC-4C34-9495-A8A2B7BE50F6}" type="pres">
      <dgm:prSet presAssocID="{83603A68-B4BB-4845-881F-E8F62ADBE3B7}" presName="desTx" presStyleLbl="alignAccFollowNode1" presStyleIdx="1" presStyleCnt="3">
        <dgm:presLayoutVars>
          <dgm:bulletEnabled val="1"/>
        </dgm:presLayoutVars>
      </dgm:prSet>
      <dgm:spPr/>
    </dgm:pt>
    <dgm:pt modelId="{C290A1D4-6988-4A56-8FA4-1310A48AB32C}" type="pres">
      <dgm:prSet presAssocID="{5987EBFA-FF5F-4BDF-A16C-657EF0BABA86}" presName="space" presStyleCnt="0"/>
      <dgm:spPr/>
    </dgm:pt>
    <dgm:pt modelId="{1CB6C9F6-1FD4-4039-A5CF-0440A69EB35D}" type="pres">
      <dgm:prSet presAssocID="{78ECE1D9-E634-4FC0-B79F-E1E961603ABA}" presName="composite" presStyleCnt="0"/>
      <dgm:spPr/>
    </dgm:pt>
    <dgm:pt modelId="{87908A61-B3B2-4B6B-ABAC-C4EE9B624E02}" type="pres">
      <dgm:prSet presAssocID="{78ECE1D9-E634-4FC0-B79F-E1E961603AB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9EBD775F-020D-4338-9A32-90AD2C5A620E}" type="pres">
      <dgm:prSet presAssocID="{78ECE1D9-E634-4FC0-B79F-E1E961603ABA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63F36605-1B4F-4BAF-9582-DFA78784FBCC}" srcId="{78ECE1D9-E634-4FC0-B79F-E1E961603ABA}" destId="{A375986B-A955-41C8-B8A4-66DA133D2BB9}" srcOrd="3" destOrd="0" parTransId="{26C99D91-A32E-45A8-B21F-1F8C14BB9CA7}" sibTransId="{0E8B4F7C-BCAC-47C7-A207-19CA49220767}"/>
    <dgm:cxn modelId="{90AB5E08-1A3F-4BD8-B74E-7DA24621416F}" srcId="{2A4BEE3B-5A63-4E93-8A83-16D5F23E6C04}" destId="{78ECE1D9-E634-4FC0-B79F-E1E961603ABA}" srcOrd="2" destOrd="0" parTransId="{BABE0701-F266-45C2-921D-451B037B929B}" sibTransId="{ACB7D881-6357-49DE-AB2D-C24EF14FDA91}"/>
    <dgm:cxn modelId="{65E69A1D-C094-4A9B-ABC4-E172F6E3CC0D}" type="presOf" srcId="{4773F65F-2FDC-4E99-811D-B1F937E8165B}" destId="{A2F99BD9-7BCC-4C34-9495-A8A2B7BE50F6}" srcOrd="0" destOrd="3" presId="urn:microsoft.com/office/officeart/2005/8/layout/hList1"/>
    <dgm:cxn modelId="{E635E92A-9679-49AB-BC96-A6AE3BBC4970}" type="presOf" srcId="{49940B3A-5956-46C2-BBE8-0FBF5FC5DC54}" destId="{BF8F5D63-05D3-4D58-8FB4-2A7842A208F9}" srcOrd="0" destOrd="2" presId="urn:microsoft.com/office/officeart/2005/8/layout/hList1"/>
    <dgm:cxn modelId="{743A482D-5AC1-41A8-BC91-6A3CFE16931C}" type="presOf" srcId="{A375986B-A955-41C8-B8A4-66DA133D2BB9}" destId="{9EBD775F-020D-4338-9A32-90AD2C5A620E}" srcOrd="0" destOrd="3" presId="urn:microsoft.com/office/officeart/2005/8/layout/hList1"/>
    <dgm:cxn modelId="{1BC4DE5B-E38A-4476-95E2-8E5ED79805D1}" type="presOf" srcId="{21469151-C057-4059-9C73-476847575395}" destId="{A2F99BD9-7BCC-4C34-9495-A8A2B7BE50F6}" srcOrd="0" destOrd="5" presId="urn:microsoft.com/office/officeart/2005/8/layout/hList1"/>
    <dgm:cxn modelId="{A7FEF046-8003-40DE-9B5B-EAEC8D8AD5CD}" type="presOf" srcId="{FC6A0836-25A2-4260-80F2-BD53E49A5E77}" destId="{A2F99BD9-7BCC-4C34-9495-A8A2B7BE50F6}" srcOrd="0" destOrd="4" presId="urn:microsoft.com/office/officeart/2005/8/layout/hList1"/>
    <dgm:cxn modelId="{2085D16D-DA46-4058-9A16-2E38AEB9FBE5}" srcId="{78ECE1D9-E634-4FC0-B79F-E1E961603ABA}" destId="{6CE3E2DB-EA9F-496A-923D-994E25C4B795}" srcOrd="4" destOrd="0" parTransId="{E1661D37-B698-4E73-A040-21052B732804}" sibTransId="{AAD44CAD-1823-4029-AC92-3889FC15FBE7}"/>
    <dgm:cxn modelId="{53153C6F-28C3-4C23-A12A-317CD20F9BDA}" type="presOf" srcId="{CEF786B7-68BD-48DF-A33E-DDAA00612D5C}" destId="{BF8F5D63-05D3-4D58-8FB4-2A7842A208F9}" srcOrd="0" destOrd="3" presId="urn:microsoft.com/office/officeart/2005/8/layout/hList1"/>
    <dgm:cxn modelId="{EB1C0A50-603D-442F-B8D6-32AD51A6DA66}" srcId="{83603A68-B4BB-4845-881F-E8F62ADBE3B7}" destId="{4773F65F-2FDC-4E99-811D-B1F937E8165B}" srcOrd="3" destOrd="0" parTransId="{985B5B70-AF76-4A23-A58E-DEE9337A0520}" sibTransId="{BF9FD8B9-9BEC-4EF3-B8DA-23C056F1F0FD}"/>
    <dgm:cxn modelId="{F8300771-A871-476F-9427-5B55EBE83212}" srcId="{83603A68-B4BB-4845-881F-E8F62ADBE3B7}" destId="{0CBB01EF-D9A5-4190-A433-128CA6626ECD}" srcOrd="1" destOrd="0" parTransId="{34A75907-CB89-4584-B465-33B998B72EB2}" sibTransId="{B0A63DBA-A0C9-4E71-A943-B72C5616803E}"/>
    <dgm:cxn modelId="{782A5E51-1762-40BB-8D52-9524342E4E2E}" type="presOf" srcId="{5744FF28-8668-4E4F-8560-22418E699F43}" destId="{A2F99BD9-7BCC-4C34-9495-A8A2B7BE50F6}" srcOrd="0" destOrd="0" presId="urn:microsoft.com/office/officeart/2005/8/layout/hList1"/>
    <dgm:cxn modelId="{7B1F2C75-6608-44DB-9306-69FE4DD2CE87}" type="presOf" srcId="{79BF3BF3-048B-4B34-989D-8F8F0616E382}" destId="{A2F99BD9-7BCC-4C34-9495-A8A2B7BE50F6}" srcOrd="0" destOrd="2" presId="urn:microsoft.com/office/officeart/2005/8/layout/hList1"/>
    <dgm:cxn modelId="{3D822E75-A0DE-40FB-BD57-4EA3DD6FC8D8}" type="presOf" srcId="{D9C4B4A1-4668-4706-8886-7AA958A80D3D}" destId="{9EBD775F-020D-4338-9A32-90AD2C5A620E}" srcOrd="0" destOrd="0" presId="urn:microsoft.com/office/officeart/2005/8/layout/hList1"/>
    <dgm:cxn modelId="{07D3307B-7AC3-4EA1-AB6D-DA88028BE95D}" type="presOf" srcId="{78ECE1D9-E634-4FC0-B79F-E1E961603ABA}" destId="{87908A61-B3B2-4B6B-ABAC-C4EE9B624E02}" srcOrd="0" destOrd="0" presId="urn:microsoft.com/office/officeart/2005/8/layout/hList1"/>
    <dgm:cxn modelId="{93CADA7D-55FC-40E2-8302-0DD1D17A137B}" srcId="{78ECE1D9-E634-4FC0-B79F-E1E961603ABA}" destId="{D9C4B4A1-4668-4706-8886-7AA958A80D3D}" srcOrd="0" destOrd="0" parTransId="{09D6271A-56FA-4F99-A1B4-77B10BE0D064}" sibTransId="{DC1B0A28-7051-4105-B5BD-45E7424ED08B}"/>
    <dgm:cxn modelId="{3B5D0E83-9A76-49A8-9D5C-DB772E3E5448}" srcId="{83603A68-B4BB-4845-881F-E8F62ADBE3B7}" destId="{79BF3BF3-048B-4B34-989D-8F8F0616E382}" srcOrd="2" destOrd="0" parTransId="{B9212E9A-ABD5-41C6-9380-4646F83FA312}" sibTransId="{9AB7911E-C8B7-4DEE-BB58-6FD7F79B9CA0}"/>
    <dgm:cxn modelId="{8F3ED18B-9770-47B8-8EBB-E53FBB252E4D}" type="presOf" srcId="{60FC72C3-3C4D-4019-8214-BDCB7EC593CE}" destId="{9EBD775F-020D-4338-9A32-90AD2C5A620E}" srcOrd="0" destOrd="2" presId="urn:microsoft.com/office/officeart/2005/8/layout/hList1"/>
    <dgm:cxn modelId="{49ED5F8F-4E20-443E-A75F-9535DCC53F01}" type="presOf" srcId="{529C514D-8BCE-442E-B5F7-406EECA13B33}" destId="{BF8F5D63-05D3-4D58-8FB4-2A7842A208F9}" srcOrd="0" destOrd="0" presId="urn:microsoft.com/office/officeart/2005/8/layout/hList1"/>
    <dgm:cxn modelId="{CD35B192-C26E-4C80-8880-57F1C82959C4}" srcId="{5F331872-0A23-4450-91B3-79D3E88B5A2D}" destId="{49940B3A-5956-46C2-BBE8-0FBF5FC5DC54}" srcOrd="2" destOrd="0" parTransId="{88759A38-F193-48F8-B862-978B44D77D08}" sibTransId="{13780A0B-FF48-4B29-A73B-E5082844CEAC}"/>
    <dgm:cxn modelId="{83C2D293-BA42-4E8B-8D4D-AE431BA71A20}" srcId="{83603A68-B4BB-4845-881F-E8F62ADBE3B7}" destId="{21469151-C057-4059-9C73-476847575395}" srcOrd="5" destOrd="0" parTransId="{3A1EF751-046A-4237-9BC5-6A5B1C0409C9}" sibTransId="{A35519D1-66F1-42AE-AA51-7C4C68C6B120}"/>
    <dgm:cxn modelId="{0EC42795-70E8-405B-A8DF-7796699B7244}" srcId="{2A4BEE3B-5A63-4E93-8A83-16D5F23E6C04}" destId="{5F331872-0A23-4450-91B3-79D3E88B5A2D}" srcOrd="0" destOrd="0" parTransId="{B7E85CA3-2E52-4E2D-9EDB-1DA2A335D988}" sibTransId="{7CEA05FF-2BCC-4A73-9742-9743108AA40E}"/>
    <dgm:cxn modelId="{83C206A8-6AD2-4DEA-8938-77F04DB64887}" type="presOf" srcId="{D084107A-DF17-4AC0-A001-249E496E8A9D}" destId="{9EBD775F-020D-4338-9A32-90AD2C5A620E}" srcOrd="0" destOrd="1" presId="urn:microsoft.com/office/officeart/2005/8/layout/hList1"/>
    <dgm:cxn modelId="{22ADA4B2-59BE-41C8-A590-153E7F6AC908}" type="presOf" srcId="{8FD43282-5EE9-488D-BBD5-FE7F19BB3B5B}" destId="{BF8F5D63-05D3-4D58-8FB4-2A7842A208F9}" srcOrd="0" destOrd="4" presId="urn:microsoft.com/office/officeart/2005/8/layout/hList1"/>
    <dgm:cxn modelId="{138EAFB9-4696-47B2-8773-853D18E70D8A}" srcId="{5F331872-0A23-4450-91B3-79D3E88B5A2D}" destId="{CEF786B7-68BD-48DF-A33E-DDAA00612D5C}" srcOrd="3" destOrd="0" parTransId="{9A7F91D4-92D7-4FF8-A547-20989D7E5B2F}" sibTransId="{C551EDCF-4B79-4434-9549-5AB40ED474E2}"/>
    <dgm:cxn modelId="{BFDCAEC2-5F17-41FC-B005-F2116D96B034}" type="presOf" srcId="{49D6923F-65F9-46E1-9E2E-5B0B9A3AF717}" destId="{BF8F5D63-05D3-4D58-8FB4-2A7842A208F9}" srcOrd="0" destOrd="1" presId="urn:microsoft.com/office/officeart/2005/8/layout/hList1"/>
    <dgm:cxn modelId="{674017C3-4123-4E4D-85E1-A773B853DC2F}" type="presOf" srcId="{5F331872-0A23-4450-91B3-79D3E88B5A2D}" destId="{5BE09167-53CB-4A44-B98A-A9D1BBD9C346}" srcOrd="0" destOrd="0" presId="urn:microsoft.com/office/officeart/2005/8/layout/hList1"/>
    <dgm:cxn modelId="{0A0340C8-BF82-43B3-9084-63AE9501F2F8}" type="presOf" srcId="{6CE3E2DB-EA9F-496A-923D-994E25C4B795}" destId="{9EBD775F-020D-4338-9A32-90AD2C5A620E}" srcOrd="0" destOrd="4" presId="urn:microsoft.com/office/officeart/2005/8/layout/hList1"/>
    <dgm:cxn modelId="{53620FCB-8DB5-4CBF-B99D-6490CE42968E}" srcId="{5F331872-0A23-4450-91B3-79D3E88B5A2D}" destId="{8FD43282-5EE9-488D-BBD5-FE7F19BB3B5B}" srcOrd="4" destOrd="0" parTransId="{10872696-6378-4955-A183-14387B361E4F}" sibTransId="{2157BD17-6F55-4701-90F0-BC5B8401586E}"/>
    <dgm:cxn modelId="{A2E15FD1-7FA8-493C-B244-A03C3E0178A6}" type="presOf" srcId="{2A4BEE3B-5A63-4E93-8A83-16D5F23E6C04}" destId="{D9A8DCDE-B21B-475E-9C4A-194D83C62DAE}" srcOrd="0" destOrd="0" presId="urn:microsoft.com/office/officeart/2005/8/layout/hList1"/>
    <dgm:cxn modelId="{7AE581D6-43B2-458D-A430-527DF2B0D506}" srcId="{83603A68-B4BB-4845-881F-E8F62ADBE3B7}" destId="{5744FF28-8668-4E4F-8560-22418E699F43}" srcOrd="0" destOrd="0" parTransId="{032C90A2-03C3-45D9-BC79-3452F28E41CF}" sibTransId="{BF21136F-CABA-49BC-ADE9-7E70E12D185A}"/>
    <dgm:cxn modelId="{5439F4DE-3BAC-410B-9DEE-32A6D234148F}" type="presOf" srcId="{83603A68-B4BB-4845-881F-E8F62ADBE3B7}" destId="{21B8D4CB-77F8-45E8-931E-DB45BFA1498F}" srcOrd="0" destOrd="0" presId="urn:microsoft.com/office/officeart/2005/8/layout/hList1"/>
    <dgm:cxn modelId="{359775E5-87FC-40AC-9A73-3FA60A97B6CA}" srcId="{5F331872-0A23-4450-91B3-79D3E88B5A2D}" destId="{49D6923F-65F9-46E1-9E2E-5B0B9A3AF717}" srcOrd="1" destOrd="0" parTransId="{78A17C86-EA50-4B47-8D03-63CE4B818634}" sibTransId="{D88B1BD4-1824-4E98-9F7C-D962D264EB7E}"/>
    <dgm:cxn modelId="{25BEB9E7-BD67-499F-9C7F-7FC8944A3FBF}" srcId="{2A4BEE3B-5A63-4E93-8A83-16D5F23E6C04}" destId="{83603A68-B4BB-4845-881F-E8F62ADBE3B7}" srcOrd="1" destOrd="0" parTransId="{46434ED8-4D68-4B70-A933-4BF276A361FA}" sibTransId="{5987EBFA-FF5F-4BDF-A16C-657EF0BABA86}"/>
    <dgm:cxn modelId="{2014A0E8-868E-4E3B-936A-18A790976C2A}" type="presOf" srcId="{0CBB01EF-D9A5-4190-A433-128CA6626ECD}" destId="{A2F99BD9-7BCC-4C34-9495-A8A2B7BE50F6}" srcOrd="0" destOrd="1" presId="urn:microsoft.com/office/officeart/2005/8/layout/hList1"/>
    <dgm:cxn modelId="{B89A67EB-D735-4222-8891-3C0D2BB819AE}" srcId="{78ECE1D9-E634-4FC0-B79F-E1E961603ABA}" destId="{D084107A-DF17-4AC0-A001-249E496E8A9D}" srcOrd="1" destOrd="0" parTransId="{ADE30EE0-301E-4CC8-A622-EB45C30323FC}" sibTransId="{D68F7FE8-928D-4067-8F78-C57CC60D7DBF}"/>
    <dgm:cxn modelId="{946428F2-87CD-4E76-AC49-EA98BBE068F6}" srcId="{83603A68-B4BB-4845-881F-E8F62ADBE3B7}" destId="{FC6A0836-25A2-4260-80F2-BD53E49A5E77}" srcOrd="4" destOrd="0" parTransId="{C4573F2B-C8C1-4D17-8198-04EA38746071}" sibTransId="{642055E2-1E08-40BF-B032-879E78C85A48}"/>
    <dgm:cxn modelId="{8D3054F6-EF09-4D77-9363-79B09E231FEC}" srcId="{5F331872-0A23-4450-91B3-79D3E88B5A2D}" destId="{529C514D-8BCE-442E-B5F7-406EECA13B33}" srcOrd="0" destOrd="0" parTransId="{743D8D06-D2BA-4E5E-97E7-ACAC6AA88455}" sibTransId="{FA7760FD-8769-4508-9FC8-97B7B2EB1283}"/>
    <dgm:cxn modelId="{7A52DEFD-174C-4871-877B-13AA96902D32}" srcId="{78ECE1D9-E634-4FC0-B79F-E1E961603ABA}" destId="{60FC72C3-3C4D-4019-8214-BDCB7EC593CE}" srcOrd="2" destOrd="0" parTransId="{4223D179-98EB-4438-9892-7D832DB0F011}" sibTransId="{8126519F-293B-4234-885C-D28EB5C59A19}"/>
    <dgm:cxn modelId="{223F8B2B-363A-40B8-BE2B-40AF0B117E01}" type="presParOf" srcId="{D9A8DCDE-B21B-475E-9C4A-194D83C62DAE}" destId="{388D559A-D43D-486B-9AD1-A07BF79A095A}" srcOrd="0" destOrd="0" presId="urn:microsoft.com/office/officeart/2005/8/layout/hList1"/>
    <dgm:cxn modelId="{4F87D685-F4DD-486B-A25A-DB65112C03D2}" type="presParOf" srcId="{388D559A-D43D-486B-9AD1-A07BF79A095A}" destId="{5BE09167-53CB-4A44-B98A-A9D1BBD9C346}" srcOrd="0" destOrd="0" presId="urn:microsoft.com/office/officeart/2005/8/layout/hList1"/>
    <dgm:cxn modelId="{EBA9061F-64EC-4E72-9242-7DB87C5BFA63}" type="presParOf" srcId="{388D559A-D43D-486B-9AD1-A07BF79A095A}" destId="{BF8F5D63-05D3-4D58-8FB4-2A7842A208F9}" srcOrd="1" destOrd="0" presId="urn:microsoft.com/office/officeart/2005/8/layout/hList1"/>
    <dgm:cxn modelId="{1ABBFB8D-5556-48BD-B6C4-DFF5E3CEE2BC}" type="presParOf" srcId="{D9A8DCDE-B21B-475E-9C4A-194D83C62DAE}" destId="{B977BB71-539D-49D9-BD57-FB0B56CCCA7B}" srcOrd="1" destOrd="0" presId="urn:microsoft.com/office/officeart/2005/8/layout/hList1"/>
    <dgm:cxn modelId="{8F85E424-3E54-4DED-A924-3A1260FDFA1B}" type="presParOf" srcId="{D9A8DCDE-B21B-475E-9C4A-194D83C62DAE}" destId="{9A4DEC4E-902D-47D8-958C-A534822A62BE}" srcOrd="2" destOrd="0" presId="urn:microsoft.com/office/officeart/2005/8/layout/hList1"/>
    <dgm:cxn modelId="{96BDEADE-7CA4-4AE3-8B3A-FF6EBC8F35E3}" type="presParOf" srcId="{9A4DEC4E-902D-47D8-958C-A534822A62BE}" destId="{21B8D4CB-77F8-45E8-931E-DB45BFA1498F}" srcOrd="0" destOrd="0" presId="urn:microsoft.com/office/officeart/2005/8/layout/hList1"/>
    <dgm:cxn modelId="{CCD18C95-9EDC-4DF9-A689-E2335AE44B72}" type="presParOf" srcId="{9A4DEC4E-902D-47D8-958C-A534822A62BE}" destId="{A2F99BD9-7BCC-4C34-9495-A8A2B7BE50F6}" srcOrd="1" destOrd="0" presId="urn:microsoft.com/office/officeart/2005/8/layout/hList1"/>
    <dgm:cxn modelId="{3AA1D44B-1F54-4293-98EA-41D6DC512E4A}" type="presParOf" srcId="{D9A8DCDE-B21B-475E-9C4A-194D83C62DAE}" destId="{C290A1D4-6988-4A56-8FA4-1310A48AB32C}" srcOrd="3" destOrd="0" presId="urn:microsoft.com/office/officeart/2005/8/layout/hList1"/>
    <dgm:cxn modelId="{E9B39AED-9BF5-47EA-90FE-4AEED1F404F8}" type="presParOf" srcId="{D9A8DCDE-B21B-475E-9C4A-194D83C62DAE}" destId="{1CB6C9F6-1FD4-4039-A5CF-0440A69EB35D}" srcOrd="4" destOrd="0" presId="urn:microsoft.com/office/officeart/2005/8/layout/hList1"/>
    <dgm:cxn modelId="{88A752EC-1BF0-476F-B5B7-54B775D02305}" type="presParOf" srcId="{1CB6C9F6-1FD4-4039-A5CF-0440A69EB35D}" destId="{87908A61-B3B2-4B6B-ABAC-C4EE9B624E02}" srcOrd="0" destOrd="0" presId="urn:microsoft.com/office/officeart/2005/8/layout/hList1"/>
    <dgm:cxn modelId="{AEC35293-E7CA-42CD-9E7F-5FEFA39ADB3D}" type="presParOf" srcId="{1CB6C9F6-1FD4-4039-A5CF-0440A69EB35D}" destId="{9EBD775F-020D-4338-9A32-90AD2C5A620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754D8EA-571E-4B8A-A8B0-E74D4DB897F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64DE02-716B-4B98-9403-55DB3033B2BA}">
      <dgm:prSet phldrT="[Text]"/>
      <dgm:spPr/>
      <dgm:t>
        <a:bodyPr/>
        <a:lstStyle/>
        <a:p>
          <a:r>
            <a:rPr lang="en-US" dirty="0"/>
            <a:t>City Employee</a:t>
          </a:r>
        </a:p>
      </dgm:t>
    </dgm:pt>
    <dgm:pt modelId="{66A70EC2-198D-4993-950F-B677246DC437}" type="parTrans" cxnId="{866843B9-B407-48E3-93A2-D9B4521C48F2}">
      <dgm:prSet/>
      <dgm:spPr/>
      <dgm:t>
        <a:bodyPr/>
        <a:lstStyle/>
        <a:p>
          <a:endParaRPr lang="en-US"/>
        </a:p>
      </dgm:t>
    </dgm:pt>
    <dgm:pt modelId="{6D642083-2172-413B-BFCF-35D73248A765}" type="sibTrans" cxnId="{866843B9-B407-48E3-93A2-D9B4521C48F2}">
      <dgm:prSet/>
      <dgm:spPr/>
      <dgm:t>
        <a:bodyPr/>
        <a:lstStyle/>
        <a:p>
          <a:endParaRPr lang="en-US"/>
        </a:p>
      </dgm:t>
    </dgm:pt>
    <dgm:pt modelId="{4901F051-FE82-4B1F-8D4C-2B8B7CA59B3D}">
      <dgm:prSet phldrT="[Text]"/>
      <dgm:spPr/>
      <dgm:t>
        <a:bodyPr/>
        <a:lstStyle/>
        <a:p>
          <a:pPr>
            <a:buFontTx/>
            <a:buChar char="+"/>
          </a:pPr>
          <a:r>
            <a:rPr lang="en-US" dirty="0"/>
            <a:t>More control</a:t>
          </a:r>
        </a:p>
      </dgm:t>
    </dgm:pt>
    <dgm:pt modelId="{0FF047D4-F8F9-48BB-8924-242110B26F7A}" type="parTrans" cxnId="{55184DF4-DCFB-4331-9433-1AE881FF7F17}">
      <dgm:prSet/>
      <dgm:spPr/>
      <dgm:t>
        <a:bodyPr/>
        <a:lstStyle/>
        <a:p>
          <a:endParaRPr lang="en-US"/>
        </a:p>
      </dgm:t>
    </dgm:pt>
    <dgm:pt modelId="{9633124A-D377-4D19-9F82-E79968891E17}" type="sibTrans" cxnId="{55184DF4-DCFB-4331-9433-1AE881FF7F17}">
      <dgm:prSet/>
      <dgm:spPr/>
      <dgm:t>
        <a:bodyPr/>
        <a:lstStyle/>
        <a:p>
          <a:endParaRPr lang="en-US"/>
        </a:p>
      </dgm:t>
    </dgm:pt>
    <dgm:pt modelId="{99168646-A18E-4F8E-AB5E-BFAA6083DF11}">
      <dgm:prSet phldrT="[Text]"/>
      <dgm:spPr/>
      <dgm:t>
        <a:bodyPr/>
        <a:lstStyle/>
        <a:p>
          <a:r>
            <a:rPr lang="en-US" dirty="0"/>
            <a:t>Rental License Inspector (City Employee)</a:t>
          </a:r>
        </a:p>
      </dgm:t>
    </dgm:pt>
    <dgm:pt modelId="{386B2869-19E5-4F5A-9AE0-EE210676B59A}" type="parTrans" cxnId="{61C762F7-A7E2-4C92-8ED4-BFEBAE374C05}">
      <dgm:prSet/>
      <dgm:spPr/>
      <dgm:t>
        <a:bodyPr/>
        <a:lstStyle/>
        <a:p>
          <a:endParaRPr lang="en-US"/>
        </a:p>
      </dgm:t>
    </dgm:pt>
    <dgm:pt modelId="{6D3652B6-175B-4731-BCE8-07BD783B1E5E}" type="sibTrans" cxnId="{61C762F7-A7E2-4C92-8ED4-BFEBAE374C05}">
      <dgm:prSet/>
      <dgm:spPr/>
      <dgm:t>
        <a:bodyPr/>
        <a:lstStyle/>
        <a:p>
          <a:endParaRPr lang="en-US"/>
        </a:p>
      </dgm:t>
    </dgm:pt>
    <dgm:pt modelId="{432D0A64-B6C6-4901-83FD-06D50AC053FC}">
      <dgm:prSet phldrT="[Text]"/>
      <dgm:spPr/>
      <dgm:t>
        <a:bodyPr/>
        <a:lstStyle/>
        <a:p>
          <a:pPr>
            <a:buFontTx/>
            <a:buChar char="+"/>
          </a:pPr>
          <a:r>
            <a:rPr lang="en-US" dirty="0"/>
            <a:t>Secure workforce</a:t>
          </a:r>
        </a:p>
      </dgm:t>
    </dgm:pt>
    <dgm:pt modelId="{47CA08C8-170E-4A3E-8284-7B7023A5CAE6}" type="parTrans" cxnId="{D16D2803-7F59-4E49-B56F-E8D55A3F639D}">
      <dgm:prSet/>
      <dgm:spPr/>
      <dgm:t>
        <a:bodyPr/>
        <a:lstStyle/>
        <a:p>
          <a:endParaRPr lang="en-US"/>
        </a:p>
      </dgm:t>
    </dgm:pt>
    <dgm:pt modelId="{2260541F-4FE1-4A0F-A4DA-B7643916EFFA}" type="sibTrans" cxnId="{D16D2803-7F59-4E49-B56F-E8D55A3F639D}">
      <dgm:prSet/>
      <dgm:spPr/>
      <dgm:t>
        <a:bodyPr/>
        <a:lstStyle/>
        <a:p>
          <a:endParaRPr lang="en-US"/>
        </a:p>
      </dgm:t>
    </dgm:pt>
    <dgm:pt modelId="{82AEC587-9D09-4A30-8DB6-8A5B5D022494}">
      <dgm:prSet phldrT="[Text]"/>
      <dgm:spPr/>
      <dgm:t>
        <a:bodyPr/>
        <a:lstStyle/>
        <a:p>
          <a:r>
            <a:rPr lang="en-US" dirty="0"/>
            <a:t>Rental License Inspector (3</a:t>
          </a:r>
          <a:r>
            <a:rPr lang="en-US" baseline="30000" dirty="0"/>
            <a:t>rd</a:t>
          </a:r>
          <a:r>
            <a:rPr lang="en-US" dirty="0"/>
            <a:t> party)</a:t>
          </a:r>
        </a:p>
      </dgm:t>
    </dgm:pt>
    <dgm:pt modelId="{B2722290-06E8-4278-8B18-6D0960E1CEF3}" type="parTrans" cxnId="{B315A926-6DDC-4613-8F6A-FCA493167507}">
      <dgm:prSet/>
      <dgm:spPr/>
      <dgm:t>
        <a:bodyPr/>
        <a:lstStyle/>
        <a:p>
          <a:endParaRPr lang="en-US"/>
        </a:p>
      </dgm:t>
    </dgm:pt>
    <dgm:pt modelId="{3BD1A38A-9937-4731-987A-0D3F45BB68A8}" type="sibTrans" cxnId="{B315A926-6DDC-4613-8F6A-FCA493167507}">
      <dgm:prSet/>
      <dgm:spPr/>
      <dgm:t>
        <a:bodyPr/>
        <a:lstStyle/>
        <a:p>
          <a:endParaRPr lang="en-US"/>
        </a:p>
      </dgm:t>
    </dgm:pt>
    <dgm:pt modelId="{4BC06B54-4F01-460E-9ECE-D27100FF6871}">
      <dgm:prSet phldrT="[Text]"/>
      <dgm:spPr/>
      <dgm:t>
        <a:bodyPr/>
        <a:lstStyle/>
        <a:p>
          <a:pPr>
            <a:buFontTx/>
            <a:buChar char="+"/>
          </a:pPr>
          <a:r>
            <a:rPr lang="en-US" dirty="0"/>
            <a:t>Minimal city cost</a:t>
          </a:r>
        </a:p>
      </dgm:t>
    </dgm:pt>
    <dgm:pt modelId="{F9024D76-0D97-45A2-AF42-7CA9D24CE549}" type="parTrans" cxnId="{09943FAE-7E94-4104-BB4E-3A38479BB41E}">
      <dgm:prSet/>
      <dgm:spPr/>
      <dgm:t>
        <a:bodyPr/>
        <a:lstStyle/>
        <a:p>
          <a:endParaRPr lang="en-US"/>
        </a:p>
      </dgm:t>
    </dgm:pt>
    <dgm:pt modelId="{7C1A6AA7-C680-4AAF-ABDB-D945E17A8803}" type="sibTrans" cxnId="{09943FAE-7E94-4104-BB4E-3A38479BB41E}">
      <dgm:prSet/>
      <dgm:spPr/>
      <dgm:t>
        <a:bodyPr/>
        <a:lstStyle/>
        <a:p>
          <a:endParaRPr lang="en-US"/>
        </a:p>
      </dgm:t>
    </dgm:pt>
    <dgm:pt modelId="{66F3D08A-D418-4DF1-88A6-62C6E38C2190}">
      <dgm:prSet phldrT="[Text]"/>
      <dgm:spPr/>
      <dgm:t>
        <a:bodyPr/>
        <a:lstStyle/>
        <a:p>
          <a:pPr>
            <a:buFontTx/>
            <a:buChar char="‾"/>
          </a:pPr>
          <a:r>
            <a:rPr lang="en-US" dirty="0"/>
            <a:t>Workforce development required</a:t>
          </a:r>
        </a:p>
      </dgm:t>
    </dgm:pt>
    <dgm:pt modelId="{ED8B0E6C-01CD-4144-9C81-A9D58621FCA3}" type="parTrans" cxnId="{05B1CCBB-E0D8-4B94-B2E0-0BD0285A18BD}">
      <dgm:prSet/>
      <dgm:spPr/>
      <dgm:t>
        <a:bodyPr/>
        <a:lstStyle/>
        <a:p>
          <a:endParaRPr lang="en-US"/>
        </a:p>
      </dgm:t>
    </dgm:pt>
    <dgm:pt modelId="{9BB26E59-C551-4B61-8670-3A26FC277008}" type="sibTrans" cxnId="{05B1CCBB-E0D8-4B94-B2E0-0BD0285A18BD}">
      <dgm:prSet/>
      <dgm:spPr/>
      <dgm:t>
        <a:bodyPr/>
        <a:lstStyle/>
        <a:p>
          <a:endParaRPr lang="en-US"/>
        </a:p>
      </dgm:t>
    </dgm:pt>
    <dgm:pt modelId="{F26E38C2-CF3D-4F72-BAE5-05A0C64F7925}">
      <dgm:prSet phldrT="[Text]"/>
      <dgm:spPr/>
      <dgm:t>
        <a:bodyPr/>
        <a:lstStyle/>
        <a:p>
          <a:r>
            <a:rPr lang="en-US" dirty="0"/>
            <a:t>Third Party Contractor</a:t>
          </a:r>
        </a:p>
      </dgm:t>
    </dgm:pt>
    <dgm:pt modelId="{11D36EF5-1405-4929-A59C-2F561692397C}" type="parTrans" cxnId="{FB865022-0D62-44D6-9EC7-A571F0C1D8F5}">
      <dgm:prSet/>
      <dgm:spPr/>
      <dgm:t>
        <a:bodyPr/>
        <a:lstStyle/>
        <a:p>
          <a:endParaRPr lang="en-US"/>
        </a:p>
      </dgm:t>
    </dgm:pt>
    <dgm:pt modelId="{822A5141-6AF0-4D34-AE4F-D5E01386BD9F}" type="sibTrans" cxnId="{FB865022-0D62-44D6-9EC7-A571F0C1D8F5}">
      <dgm:prSet/>
      <dgm:spPr/>
      <dgm:t>
        <a:bodyPr/>
        <a:lstStyle/>
        <a:p>
          <a:endParaRPr lang="en-US"/>
        </a:p>
      </dgm:t>
    </dgm:pt>
    <dgm:pt modelId="{760A84ED-02E3-49F4-A319-24EB81B7CC45}">
      <dgm:prSet phldrT="[Text]"/>
      <dgm:spPr/>
      <dgm:t>
        <a:bodyPr/>
        <a:lstStyle/>
        <a:p>
          <a:pPr>
            <a:buFontTx/>
            <a:buChar char="+"/>
          </a:pPr>
          <a:r>
            <a:rPr lang="en-US" dirty="0"/>
            <a:t>Secure workforce</a:t>
          </a:r>
        </a:p>
      </dgm:t>
    </dgm:pt>
    <dgm:pt modelId="{F85404E8-7931-4BC3-B242-A0125DC2E32C}" type="parTrans" cxnId="{65366BD4-3989-4307-8C51-276BC631A7AE}">
      <dgm:prSet/>
      <dgm:spPr/>
      <dgm:t>
        <a:bodyPr/>
        <a:lstStyle/>
        <a:p>
          <a:endParaRPr lang="en-US"/>
        </a:p>
      </dgm:t>
    </dgm:pt>
    <dgm:pt modelId="{19892546-3178-4A2D-BF86-C627ABE11A24}" type="sibTrans" cxnId="{65366BD4-3989-4307-8C51-276BC631A7AE}">
      <dgm:prSet/>
      <dgm:spPr/>
      <dgm:t>
        <a:bodyPr/>
        <a:lstStyle/>
        <a:p>
          <a:endParaRPr lang="en-US"/>
        </a:p>
      </dgm:t>
    </dgm:pt>
    <dgm:pt modelId="{3B533DD1-3D46-40BB-9776-CC0983983C43}">
      <dgm:prSet phldrT="[Text]"/>
      <dgm:spPr/>
      <dgm:t>
        <a:bodyPr/>
        <a:lstStyle/>
        <a:p>
          <a:pPr>
            <a:buFontTx/>
            <a:buChar char="-"/>
          </a:pPr>
          <a:r>
            <a:rPr lang="en-US" dirty="0"/>
            <a:t>City salary</a:t>
          </a:r>
        </a:p>
      </dgm:t>
    </dgm:pt>
    <dgm:pt modelId="{68878651-EB92-445C-8ACE-8F3560712607}" type="parTrans" cxnId="{3BA6BA70-1294-4689-97B3-5187964442E3}">
      <dgm:prSet/>
      <dgm:spPr/>
      <dgm:t>
        <a:bodyPr/>
        <a:lstStyle/>
        <a:p>
          <a:endParaRPr lang="en-US"/>
        </a:p>
      </dgm:t>
    </dgm:pt>
    <dgm:pt modelId="{C0890EC5-73D2-4565-9BB7-163C05CFC37E}" type="sibTrans" cxnId="{3BA6BA70-1294-4689-97B3-5187964442E3}">
      <dgm:prSet/>
      <dgm:spPr/>
      <dgm:t>
        <a:bodyPr/>
        <a:lstStyle/>
        <a:p>
          <a:endParaRPr lang="en-US"/>
        </a:p>
      </dgm:t>
    </dgm:pt>
    <dgm:pt modelId="{013DD08D-079F-49D5-849F-9D2157A1BC41}">
      <dgm:prSet phldrT="[Text]"/>
      <dgm:spPr/>
      <dgm:t>
        <a:bodyPr/>
        <a:lstStyle/>
        <a:p>
          <a:pPr>
            <a:buFontTx/>
            <a:buChar char="-"/>
          </a:pPr>
          <a:r>
            <a:rPr lang="en-US" dirty="0"/>
            <a:t>Might be outside their specialty</a:t>
          </a:r>
        </a:p>
      </dgm:t>
    </dgm:pt>
    <dgm:pt modelId="{4ACC3D71-4745-434F-AE68-57E88DB00080}" type="parTrans" cxnId="{47CC5C1F-022E-418C-88C0-21F3EEDCAE2C}">
      <dgm:prSet/>
      <dgm:spPr/>
      <dgm:t>
        <a:bodyPr/>
        <a:lstStyle/>
        <a:p>
          <a:endParaRPr lang="en-US"/>
        </a:p>
      </dgm:t>
    </dgm:pt>
    <dgm:pt modelId="{FBD8254E-C567-4DD3-867E-9C7781875C5A}" type="sibTrans" cxnId="{47CC5C1F-022E-418C-88C0-21F3EEDCAE2C}">
      <dgm:prSet/>
      <dgm:spPr/>
      <dgm:t>
        <a:bodyPr/>
        <a:lstStyle/>
        <a:p>
          <a:endParaRPr lang="en-US"/>
        </a:p>
      </dgm:t>
    </dgm:pt>
    <dgm:pt modelId="{EEA4DFA0-7E46-4548-9B49-A48C118D5D6F}">
      <dgm:prSet phldrT="[Text]"/>
      <dgm:spPr/>
      <dgm:t>
        <a:bodyPr/>
        <a:lstStyle/>
        <a:p>
          <a:pPr>
            <a:buFontTx/>
            <a:buChar char="+"/>
          </a:pPr>
          <a:r>
            <a:rPr lang="en-US" dirty="0"/>
            <a:t>Add capacity, but not an entirely new workforce that needs to be created</a:t>
          </a:r>
        </a:p>
      </dgm:t>
    </dgm:pt>
    <dgm:pt modelId="{8E12B3CD-7E8A-4A30-90E0-C61AC6B04FF2}" type="parTrans" cxnId="{4255AEC6-D809-442B-8451-1FC134CA0DFA}">
      <dgm:prSet/>
      <dgm:spPr/>
      <dgm:t>
        <a:bodyPr/>
        <a:lstStyle/>
        <a:p>
          <a:endParaRPr lang="en-US"/>
        </a:p>
      </dgm:t>
    </dgm:pt>
    <dgm:pt modelId="{FC114A09-4CF5-46E7-9602-56F5A4B005CA}" type="sibTrans" cxnId="{4255AEC6-D809-442B-8451-1FC134CA0DFA}">
      <dgm:prSet/>
      <dgm:spPr/>
      <dgm:t>
        <a:bodyPr/>
        <a:lstStyle/>
        <a:p>
          <a:endParaRPr lang="en-US"/>
        </a:p>
      </dgm:t>
    </dgm:pt>
    <dgm:pt modelId="{8A63B1F7-9AA7-41FD-A1A5-E86CF4ED9F1A}">
      <dgm:prSet phldrT="[Text]"/>
      <dgm:spPr/>
      <dgm:t>
        <a:bodyPr/>
        <a:lstStyle/>
        <a:p>
          <a:pPr>
            <a:buFontTx/>
            <a:buChar char="-"/>
          </a:pPr>
          <a:r>
            <a:rPr lang="en-US" dirty="0"/>
            <a:t>City salary</a:t>
          </a:r>
        </a:p>
      </dgm:t>
    </dgm:pt>
    <dgm:pt modelId="{0ED16EA7-CACB-4646-B84E-397ECDD5557B}" type="parTrans" cxnId="{1AEC6321-F30E-482F-AE6B-A8EC77A8BF4C}">
      <dgm:prSet/>
      <dgm:spPr/>
      <dgm:t>
        <a:bodyPr/>
        <a:lstStyle/>
        <a:p>
          <a:endParaRPr lang="en-US"/>
        </a:p>
      </dgm:t>
    </dgm:pt>
    <dgm:pt modelId="{5B0CF0E5-4A9D-43EF-90B3-4EF0534FD82C}" type="sibTrans" cxnId="{1AEC6321-F30E-482F-AE6B-A8EC77A8BF4C}">
      <dgm:prSet/>
      <dgm:spPr/>
      <dgm:t>
        <a:bodyPr/>
        <a:lstStyle/>
        <a:p>
          <a:endParaRPr lang="en-US"/>
        </a:p>
      </dgm:t>
    </dgm:pt>
    <dgm:pt modelId="{C46EC549-132E-42C7-9BE7-985CE2F1B117}">
      <dgm:prSet phldrT="[Text]"/>
      <dgm:spPr/>
      <dgm:t>
        <a:bodyPr/>
        <a:lstStyle/>
        <a:p>
          <a:pPr>
            <a:buFontTx/>
            <a:buChar char="+"/>
          </a:pPr>
          <a:r>
            <a:rPr lang="en-US" dirty="0"/>
            <a:t>Inspectors can choose to opt-in or out of this additional designation</a:t>
          </a:r>
        </a:p>
      </dgm:t>
    </dgm:pt>
    <dgm:pt modelId="{A391741A-83FD-4A33-8B71-6D1ADF235DEA}" type="parTrans" cxnId="{65026B07-62FD-44E0-86C6-1F8F5D917F7E}">
      <dgm:prSet/>
      <dgm:spPr/>
      <dgm:t>
        <a:bodyPr/>
        <a:lstStyle/>
        <a:p>
          <a:endParaRPr lang="en-US"/>
        </a:p>
      </dgm:t>
    </dgm:pt>
    <dgm:pt modelId="{50B2FE4E-0F6E-485C-81B5-F9A7CFF7C951}" type="sibTrans" cxnId="{65026B07-62FD-44E0-86C6-1F8F5D917F7E}">
      <dgm:prSet/>
      <dgm:spPr/>
      <dgm:t>
        <a:bodyPr/>
        <a:lstStyle/>
        <a:p>
          <a:endParaRPr lang="en-US"/>
        </a:p>
      </dgm:t>
    </dgm:pt>
    <dgm:pt modelId="{85C30E35-9F9A-44A7-B553-282310CA0DEE}">
      <dgm:prSet phldrT="[Text]"/>
      <dgm:spPr/>
      <dgm:t>
        <a:bodyPr/>
        <a:lstStyle/>
        <a:p>
          <a:pPr>
            <a:buFontTx/>
            <a:buChar char="+"/>
          </a:pPr>
          <a:r>
            <a:rPr lang="en-US" dirty="0"/>
            <a:t>Minimal city cost</a:t>
          </a:r>
        </a:p>
      </dgm:t>
    </dgm:pt>
    <dgm:pt modelId="{41F99753-75C7-44B1-A6FB-C95815214E9E}" type="parTrans" cxnId="{D8AC2FE9-870C-4DB2-A0E8-5C74234A1230}">
      <dgm:prSet/>
      <dgm:spPr/>
      <dgm:t>
        <a:bodyPr/>
        <a:lstStyle/>
        <a:p>
          <a:endParaRPr lang="en-US"/>
        </a:p>
      </dgm:t>
    </dgm:pt>
    <dgm:pt modelId="{D6A97279-8B83-490E-B646-A392C828270E}" type="sibTrans" cxnId="{D8AC2FE9-870C-4DB2-A0E8-5C74234A1230}">
      <dgm:prSet/>
      <dgm:spPr/>
      <dgm:t>
        <a:bodyPr/>
        <a:lstStyle/>
        <a:p>
          <a:endParaRPr lang="en-US"/>
        </a:p>
      </dgm:t>
    </dgm:pt>
    <dgm:pt modelId="{EEDC2D22-0B87-4C3C-B915-035F55C8B5D4}">
      <dgm:prSet phldrT="[Text]"/>
      <dgm:spPr/>
      <dgm:t>
        <a:bodyPr/>
        <a:lstStyle/>
        <a:p>
          <a:pPr>
            <a:buFontTx/>
            <a:buChar char="-"/>
          </a:pPr>
          <a:r>
            <a:rPr lang="en-US" dirty="0"/>
            <a:t>Workforce development required</a:t>
          </a:r>
        </a:p>
      </dgm:t>
    </dgm:pt>
    <dgm:pt modelId="{450F21DC-B9F2-4F62-BAA8-082AB96B715E}" type="parTrans" cxnId="{C267FCDB-ADD1-4E8F-BF32-78152EB6A27E}">
      <dgm:prSet/>
      <dgm:spPr/>
      <dgm:t>
        <a:bodyPr/>
        <a:lstStyle/>
        <a:p>
          <a:endParaRPr lang="en-US"/>
        </a:p>
      </dgm:t>
    </dgm:pt>
    <dgm:pt modelId="{787DA9BF-DF05-46B2-83A7-96460A693106}" type="sibTrans" cxnId="{C267FCDB-ADD1-4E8F-BF32-78152EB6A27E}">
      <dgm:prSet/>
      <dgm:spPr/>
      <dgm:t>
        <a:bodyPr/>
        <a:lstStyle/>
        <a:p>
          <a:endParaRPr lang="en-US"/>
        </a:p>
      </dgm:t>
    </dgm:pt>
    <dgm:pt modelId="{D9955F37-4AD8-4591-B7F3-2D25A920964B}">
      <dgm:prSet phldrT="[Text]"/>
      <dgm:spPr/>
      <dgm:t>
        <a:bodyPr/>
        <a:lstStyle/>
        <a:p>
          <a:pPr>
            <a:buFontTx/>
            <a:buChar char="+"/>
          </a:pPr>
          <a:r>
            <a:rPr lang="en-US" dirty="0"/>
            <a:t>Knows how to work within the system already in place</a:t>
          </a:r>
        </a:p>
      </dgm:t>
    </dgm:pt>
    <dgm:pt modelId="{5E8233C1-C172-4BE4-9EF2-0AA414C6815A}" type="parTrans" cxnId="{FF487D26-DAB9-4C49-8584-B48057B87DD5}">
      <dgm:prSet/>
      <dgm:spPr/>
      <dgm:t>
        <a:bodyPr/>
        <a:lstStyle/>
        <a:p>
          <a:endParaRPr lang="en-US"/>
        </a:p>
      </dgm:t>
    </dgm:pt>
    <dgm:pt modelId="{F4164E5F-D7C2-4AC6-A10D-EAF8CB1190BE}" type="sibTrans" cxnId="{FF487D26-DAB9-4C49-8584-B48057B87DD5}">
      <dgm:prSet/>
      <dgm:spPr/>
      <dgm:t>
        <a:bodyPr/>
        <a:lstStyle/>
        <a:p>
          <a:endParaRPr lang="en-US"/>
        </a:p>
      </dgm:t>
    </dgm:pt>
    <dgm:pt modelId="{D1A162B9-B205-4EBA-ABA3-92B43AC5B891}">
      <dgm:prSet phldrT="[Text]"/>
      <dgm:spPr/>
      <dgm:t>
        <a:bodyPr/>
        <a:lstStyle/>
        <a:p>
          <a:pPr>
            <a:buFontTx/>
            <a:buChar char="+"/>
          </a:pPr>
          <a:r>
            <a:rPr lang="en-US" dirty="0"/>
            <a:t>Have building science background</a:t>
          </a:r>
        </a:p>
      </dgm:t>
    </dgm:pt>
    <dgm:pt modelId="{51C2EE52-57C1-4129-AFB0-A7FDDC01325D}" type="parTrans" cxnId="{C759D9CD-387C-40D8-A3C3-FD4C5CF662F6}">
      <dgm:prSet/>
      <dgm:spPr/>
      <dgm:t>
        <a:bodyPr/>
        <a:lstStyle/>
        <a:p>
          <a:endParaRPr lang="en-US"/>
        </a:p>
      </dgm:t>
    </dgm:pt>
    <dgm:pt modelId="{71D485FD-C43C-4B74-90D0-24C7A48F68B4}" type="sibTrans" cxnId="{C759D9CD-387C-40D8-A3C3-FD4C5CF662F6}">
      <dgm:prSet/>
      <dgm:spPr/>
      <dgm:t>
        <a:bodyPr/>
        <a:lstStyle/>
        <a:p>
          <a:endParaRPr lang="en-US"/>
        </a:p>
      </dgm:t>
    </dgm:pt>
    <dgm:pt modelId="{8952CFF8-9447-4120-AD07-CEC422C5B207}">
      <dgm:prSet phldrT="[Text]"/>
      <dgm:spPr/>
      <dgm:t>
        <a:bodyPr/>
        <a:lstStyle/>
        <a:p>
          <a:pPr>
            <a:buFontTx/>
            <a:buChar char="+"/>
          </a:pPr>
          <a:r>
            <a:rPr lang="en-US" dirty="0"/>
            <a:t>Builds local small businesses</a:t>
          </a:r>
        </a:p>
      </dgm:t>
    </dgm:pt>
    <dgm:pt modelId="{89BEF219-8038-4757-B9CC-8ED73C50CEFB}" type="parTrans" cxnId="{818E5457-F35A-470A-97C0-0772D59E40FF}">
      <dgm:prSet/>
      <dgm:spPr/>
      <dgm:t>
        <a:bodyPr/>
        <a:lstStyle/>
        <a:p>
          <a:endParaRPr lang="en-US"/>
        </a:p>
      </dgm:t>
    </dgm:pt>
    <dgm:pt modelId="{A0F4502B-3552-4EF0-BB10-A4CD0582F7EC}" type="sibTrans" cxnId="{818E5457-F35A-470A-97C0-0772D59E40FF}">
      <dgm:prSet/>
      <dgm:spPr/>
      <dgm:t>
        <a:bodyPr/>
        <a:lstStyle/>
        <a:p>
          <a:endParaRPr lang="en-US"/>
        </a:p>
      </dgm:t>
    </dgm:pt>
    <dgm:pt modelId="{12334FA0-5CBA-4E1B-8995-DAD4A9C50CAD}" type="pres">
      <dgm:prSet presAssocID="{9754D8EA-571E-4B8A-A8B0-E74D4DB897F5}" presName="Name0" presStyleCnt="0">
        <dgm:presLayoutVars>
          <dgm:dir/>
          <dgm:animLvl val="lvl"/>
          <dgm:resizeHandles val="exact"/>
        </dgm:presLayoutVars>
      </dgm:prSet>
      <dgm:spPr/>
    </dgm:pt>
    <dgm:pt modelId="{804F833C-0FB9-4E71-96AA-8BD078C36826}" type="pres">
      <dgm:prSet presAssocID="{2264DE02-716B-4B98-9403-55DB3033B2BA}" presName="composite" presStyleCnt="0"/>
      <dgm:spPr/>
    </dgm:pt>
    <dgm:pt modelId="{CAB3B5B9-5608-4DAB-8381-4C3ED5565995}" type="pres">
      <dgm:prSet presAssocID="{2264DE02-716B-4B98-9403-55DB3033B2BA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E2BC077E-47CA-4B00-8E65-43120F662ECF}" type="pres">
      <dgm:prSet presAssocID="{2264DE02-716B-4B98-9403-55DB3033B2BA}" presName="desTx" presStyleLbl="alignAccFollowNode1" presStyleIdx="0" presStyleCnt="4">
        <dgm:presLayoutVars>
          <dgm:bulletEnabled val="1"/>
        </dgm:presLayoutVars>
      </dgm:prSet>
      <dgm:spPr/>
    </dgm:pt>
    <dgm:pt modelId="{73527BC0-59AE-4A28-ADC7-A4A9899F7394}" type="pres">
      <dgm:prSet presAssocID="{6D642083-2172-413B-BFCF-35D73248A765}" presName="space" presStyleCnt="0"/>
      <dgm:spPr/>
    </dgm:pt>
    <dgm:pt modelId="{CF9409CB-45F5-4F8B-ACB9-5136DCE1EB83}" type="pres">
      <dgm:prSet presAssocID="{99168646-A18E-4F8E-AB5E-BFAA6083DF11}" presName="composite" presStyleCnt="0"/>
      <dgm:spPr/>
    </dgm:pt>
    <dgm:pt modelId="{1467C8BC-A066-41CF-B6E0-F6CB5C22CCD1}" type="pres">
      <dgm:prSet presAssocID="{99168646-A18E-4F8E-AB5E-BFAA6083DF11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39A12CCF-7D85-4B80-A16A-8B28F61EDCAB}" type="pres">
      <dgm:prSet presAssocID="{99168646-A18E-4F8E-AB5E-BFAA6083DF11}" presName="desTx" presStyleLbl="alignAccFollowNode1" presStyleIdx="1" presStyleCnt="4">
        <dgm:presLayoutVars>
          <dgm:bulletEnabled val="1"/>
        </dgm:presLayoutVars>
      </dgm:prSet>
      <dgm:spPr/>
    </dgm:pt>
    <dgm:pt modelId="{4EA4267D-1D56-42DA-B9AB-9FA5BDCF778A}" type="pres">
      <dgm:prSet presAssocID="{6D3652B6-175B-4731-BCE8-07BD783B1E5E}" presName="space" presStyleCnt="0"/>
      <dgm:spPr/>
    </dgm:pt>
    <dgm:pt modelId="{7AD8CDCB-5A85-42AA-AED7-E7E9731D351F}" type="pres">
      <dgm:prSet presAssocID="{82AEC587-9D09-4A30-8DB6-8A5B5D022494}" presName="composite" presStyleCnt="0"/>
      <dgm:spPr/>
    </dgm:pt>
    <dgm:pt modelId="{CF005F1D-C975-492E-A39A-9C126BC04585}" type="pres">
      <dgm:prSet presAssocID="{82AEC587-9D09-4A30-8DB6-8A5B5D022494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50CE8758-5F1B-4110-B04E-399F72B46E73}" type="pres">
      <dgm:prSet presAssocID="{82AEC587-9D09-4A30-8DB6-8A5B5D022494}" presName="desTx" presStyleLbl="alignAccFollowNode1" presStyleIdx="2" presStyleCnt="4">
        <dgm:presLayoutVars>
          <dgm:bulletEnabled val="1"/>
        </dgm:presLayoutVars>
      </dgm:prSet>
      <dgm:spPr/>
    </dgm:pt>
    <dgm:pt modelId="{B02C371D-739F-42A9-BDAE-4EEB47A1C097}" type="pres">
      <dgm:prSet presAssocID="{3BD1A38A-9937-4731-987A-0D3F45BB68A8}" presName="space" presStyleCnt="0"/>
      <dgm:spPr/>
    </dgm:pt>
    <dgm:pt modelId="{CA577762-DED5-4AF2-AD37-5CB1996E739C}" type="pres">
      <dgm:prSet presAssocID="{F26E38C2-CF3D-4F72-BAE5-05A0C64F7925}" presName="composite" presStyleCnt="0"/>
      <dgm:spPr/>
    </dgm:pt>
    <dgm:pt modelId="{6EF2D3EA-4BAD-4A46-9985-38338775CC59}" type="pres">
      <dgm:prSet presAssocID="{F26E38C2-CF3D-4F72-BAE5-05A0C64F7925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A8CA316D-5B00-4AF6-B62C-EFE2C9824253}" type="pres">
      <dgm:prSet presAssocID="{F26E38C2-CF3D-4F72-BAE5-05A0C64F7925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BD889400-C972-4ADB-9F4F-006437EB50D6}" type="presOf" srcId="{760A84ED-02E3-49F4-A319-24EB81B7CC45}" destId="{E2BC077E-47CA-4B00-8E65-43120F662ECF}" srcOrd="0" destOrd="1" presId="urn:microsoft.com/office/officeart/2005/8/layout/hList1"/>
    <dgm:cxn modelId="{D16D2803-7F59-4E49-B56F-E8D55A3F639D}" srcId="{99168646-A18E-4F8E-AB5E-BFAA6083DF11}" destId="{432D0A64-B6C6-4901-83FD-06D50AC053FC}" srcOrd="0" destOrd="0" parTransId="{47CA08C8-170E-4A3E-8284-7B7023A5CAE6}" sibTransId="{2260541F-4FE1-4A0F-A4DA-B7643916EFFA}"/>
    <dgm:cxn modelId="{65026B07-62FD-44E0-86C6-1F8F5D917F7E}" srcId="{82AEC587-9D09-4A30-8DB6-8A5B5D022494}" destId="{C46EC549-132E-42C7-9BE7-985CE2F1B117}" srcOrd="1" destOrd="0" parTransId="{A391741A-83FD-4A33-8B71-6D1ADF235DEA}" sibTransId="{50B2FE4E-0F6E-485C-81B5-F9A7CFF7C951}"/>
    <dgm:cxn modelId="{47CC5C1F-022E-418C-88C0-21F3EEDCAE2C}" srcId="{99168646-A18E-4F8E-AB5E-BFAA6083DF11}" destId="{013DD08D-079F-49D5-849F-9D2157A1BC41}" srcOrd="2" destOrd="0" parTransId="{4ACC3D71-4745-434F-AE68-57E88DB00080}" sibTransId="{FBD8254E-C567-4DD3-867E-9C7781875C5A}"/>
    <dgm:cxn modelId="{5D2FF71F-9ED2-4020-AFCE-DB7858E9FADD}" type="presOf" srcId="{8952CFF8-9447-4120-AD07-CEC422C5B207}" destId="{A8CA316D-5B00-4AF6-B62C-EFE2C9824253}" srcOrd="0" destOrd="2" presId="urn:microsoft.com/office/officeart/2005/8/layout/hList1"/>
    <dgm:cxn modelId="{1AEC6321-F30E-482F-AE6B-A8EC77A8BF4C}" srcId="{99168646-A18E-4F8E-AB5E-BFAA6083DF11}" destId="{8A63B1F7-9AA7-41FD-A1A5-E86CF4ED9F1A}" srcOrd="3" destOrd="0" parTransId="{0ED16EA7-CACB-4646-B84E-397ECDD5557B}" sibTransId="{5B0CF0E5-4A9D-43EF-90B3-4EF0534FD82C}"/>
    <dgm:cxn modelId="{FB865022-0D62-44D6-9EC7-A571F0C1D8F5}" srcId="{9754D8EA-571E-4B8A-A8B0-E74D4DB897F5}" destId="{F26E38C2-CF3D-4F72-BAE5-05A0C64F7925}" srcOrd="3" destOrd="0" parTransId="{11D36EF5-1405-4929-A59C-2F561692397C}" sibTransId="{822A5141-6AF0-4D34-AE4F-D5E01386BD9F}"/>
    <dgm:cxn modelId="{FF487D26-DAB9-4C49-8584-B48057B87DD5}" srcId="{82AEC587-9D09-4A30-8DB6-8A5B5D022494}" destId="{D9955F37-4AD8-4591-B7F3-2D25A920964B}" srcOrd="2" destOrd="0" parTransId="{5E8233C1-C172-4BE4-9EF2-0AA414C6815A}" sibTransId="{F4164E5F-D7C2-4AC6-A10D-EAF8CB1190BE}"/>
    <dgm:cxn modelId="{B315A926-6DDC-4613-8F6A-FCA493167507}" srcId="{9754D8EA-571E-4B8A-A8B0-E74D4DB897F5}" destId="{82AEC587-9D09-4A30-8DB6-8A5B5D022494}" srcOrd="2" destOrd="0" parTransId="{B2722290-06E8-4278-8B18-6D0960E1CEF3}" sibTransId="{3BD1A38A-9937-4731-987A-0D3F45BB68A8}"/>
    <dgm:cxn modelId="{35D2DF3A-F1B4-481B-93F3-234DF21BDB8F}" type="presOf" srcId="{66F3D08A-D418-4DF1-88A6-62C6E38C2190}" destId="{50CE8758-5F1B-4110-B04E-399F72B46E73}" srcOrd="0" destOrd="3" presId="urn:microsoft.com/office/officeart/2005/8/layout/hList1"/>
    <dgm:cxn modelId="{A34DA562-7ED7-4B5A-9566-D702AEC7DE73}" type="presOf" srcId="{4BC06B54-4F01-460E-9ECE-D27100FF6871}" destId="{50CE8758-5F1B-4110-B04E-399F72B46E73}" srcOrd="0" destOrd="0" presId="urn:microsoft.com/office/officeart/2005/8/layout/hList1"/>
    <dgm:cxn modelId="{75C34647-881A-4122-9B4E-91D83D60AC59}" type="presOf" srcId="{3B533DD1-3D46-40BB-9776-CC0983983C43}" destId="{E2BC077E-47CA-4B00-8E65-43120F662ECF}" srcOrd="0" destOrd="2" presId="urn:microsoft.com/office/officeart/2005/8/layout/hList1"/>
    <dgm:cxn modelId="{3200736F-B2F3-49A9-831E-DA0A635A9DF4}" type="presOf" srcId="{013DD08D-079F-49D5-849F-9D2157A1BC41}" destId="{39A12CCF-7D85-4B80-A16A-8B28F61EDCAB}" srcOrd="0" destOrd="2" presId="urn:microsoft.com/office/officeart/2005/8/layout/hList1"/>
    <dgm:cxn modelId="{3BA6BA70-1294-4689-97B3-5187964442E3}" srcId="{2264DE02-716B-4B98-9403-55DB3033B2BA}" destId="{3B533DD1-3D46-40BB-9776-CC0983983C43}" srcOrd="2" destOrd="0" parTransId="{68878651-EB92-445C-8ACE-8F3560712607}" sibTransId="{C0890EC5-73D2-4565-9BB7-163C05CFC37E}"/>
    <dgm:cxn modelId="{0E867C73-887B-4EB1-A160-2476FCD3D185}" type="presOf" srcId="{D9955F37-4AD8-4591-B7F3-2D25A920964B}" destId="{50CE8758-5F1B-4110-B04E-399F72B46E73}" srcOrd="0" destOrd="2" presId="urn:microsoft.com/office/officeart/2005/8/layout/hList1"/>
    <dgm:cxn modelId="{818E5457-F35A-470A-97C0-0772D59E40FF}" srcId="{F26E38C2-CF3D-4F72-BAE5-05A0C64F7925}" destId="{8952CFF8-9447-4120-AD07-CEC422C5B207}" srcOrd="2" destOrd="0" parTransId="{89BEF219-8038-4757-B9CC-8ED73C50CEFB}" sibTransId="{A0F4502B-3552-4EF0-BB10-A4CD0582F7EC}"/>
    <dgm:cxn modelId="{CE1DF959-E7AD-40FE-9CEA-476F95B5F0C4}" type="presOf" srcId="{432D0A64-B6C6-4901-83FD-06D50AC053FC}" destId="{39A12CCF-7D85-4B80-A16A-8B28F61EDCAB}" srcOrd="0" destOrd="0" presId="urn:microsoft.com/office/officeart/2005/8/layout/hList1"/>
    <dgm:cxn modelId="{860CC28E-53CC-47A3-8B9E-0E88AF652CCE}" type="presOf" srcId="{8A63B1F7-9AA7-41FD-A1A5-E86CF4ED9F1A}" destId="{39A12CCF-7D85-4B80-A16A-8B28F61EDCAB}" srcOrd="0" destOrd="3" presId="urn:microsoft.com/office/officeart/2005/8/layout/hList1"/>
    <dgm:cxn modelId="{D157E591-975D-46BA-A3ED-8FDBDCBCFE63}" type="presOf" srcId="{EEDC2D22-0B87-4C3C-B915-035F55C8B5D4}" destId="{A8CA316D-5B00-4AF6-B62C-EFE2C9824253}" srcOrd="0" destOrd="3" presId="urn:microsoft.com/office/officeart/2005/8/layout/hList1"/>
    <dgm:cxn modelId="{8748EA97-1461-4CA3-B761-81568F8D0718}" type="presOf" srcId="{F26E38C2-CF3D-4F72-BAE5-05A0C64F7925}" destId="{6EF2D3EA-4BAD-4A46-9985-38338775CC59}" srcOrd="0" destOrd="0" presId="urn:microsoft.com/office/officeart/2005/8/layout/hList1"/>
    <dgm:cxn modelId="{09943FAE-7E94-4104-BB4E-3A38479BB41E}" srcId="{82AEC587-9D09-4A30-8DB6-8A5B5D022494}" destId="{4BC06B54-4F01-460E-9ECE-D27100FF6871}" srcOrd="0" destOrd="0" parTransId="{F9024D76-0D97-45A2-AF42-7CA9D24CE549}" sibTransId="{7C1A6AA7-C680-4AAF-ABDB-D945E17A8803}"/>
    <dgm:cxn modelId="{866843B9-B407-48E3-93A2-D9B4521C48F2}" srcId="{9754D8EA-571E-4B8A-A8B0-E74D4DB897F5}" destId="{2264DE02-716B-4B98-9403-55DB3033B2BA}" srcOrd="0" destOrd="0" parTransId="{66A70EC2-198D-4993-950F-B677246DC437}" sibTransId="{6D642083-2172-413B-BFCF-35D73248A765}"/>
    <dgm:cxn modelId="{8A69C8B9-A0D2-4B27-8CE2-D425F5670604}" type="presOf" srcId="{C46EC549-132E-42C7-9BE7-985CE2F1B117}" destId="{50CE8758-5F1B-4110-B04E-399F72B46E73}" srcOrd="0" destOrd="1" presId="urn:microsoft.com/office/officeart/2005/8/layout/hList1"/>
    <dgm:cxn modelId="{05B1CCBB-E0D8-4B94-B2E0-0BD0285A18BD}" srcId="{82AEC587-9D09-4A30-8DB6-8A5B5D022494}" destId="{66F3D08A-D418-4DF1-88A6-62C6E38C2190}" srcOrd="3" destOrd="0" parTransId="{ED8B0E6C-01CD-4144-9C81-A9D58621FCA3}" sibTransId="{9BB26E59-C551-4B61-8670-3A26FC277008}"/>
    <dgm:cxn modelId="{3B52A5C2-8889-4A4F-B303-7A3360FCACAA}" type="presOf" srcId="{2264DE02-716B-4B98-9403-55DB3033B2BA}" destId="{CAB3B5B9-5608-4DAB-8381-4C3ED5565995}" srcOrd="0" destOrd="0" presId="urn:microsoft.com/office/officeart/2005/8/layout/hList1"/>
    <dgm:cxn modelId="{4255AEC6-D809-442B-8451-1FC134CA0DFA}" srcId="{99168646-A18E-4F8E-AB5E-BFAA6083DF11}" destId="{EEA4DFA0-7E46-4548-9B49-A48C118D5D6F}" srcOrd="1" destOrd="0" parTransId="{8E12B3CD-7E8A-4A30-90E0-C61AC6B04FF2}" sibTransId="{FC114A09-4CF5-46E7-9602-56F5A4B005CA}"/>
    <dgm:cxn modelId="{B479FFC9-48AC-4911-B21C-A9F8F56E51FD}" type="presOf" srcId="{D1A162B9-B205-4EBA-ABA3-92B43AC5B891}" destId="{A8CA316D-5B00-4AF6-B62C-EFE2C9824253}" srcOrd="0" destOrd="1" presId="urn:microsoft.com/office/officeart/2005/8/layout/hList1"/>
    <dgm:cxn modelId="{A3F77BCC-E622-41DA-A2A1-01DAD963AAE5}" type="presOf" srcId="{4901F051-FE82-4B1F-8D4C-2B8B7CA59B3D}" destId="{E2BC077E-47CA-4B00-8E65-43120F662ECF}" srcOrd="0" destOrd="0" presId="urn:microsoft.com/office/officeart/2005/8/layout/hList1"/>
    <dgm:cxn modelId="{C759D9CD-387C-40D8-A3C3-FD4C5CF662F6}" srcId="{F26E38C2-CF3D-4F72-BAE5-05A0C64F7925}" destId="{D1A162B9-B205-4EBA-ABA3-92B43AC5B891}" srcOrd="1" destOrd="0" parTransId="{51C2EE52-57C1-4129-AFB0-A7FDDC01325D}" sibTransId="{71D485FD-C43C-4B74-90D0-24C7A48F68B4}"/>
    <dgm:cxn modelId="{65366BD4-3989-4307-8C51-276BC631A7AE}" srcId="{2264DE02-716B-4B98-9403-55DB3033B2BA}" destId="{760A84ED-02E3-49F4-A319-24EB81B7CC45}" srcOrd="1" destOrd="0" parTransId="{F85404E8-7931-4BC3-B242-A0125DC2E32C}" sibTransId="{19892546-3178-4A2D-BF86-C627ABE11A24}"/>
    <dgm:cxn modelId="{D204C1D5-DAA0-41D4-9972-F892E133889D}" type="presOf" srcId="{99168646-A18E-4F8E-AB5E-BFAA6083DF11}" destId="{1467C8BC-A066-41CF-B6E0-F6CB5C22CCD1}" srcOrd="0" destOrd="0" presId="urn:microsoft.com/office/officeart/2005/8/layout/hList1"/>
    <dgm:cxn modelId="{C267FCDB-ADD1-4E8F-BF32-78152EB6A27E}" srcId="{F26E38C2-CF3D-4F72-BAE5-05A0C64F7925}" destId="{EEDC2D22-0B87-4C3C-B915-035F55C8B5D4}" srcOrd="3" destOrd="0" parTransId="{450F21DC-B9F2-4F62-BAA8-082AB96B715E}" sibTransId="{787DA9BF-DF05-46B2-83A7-96460A693106}"/>
    <dgm:cxn modelId="{50B854DE-D551-4C99-B5E7-8A9075658000}" type="presOf" srcId="{EEA4DFA0-7E46-4548-9B49-A48C118D5D6F}" destId="{39A12CCF-7D85-4B80-A16A-8B28F61EDCAB}" srcOrd="0" destOrd="1" presId="urn:microsoft.com/office/officeart/2005/8/layout/hList1"/>
    <dgm:cxn modelId="{33F41EE0-8019-49E3-AD3A-5A0729B0BD64}" type="presOf" srcId="{9754D8EA-571E-4B8A-A8B0-E74D4DB897F5}" destId="{12334FA0-5CBA-4E1B-8995-DAD4A9C50CAD}" srcOrd="0" destOrd="0" presId="urn:microsoft.com/office/officeart/2005/8/layout/hList1"/>
    <dgm:cxn modelId="{D8AC2FE9-870C-4DB2-A0E8-5C74234A1230}" srcId="{F26E38C2-CF3D-4F72-BAE5-05A0C64F7925}" destId="{85C30E35-9F9A-44A7-B553-282310CA0DEE}" srcOrd="0" destOrd="0" parTransId="{41F99753-75C7-44B1-A6FB-C95815214E9E}" sibTransId="{D6A97279-8B83-490E-B646-A392C828270E}"/>
    <dgm:cxn modelId="{55184DF4-DCFB-4331-9433-1AE881FF7F17}" srcId="{2264DE02-716B-4B98-9403-55DB3033B2BA}" destId="{4901F051-FE82-4B1F-8D4C-2B8B7CA59B3D}" srcOrd="0" destOrd="0" parTransId="{0FF047D4-F8F9-48BB-8924-242110B26F7A}" sibTransId="{9633124A-D377-4D19-9F82-E79968891E17}"/>
    <dgm:cxn modelId="{61C762F7-A7E2-4C92-8ED4-BFEBAE374C05}" srcId="{9754D8EA-571E-4B8A-A8B0-E74D4DB897F5}" destId="{99168646-A18E-4F8E-AB5E-BFAA6083DF11}" srcOrd="1" destOrd="0" parTransId="{386B2869-19E5-4F5A-9AE0-EE210676B59A}" sibTransId="{6D3652B6-175B-4731-BCE8-07BD783B1E5E}"/>
    <dgm:cxn modelId="{EFE3AAFA-B2B9-4BCE-87C3-E0BE4E2E687E}" type="presOf" srcId="{82AEC587-9D09-4A30-8DB6-8A5B5D022494}" destId="{CF005F1D-C975-492E-A39A-9C126BC04585}" srcOrd="0" destOrd="0" presId="urn:microsoft.com/office/officeart/2005/8/layout/hList1"/>
    <dgm:cxn modelId="{65FB2BFC-9362-4691-8DF5-EC4171774D47}" type="presOf" srcId="{85C30E35-9F9A-44A7-B553-282310CA0DEE}" destId="{A8CA316D-5B00-4AF6-B62C-EFE2C9824253}" srcOrd="0" destOrd="0" presId="urn:microsoft.com/office/officeart/2005/8/layout/hList1"/>
    <dgm:cxn modelId="{3B5EA58F-7EF1-4F13-BA43-0B54CC6DCBB1}" type="presParOf" srcId="{12334FA0-5CBA-4E1B-8995-DAD4A9C50CAD}" destId="{804F833C-0FB9-4E71-96AA-8BD078C36826}" srcOrd="0" destOrd="0" presId="urn:microsoft.com/office/officeart/2005/8/layout/hList1"/>
    <dgm:cxn modelId="{8752B392-25BD-4A9B-9529-F10AB97E9108}" type="presParOf" srcId="{804F833C-0FB9-4E71-96AA-8BD078C36826}" destId="{CAB3B5B9-5608-4DAB-8381-4C3ED5565995}" srcOrd="0" destOrd="0" presId="urn:microsoft.com/office/officeart/2005/8/layout/hList1"/>
    <dgm:cxn modelId="{48799FFB-6A97-4912-99C5-2110DF58D473}" type="presParOf" srcId="{804F833C-0FB9-4E71-96AA-8BD078C36826}" destId="{E2BC077E-47CA-4B00-8E65-43120F662ECF}" srcOrd="1" destOrd="0" presId="urn:microsoft.com/office/officeart/2005/8/layout/hList1"/>
    <dgm:cxn modelId="{2990DBD9-A24F-4315-A694-FFFF0701561F}" type="presParOf" srcId="{12334FA0-5CBA-4E1B-8995-DAD4A9C50CAD}" destId="{73527BC0-59AE-4A28-ADC7-A4A9899F7394}" srcOrd="1" destOrd="0" presId="urn:microsoft.com/office/officeart/2005/8/layout/hList1"/>
    <dgm:cxn modelId="{A23D369F-4FF0-4F6A-8B5E-47CAEE7FDA63}" type="presParOf" srcId="{12334FA0-5CBA-4E1B-8995-DAD4A9C50CAD}" destId="{CF9409CB-45F5-4F8B-ACB9-5136DCE1EB83}" srcOrd="2" destOrd="0" presId="urn:microsoft.com/office/officeart/2005/8/layout/hList1"/>
    <dgm:cxn modelId="{9D11F463-DE40-4BA5-B80F-1164429BA57C}" type="presParOf" srcId="{CF9409CB-45F5-4F8B-ACB9-5136DCE1EB83}" destId="{1467C8BC-A066-41CF-B6E0-F6CB5C22CCD1}" srcOrd="0" destOrd="0" presId="urn:microsoft.com/office/officeart/2005/8/layout/hList1"/>
    <dgm:cxn modelId="{008088C6-19DA-4158-9B9F-5FBA1455D102}" type="presParOf" srcId="{CF9409CB-45F5-4F8B-ACB9-5136DCE1EB83}" destId="{39A12CCF-7D85-4B80-A16A-8B28F61EDCAB}" srcOrd="1" destOrd="0" presId="urn:microsoft.com/office/officeart/2005/8/layout/hList1"/>
    <dgm:cxn modelId="{03AD33EF-C2B5-483D-B4B8-2BAB32D164DC}" type="presParOf" srcId="{12334FA0-5CBA-4E1B-8995-DAD4A9C50CAD}" destId="{4EA4267D-1D56-42DA-B9AB-9FA5BDCF778A}" srcOrd="3" destOrd="0" presId="urn:microsoft.com/office/officeart/2005/8/layout/hList1"/>
    <dgm:cxn modelId="{C309B35B-EAC4-451E-A97F-59EB2A308B8A}" type="presParOf" srcId="{12334FA0-5CBA-4E1B-8995-DAD4A9C50CAD}" destId="{7AD8CDCB-5A85-42AA-AED7-E7E9731D351F}" srcOrd="4" destOrd="0" presId="urn:microsoft.com/office/officeart/2005/8/layout/hList1"/>
    <dgm:cxn modelId="{4320C572-7CEB-4DA6-AAA7-749C18380D48}" type="presParOf" srcId="{7AD8CDCB-5A85-42AA-AED7-E7E9731D351F}" destId="{CF005F1D-C975-492E-A39A-9C126BC04585}" srcOrd="0" destOrd="0" presId="urn:microsoft.com/office/officeart/2005/8/layout/hList1"/>
    <dgm:cxn modelId="{729F86C0-A3CF-433F-863E-2A9ACB65B994}" type="presParOf" srcId="{7AD8CDCB-5A85-42AA-AED7-E7E9731D351F}" destId="{50CE8758-5F1B-4110-B04E-399F72B46E73}" srcOrd="1" destOrd="0" presId="urn:microsoft.com/office/officeart/2005/8/layout/hList1"/>
    <dgm:cxn modelId="{A32C8047-3A38-40A9-8D47-9FF13E271578}" type="presParOf" srcId="{12334FA0-5CBA-4E1B-8995-DAD4A9C50CAD}" destId="{B02C371D-739F-42A9-BDAE-4EEB47A1C097}" srcOrd="5" destOrd="0" presId="urn:microsoft.com/office/officeart/2005/8/layout/hList1"/>
    <dgm:cxn modelId="{03176362-29B2-4E7B-A576-05D3DF352957}" type="presParOf" srcId="{12334FA0-5CBA-4E1B-8995-DAD4A9C50CAD}" destId="{CA577762-DED5-4AF2-AD37-5CB1996E739C}" srcOrd="6" destOrd="0" presId="urn:microsoft.com/office/officeart/2005/8/layout/hList1"/>
    <dgm:cxn modelId="{D645E371-56BF-413D-8D7D-C1EEE8634EBD}" type="presParOf" srcId="{CA577762-DED5-4AF2-AD37-5CB1996E739C}" destId="{6EF2D3EA-4BAD-4A46-9985-38338775CC59}" srcOrd="0" destOrd="0" presId="urn:microsoft.com/office/officeart/2005/8/layout/hList1"/>
    <dgm:cxn modelId="{8D1D0DB7-C782-4291-A378-02E22F15BF45}" type="presParOf" srcId="{CA577762-DED5-4AF2-AD37-5CB1996E739C}" destId="{A8CA316D-5B00-4AF6-B62C-EFE2C982425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A4BEE3B-5A63-4E93-8A83-16D5F23E6C04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331872-0A23-4450-91B3-79D3E88B5A2D}">
      <dgm:prSet phldrT="[Text]" custT="1"/>
      <dgm:spPr/>
      <dgm:t>
        <a:bodyPr/>
        <a:lstStyle/>
        <a:p>
          <a:r>
            <a:rPr lang="en-US" sz="4000" dirty="0"/>
            <a:t>+</a:t>
          </a:r>
        </a:p>
      </dgm:t>
    </dgm:pt>
    <dgm:pt modelId="{B7E85CA3-2E52-4E2D-9EDB-1DA2A335D988}" type="parTrans" cxnId="{0EC42795-70E8-405B-A8DF-7796699B7244}">
      <dgm:prSet/>
      <dgm:spPr/>
      <dgm:t>
        <a:bodyPr/>
        <a:lstStyle/>
        <a:p>
          <a:endParaRPr lang="en-US"/>
        </a:p>
      </dgm:t>
    </dgm:pt>
    <dgm:pt modelId="{7CEA05FF-2BCC-4A73-9742-9743108AA40E}" type="sibTrans" cxnId="{0EC42795-70E8-405B-A8DF-7796699B7244}">
      <dgm:prSet/>
      <dgm:spPr/>
      <dgm:t>
        <a:bodyPr/>
        <a:lstStyle/>
        <a:p>
          <a:endParaRPr lang="en-US"/>
        </a:p>
      </dgm:t>
    </dgm:pt>
    <dgm:pt modelId="{529C514D-8BCE-442E-B5F7-406EECA13B33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Could result in faster impact</a:t>
          </a:r>
        </a:p>
      </dgm:t>
    </dgm:pt>
    <dgm:pt modelId="{743D8D06-D2BA-4E5E-97E7-ACAC6AA88455}" type="parTrans" cxnId="{8D3054F6-EF09-4D77-9363-79B09E231FEC}">
      <dgm:prSet/>
      <dgm:spPr/>
      <dgm:t>
        <a:bodyPr/>
        <a:lstStyle/>
        <a:p>
          <a:endParaRPr lang="en-US"/>
        </a:p>
      </dgm:t>
    </dgm:pt>
    <dgm:pt modelId="{FA7760FD-8769-4508-9FC8-97B7B2EB1283}" type="sibTrans" cxnId="{8D3054F6-EF09-4D77-9363-79B09E231FEC}">
      <dgm:prSet/>
      <dgm:spPr/>
      <dgm:t>
        <a:bodyPr/>
        <a:lstStyle/>
        <a:p>
          <a:endParaRPr lang="en-US"/>
        </a:p>
      </dgm:t>
    </dgm:pt>
    <dgm:pt modelId="{83603A68-B4BB-4845-881F-E8F62ADBE3B7}">
      <dgm:prSet phldrT="[Text]" custT="1"/>
      <dgm:spPr/>
      <dgm:t>
        <a:bodyPr/>
        <a:lstStyle/>
        <a:p>
          <a:r>
            <a:rPr lang="en-US" sz="5400" dirty="0"/>
            <a:t>-</a:t>
          </a:r>
        </a:p>
      </dgm:t>
    </dgm:pt>
    <dgm:pt modelId="{46434ED8-4D68-4B70-A933-4BF276A361FA}" type="parTrans" cxnId="{25BEB9E7-BD67-499F-9C7F-7FC8944A3FBF}">
      <dgm:prSet/>
      <dgm:spPr/>
      <dgm:t>
        <a:bodyPr/>
        <a:lstStyle/>
        <a:p>
          <a:endParaRPr lang="en-US"/>
        </a:p>
      </dgm:t>
    </dgm:pt>
    <dgm:pt modelId="{5987EBFA-FF5F-4BDF-A16C-657EF0BABA86}" type="sibTrans" cxnId="{25BEB9E7-BD67-499F-9C7F-7FC8944A3FBF}">
      <dgm:prSet/>
      <dgm:spPr/>
      <dgm:t>
        <a:bodyPr/>
        <a:lstStyle/>
        <a:p>
          <a:endParaRPr lang="en-US"/>
        </a:p>
      </dgm:t>
    </dgm:pt>
    <dgm:pt modelId="{5744FF28-8668-4E4F-8560-22418E699F43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Results in lower immediate  impact numbers</a:t>
          </a:r>
        </a:p>
      </dgm:t>
    </dgm:pt>
    <dgm:pt modelId="{032C90A2-03C3-45D9-BC79-3452F28E41CF}" type="parTrans" cxnId="{7AE581D6-43B2-458D-A430-527DF2B0D506}">
      <dgm:prSet/>
      <dgm:spPr/>
      <dgm:t>
        <a:bodyPr/>
        <a:lstStyle/>
        <a:p>
          <a:endParaRPr lang="en-US"/>
        </a:p>
      </dgm:t>
    </dgm:pt>
    <dgm:pt modelId="{BF21136F-CABA-49BC-ADE9-7E70E12D185A}" type="sibTrans" cxnId="{7AE581D6-43B2-458D-A430-527DF2B0D506}">
      <dgm:prSet/>
      <dgm:spPr/>
      <dgm:t>
        <a:bodyPr/>
        <a:lstStyle/>
        <a:p>
          <a:endParaRPr lang="en-US"/>
        </a:p>
      </dgm:t>
    </dgm:pt>
    <dgm:pt modelId="{5D209D7B-533A-40C9-BD4C-4E19E8035D2B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Gives more time to work on more complicated issues</a:t>
          </a:r>
        </a:p>
      </dgm:t>
    </dgm:pt>
    <dgm:pt modelId="{68FE2925-5911-4669-9A20-DD2713394E0A}" type="parTrans" cxnId="{191C37C5-3021-4496-9697-DBDEE6EDD8C8}">
      <dgm:prSet/>
      <dgm:spPr/>
    </dgm:pt>
    <dgm:pt modelId="{DA3514CB-0982-4557-9252-B2BF75247DF6}" type="sibTrans" cxnId="{191C37C5-3021-4496-9697-DBDEE6EDD8C8}">
      <dgm:prSet/>
      <dgm:spPr/>
    </dgm:pt>
    <dgm:pt modelId="{0E8B262C-5BBB-4B64-A13A-D0A8136F360C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Drags out battles</a:t>
          </a:r>
        </a:p>
      </dgm:t>
    </dgm:pt>
    <dgm:pt modelId="{08AC1F10-CDF7-43CE-BE21-7F6E0C0B7201}" type="parTrans" cxnId="{B097DBC7-ABA8-460F-816F-2EF8F1F9ACEB}">
      <dgm:prSet/>
      <dgm:spPr/>
    </dgm:pt>
    <dgm:pt modelId="{112C0FAF-299F-4D49-902A-6ECF4BEDFB9F}" type="sibTrans" cxnId="{B097DBC7-ABA8-460F-816F-2EF8F1F9ACEB}">
      <dgm:prSet/>
      <dgm:spPr/>
    </dgm:pt>
    <dgm:pt modelId="{E4673005-FFE7-4AC1-B2F3-57407E824194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endParaRPr lang="en-US" dirty="0"/>
        </a:p>
      </dgm:t>
    </dgm:pt>
    <dgm:pt modelId="{F5F6AF07-FC53-4B1B-A54E-82EA082DA72A}" type="parTrans" cxnId="{353B1E90-F43A-4AF2-8841-9A07F44DECA6}">
      <dgm:prSet/>
      <dgm:spPr/>
    </dgm:pt>
    <dgm:pt modelId="{E45A9DD6-FB61-422E-A7A7-2FD93E45FFA7}" type="sibTrans" cxnId="{353B1E90-F43A-4AF2-8841-9A07F44DECA6}">
      <dgm:prSet/>
      <dgm:spPr/>
    </dgm:pt>
    <dgm:pt modelId="{8AF8E130-AC5B-4AAC-9D62-E85E5DBF92D6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Work out kinks along the way</a:t>
          </a:r>
        </a:p>
      </dgm:t>
    </dgm:pt>
    <dgm:pt modelId="{12E8795B-FF58-48FF-A45F-855565CC0FAA}" type="parTrans" cxnId="{EE4C78CC-74C0-4FB4-9CD7-CF3A1E0A65B2}">
      <dgm:prSet/>
      <dgm:spPr/>
    </dgm:pt>
    <dgm:pt modelId="{C62363B5-11E2-4002-A4C6-25E3D4857344}" type="sibTrans" cxnId="{EE4C78CC-74C0-4FB4-9CD7-CF3A1E0A65B2}">
      <dgm:prSet/>
      <dgm:spPr/>
    </dgm:pt>
    <dgm:pt modelId="{D6E1B0F0-0AE9-458C-B386-D14C0B4A6685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Policy may be vulnerable with changing political parties</a:t>
          </a:r>
        </a:p>
      </dgm:t>
    </dgm:pt>
    <dgm:pt modelId="{634622D8-022C-4A40-844B-7D9EA49F707C}" type="parTrans" cxnId="{4AE35D26-2247-47D6-9173-A8746BFFFA45}">
      <dgm:prSet/>
      <dgm:spPr/>
    </dgm:pt>
    <dgm:pt modelId="{E5FC5E84-D168-4F36-97EA-521A0297207F}" type="sibTrans" cxnId="{4AE35D26-2247-47D6-9173-A8746BFFFA45}">
      <dgm:prSet/>
      <dgm:spPr/>
    </dgm:pt>
    <dgm:pt modelId="{7B508DE6-FD15-442C-9C64-191AB1480E13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Results in more cost effective upgrades</a:t>
          </a:r>
        </a:p>
      </dgm:t>
    </dgm:pt>
    <dgm:pt modelId="{63D5E029-4DC5-4D5A-A440-499B430B49D6}" type="parTrans" cxnId="{3542126D-0F89-455A-8F83-CCD993AB4402}">
      <dgm:prSet/>
      <dgm:spPr/>
    </dgm:pt>
    <dgm:pt modelId="{8ACB4DF8-9E72-4980-86A7-8789117B399C}" type="sibTrans" cxnId="{3542126D-0F89-455A-8F83-CCD993AB4402}">
      <dgm:prSet/>
      <dgm:spPr/>
    </dgm:pt>
    <dgm:pt modelId="{D9A8DCDE-B21B-475E-9C4A-194D83C62DAE}" type="pres">
      <dgm:prSet presAssocID="{2A4BEE3B-5A63-4E93-8A83-16D5F23E6C04}" presName="Name0" presStyleCnt="0">
        <dgm:presLayoutVars>
          <dgm:dir/>
          <dgm:animLvl val="lvl"/>
          <dgm:resizeHandles val="exact"/>
        </dgm:presLayoutVars>
      </dgm:prSet>
      <dgm:spPr/>
    </dgm:pt>
    <dgm:pt modelId="{388D559A-D43D-486B-9AD1-A07BF79A095A}" type="pres">
      <dgm:prSet presAssocID="{5F331872-0A23-4450-91B3-79D3E88B5A2D}" presName="composite" presStyleCnt="0"/>
      <dgm:spPr/>
    </dgm:pt>
    <dgm:pt modelId="{5BE09167-53CB-4A44-B98A-A9D1BBD9C346}" type="pres">
      <dgm:prSet presAssocID="{5F331872-0A23-4450-91B3-79D3E88B5A2D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BF8F5D63-05D3-4D58-8FB4-2A7842A208F9}" type="pres">
      <dgm:prSet presAssocID="{5F331872-0A23-4450-91B3-79D3E88B5A2D}" presName="desTx" presStyleLbl="alignAccFollowNode1" presStyleIdx="0" presStyleCnt="2">
        <dgm:presLayoutVars>
          <dgm:bulletEnabled val="1"/>
        </dgm:presLayoutVars>
      </dgm:prSet>
      <dgm:spPr/>
    </dgm:pt>
    <dgm:pt modelId="{B977BB71-539D-49D9-BD57-FB0B56CCCA7B}" type="pres">
      <dgm:prSet presAssocID="{7CEA05FF-2BCC-4A73-9742-9743108AA40E}" presName="space" presStyleCnt="0"/>
      <dgm:spPr/>
    </dgm:pt>
    <dgm:pt modelId="{9A4DEC4E-902D-47D8-958C-A534822A62BE}" type="pres">
      <dgm:prSet presAssocID="{83603A68-B4BB-4845-881F-E8F62ADBE3B7}" presName="composite" presStyleCnt="0"/>
      <dgm:spPr/>
    </dgm:pt>
    <dgm:pt modelId="{21B8D4CB-77F8-45E8-931E-DB45BFA1498F}" type="pres">
      <dgm:prSet presAssocID="{83603A68-B4BB-4845-881F-E8F62ADBE3B7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A2F99BD9-7BCC-4C34-9495-A8A2B7BE50F6}" type="pres">
      <dgm:prSet presAssocID="{83603A68-B4BB-4845-881F-E8F62ADBE3B7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9365181F-8778-4A8E-9E45-43633B12775D}" type="presOf" srcId="{5D209D7B-533A-40C9-BD4C-4E19E8035D2B}" destId="{BF8F5D63-05D3-4D58-8FB4-2A7842A208F9}" srcOrd="0" destOrd="1" presId="urn:microsoft.com/office/officeart/2005/8/layout/hList1"/>
    <dgm:cxn modelId="{4AE35D26-2247-47D6-9173-A8746BFFFA45}" srcId="{83603A68-B4BB-4845-881F-E8F62ADBE3B7}" destId="{D6E1B0F0-0AE9-458C-B386-D14C0B4A6685}" srcOrd="2" destOrd="0" parTransId="{634622D8-022C-4A40-844B-7D9EA49F707C}" sibTransId="{E5FC5E84-D168-4F36-97EA-521A0297207F}"/>
    <dgm:cxn modelId="{4604842A-F148-4FC5-A833-4E7E66D24DC3}" type="presOf" srcId="{0E8B262C-5BBB-4B64-A13A-D0A8136F360C}" destId="{A2F99BD9-7BCC-4C34-9495-A8A2B7BE50F6}" srcOrd="0" destOrd="1" presId="urn:microsoft.com/office/officeart/2005/8/layout/hList1"/>
    <dgm:cxn modelId="{0C276C34-2EE8-4FDE-9E6A-BCD097746AA4}" type="presOf" srcId="{D6E1B0F0-0AE9-458C-B386-D14C0B4A6685}" destId="{A2F99BD9-7BCC-4C34-9495-A8A2B7BE50F6}" srcOrd="0" destOrd="2" presId="urn:microsoft.com/office/officeart/2005/8/layout/hList1"/>
    <dgm:cxn modelId="{3542126D-0F89-455A-8F83-CCD993AB4402}" srcId="{5F331872-0A23-4450-91B3-79D3E88B5A2D}" destId="{7B508DE6-FD15-442C-9C64-191AB1480E13}" srcOrd="3" destOrd="0" parTransId="{63D5E029-4DC5-4D5A-A440-499B430B49D6}" sibTransId="{8ACB4DF8-9E72-4980-86A7-8789117B399C}"/>
    <dgm:cxn modelId="{7F6B776F-EDE3-40D8-AEC7-5FA82302BE8B}" type="presOf" srcId="{8AF8E130-AC5B-4AAC-9D62-E85E5DBF92D6}" destId="{BF8F5D63-05D3-4D58-8FB4-2A7842A208F9}" srcOrd="0" destOrd="2" presId="urn:microsoft.com/office/officeart/2005/8/layout/hList1"/>
    <dgm:cxn modelId="{782A5E51-1762-40BB-8D52-9524342E4E2E}" type="presOf" srcId="{5744FF28-8668-4E4F-8560-22418E699F43}" destId="{A2F99BD9-7BCC-4C34-9495-A8A2B7BE50F6}" srcOrd="0" destOrd="0" presId="urn:microsoft.com/office/officeart/2005/8/layout/hList1"/>
    <dgm:cxn modelId="{55888E5A-2A96-460D-91A1-EF680173DEF7}" type="presOf" srcId="{E4673005-FFE7-4AC1-B2F3-57407E824194}" destId="{A2F99BD9-7BCC-4C34-9495-A8A2B7BE50F6}" srcOrd="0" destOrd="3" presId="urn:microsoft.com/office/officeart/2005/8/layout/hList1"/>
    <dgm:cxn modelId="{49ED5F8F-4E20-443E-A75F-9535DCC53F01}" type="presOf" srcId="{529C514D-8BCE-442E-B5F7-406EECA13B33}" destId="{BF8F5D63-05D3-4D58-8FB4-2A7842A208F9}" srcOrd="0" destOrd="0" presId="urn:microsoft.com/office/officeart/2005/8/layout/hList1"/>
    <dgm:cxn modelId="{353B1E90-F43A-4AF2-8841-9A07F44DECA6}" srcId="{83603A68-B4BB-4845-881F-E8F62ADBE3B7}" destId="{E4673005-FFE7-4AC1-B2F3-57407E824194}" srcOrd="3" destOrd="0" parTransId="{F5F6AF07-FC53-4B1B-A54E-82EA082DA72A}" sibTransId="{E45A9DD6-FB61-422E-A7A7-2FD93E45FFA7}"/>
    <dgm:cxn modelId="{0EC42795-70E8-405B-A8DF-7796699B7244}" srcId="{2A4BEE3B-5A63-4E93-8A83-16D5F23E6C04}" destId="{5F331872-0A23-4450-91B3-79D3E88B5A2D}" srcOrd="0" destOrd="0" parTransId="{B7E85CA3-2E52-4E2D-9EDB-1DA2A335D988}" sibTransId="{7CEA05FF-2BCC-4A73-9742-9743108AA40E}"/>
    <dgm:cxn modelId="{1CC5FC97-BA51-499D-ADC4-7E436BCF2B1F}" type="presOf" srcId="{7B508DE6-FD15-442C-9C64-191AB1480E13}" destId="{BF8F5D63-05D3-4D58-8FB4-2A7842A208F9}" srcOrd="0" destOrd="3" presId="urn:microsoft.com/office/officeart/2005/8/layout/hList1"/>
    <dgm:cxn modelId="{674017C3-4123-4E4D-85E1-A773B853DC2F}" type="presOf" srcId="{5F331872-0A23-4450-91B3-79D3E88B5A2D}" destId="{5BE09167-53CB-4A44-B98A-A9D1BBD9C346}" srcOrd="0" destOrd="0" presId="urn:microsoft.com/office/officeart/2005/8/layout/hList1"/>
    <dgm:cxn modelId="{191C37C5-3021-4496-9697-DBDEE6EDD8C8}" srcId="{5F331872-0A23-4450-91B3-79D3E88B5A2D}" destId="{5D209D7B-533A-40C9-BD4C-4E19E8035D2B}" srcOrd="1" destOrd="0" parTransId="{68FE2925-5911-4669-9A20-DD2713394E0A}" sibTransId="{DA3514CB-0982-4557-9252-B2BF75247DF6}"/>
    <dgm:cxn modelId="{B097DBC7-ABA8-460F-816F-2EF8F1F9ACEB}" srcId="{83603A68-B4BB-4845-881F-E8F62ADBE3B7}" destId="{0E8B262C-5BBB-4B64-A13A-D0A8136F360C}" srcOrd="1" destOrd="0" parTransId="{08AC1F10-CDF7-43CE-BE21-7F6E0C0B7201}" sibTransId="{112C0FAF-299F-4D49-902A-6ECF4BEDFB9F}"/>
    <dgm:cxn modelId="{EE4C78CC-74C0-4FB4-9CD7-CF3A1E0A65B2}" srcId="{5F331872-0A23-4450-91B3-79D3E88B5A2D}" destId="{8AF8E130-AC5B-4AAC-9D62-E85E5DBF92D6}" srcOrd="2" destOrd="0" parTransId="{12E8795B-FF58-48FF-A45F-855565CC0FAA}" sibTransId="{C62363B5-11E2-4002-A4C6-25E3D4857344}"/>
    <dgm:cxn modelId="{A2E15FD1-7FA8-493C-B244-A03C3E0178A6}" type="presOf" srcId="{2A4BEE3B-5A63-4E93-8A83-16D5F23E6C04}" destId="{D9A8DCDE-B21B-475E-9C4A-194D83C62DAE}" srcOrd="0" destOrd="0" presId="urn:microsoft.com/office/officeart/2005/8/layout/hList1"/>
    <dgm:cxn modelId="{7AE581D6-43B2-458D-A430-527DF2B0D506}" srcId="{83603A68-B4BB-4845-881F-E8F62ADBE3B7}" destId="{5744FF28-8668-4E4F-8560-22418E699F43}" srcOrd="0" destOrd="0" parTransId="{032C90A2-03C3-45D9-BC79-3452F28E41CF}" sibTransId="{BF21136F-CABA-49BC-ADE9-7E70E12D185A}"/>
    <dgm:cxn modelId="{5439F4DE-3BAC-410B-9DEE-32A6D234148F}" type="presOf" srcId="{83603A68-B4BB-4845-881F-E8F62ADBE3B7}" destId="{21B8D4CB-77F8-45E8-931E-DB45BFA1498F}" srcOrd="0" destOrd="0" presId="urn:microsoft.com/office/officeart/2005/8/layout/hList1"/>
    <dgm:cxn modelId="{25BEB9E7-BD67-499F-9C7F-7FC8944A3FBF}" srcId="{2A4BEE3B-5A63-4E93-8A83-16D5F23E6C04}" destId="{83603A68-B4BB-4845-881F-E8F62ADBE3B7}" srcOrd="1" destOrd="0" parTransId="{46434ED8-4D68-4B70-A933-4BF276A361FA}" sibTransId="{5987EBFA-FF5F-4BDF-A16C-657EF0BABA86}"/>
    <dgm:cxn modelId="{8D3054F6-EF09-4D77-9363-79B09E231FEC}" srcId="{5F331872-0A23-4450-91B3-79D3E88B5A2D}" destId="{529C514D-8BCE-442E-B5F7-406EECA13B33}" srcOrd="0" destOrd="0" parTransId="{743D8D06-D2BA-4E5E-97E7-ACAC6AA88455}" sibTransId="{FA7760FD-8769-4508-9FC8-97B7B2EB1283}"/>
    <dgm:cxn modelId="{223F8B2B-363A-40B8-BE2B-40AF0B117E01}" type="presParOf" srcId="{D9A8DCDE-B21B-475E-9C4A-194D83C62DAE}" destId="{388D559A-D43D-486B-9AD1-A07BF79A095A}" srcOrd="0" destOrd="0" presId="urn:microsoft.com/office/officeart/2005/8/layout/hList1"/>
    <dgm:cxn modelId="{4F87D685-F4DD-486B-A25A-DB65112C03D2}" type="presParOf" srcId="{388D559A-D43D-486B-9AD1-A07BF79A095A}" destId="{5BE09167-53CB-4A44-B98A-A9D1BBD9C346}" srcOrd="0" destOrd="0" presId="urn:microsoft.com/office/officeart/2005/8/layout/hList1"/>
    <dgm:cxn modelId="{EBA9061F-64EC-4E72-9242-7DB87C5BFA63}" type="presParOf" srcId="{388D559A-D43D-486B-9AD1-A07BF79A095A}" destId="{BF8F5D63-05D3-4D58-8FB4-2A7842A208F9}" srcOrd="1" destOrd="0" presId="urn:microsoft.com/office/officeart/2005/8/layout/hList1"/>
    <dgm:cxn modelId="{1ABBFB8D-5556-48BD-B6C4-DFF5E3CEE2BC}" type="presParOf" srcId="{D9A8DCDE-B21B-475E-9C4A-194D83C62DAE}" destId="{B977BB71-539D-49D9-BD57-FB0B56CCCA7B}" srcOrd="1" destOrd="0" presId="urn:microsoft.com/office/officeart/2005/8/layout/hList1"/>
    <dgm:cxn modelId="{8F85E424-3E54-4DED-A924-3A1260FDFA1B}" type="presParOf" srcId="{D9A8DCDE-B21B-475E-9C4A-194D83C62DAE}" destId="{9A4DEC4E-902D-47D8-958C-A534822A62BE}" srcOrd="2" destOrd="0" presId="urn:microsoft.com/office/officeart/2005/8/layout/hList1"/>
    <dgm:cxn modelId="{96BDEADE-7CA4-4AE3-8B3A-FF6EBC8F35E3}" type="presParOf" srcId="{9A4DEC4E-902D-47D8-958C-A534822A62BE}" destId="{21B8D4CB-77F8-45E8-931E-DB45BFA1498F}" srcOrd="0" destOrd="0" presId="urn:microsoft.com/office/officeart/2005/8/layout/hList1"/>
    <dgm:cxn modelId="{CCD18C95-9EDC-4DF9-A689-E2335AE44B72}" type="presParOf" srcId="{9A4DEC4E-902D-47D8-958C-A534822A62BE}" destId="{A2F99BD9-7BCC-4C34-9495-A8A2B7BE50F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A4BEE3B-5A63-4E93-8A83-16D5F23E6C0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331872-0A23-4450-91B3-79D3E88B5A2D}">
      <dgm:prSet phldrT="[Text]" custT="1"/>
      <dgm:spPr/>
      <dgm:t>
        <a:bodyPr/>
        <a:lstStyle/>
        <a:p>
          <a:r>
            <a:rPr lang="en-US" sz="2400" dirty="0"/>
            <a:t>Option #1 </a:t>
          </a:r>
        </a:p>
      </dgm:t>
    </dgm:pt>
    <dgm:pt modelId="{B7E85CA3-2E52-4E2D-9EDB-1DA2A335D988}" type="parTrans" cxnId="{0EC42795-70E8-405B-A8DF-7796699B7244}">
      <dgm:prSet/>
      <dgm:spPr/>
      <dgm:t>
        <a:bodyPr/>
        <a:lstStyle/>
        <a:p>
          <a:endParaRPr lang="en-US"/>
        </a:p>
      </dgm:t>
    </dgm:pt>
    <dgm:pt modelId="{7CEA05FF-2BCC-4A73-9742-9743108AA40E}" type="sibTrans" cxnId="{0EC42795-70E8-405B-A8DF-7796699B7244}">
      <dgm:prSet/>
      <dgm:spPr/>
      <dgm:t>
        <a:bodyPr/>
        <a:lstStyle/>
        <a:p>
          <a:endParaRPr lang="en-US"/>
        </a:p>
      </dgm:t>
    </dgm:pt>
    <dgm:pt modelId="{529C514D-8BCE-442E-B5F7-406EECA13B33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 dirty="0"/>
            <a:t>Phase 1: Require energy inspection and disclosure but no efficiency standard</a:t>
          </a:r>
        </a:p>
      </dgm:t>
    </dgm:pt>
    <dgm:pt modelId="{743D8D06-D2BA-4E5E-97E7-ACAC6AA88455}" type="parTrans" cxnId="{8D3054F6-EF09-4D77-9363-79B09E231FEC}">
      <dgm:prSet/>
      <dgm:spPr/>
      <dgm:t>
        <a:bodyPr/>
        <a:lstStyle/>
        <a:p>
          <a:endParaRPr lang="en-US"/>
        </a:p>
      </dgm:t>
    </dgm:pt>
    <dgm:pt modelId="{FA7760FD-8769-4508-9FC8-97B7B2EB1283}" type="sibTrans" cxnId="{8D3054F6-EF09-4D77-9363-79B09E231FEC}">
      <dgm:prSet/>
      <dgm:spPr/>
      <dgm:t>
        <a:bodyPr/>
        <a:lstStyle/>
        <a:p>
          <a:endParaRPr lang="en-US"/>
        </a:p>
      </dgm:t>
    </dgm:pt>
    <dgm:pt modelId="{83603A68-B4BB-4845-881F-E8F62ADBE3B7}">
      <dgm:prSet phldrT="[Text]" custT="1"/>
      <dgm:spPr/>
      <dgm:t>
        <a:bodyPr/>
        <a:lstStyle/>
        <a:p>
          <a:r>
            <a:rPr lang="en-US" sz="2400" dirty="0"/>
            <a:t>Option #2</a:t>
          </a:r>
        </a:p>
      </dgm:t>
    </dgm:pt>
    <dgm:pt modelId="{46434ED8-4D68-4B70-A933-4BF276A361FA}" type="parTrans" cxnId="{25BEB9E7-BD67-499F-9C7F-7FC8944A3FBF}">
      <dgm:prSet/>
      <dgm:spPr/>
      <dgm:t>
        <a:bodyPr/>
        <a:lstStyle/>
        <a:p>
          <a:endParaRPr lang="en-US"/>
        </a:p>
      </dgm:t>
    </dgm:pt>
    <dgm:pt modelId="{5987EBFA-FF5F-4BDF-A16C-657EF0BABA86}" type="sibTrans" cxnId="{25BEB9E7-BD67-499F-9C7F-7FC8944A3FBF}">
      <dgm:prSet/>
      <dgm:spPr/>
      <dgm:t>
        <a:bodyPr/>
        <a:lstStyle/>
        <a:p>
          <a:endParaRPr lang="en-US"/>
        </a:p>
      </dgm:t>
    </dgm:pt>
    <dgm:pt modelId="{5744FF28-8668-4E4F-8560-22418E699F43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 dirty="0"/>
            <a:t>Phase 1: Require short term rentals to meet efficiency standard</a:t>
          </a:r>
        </a:p>
      </dgm:t>
    </dgm:pt>
    <dgm:pt modelId="{032C90A2-03C3-45D9-BC79-3452F28E41CF}" type="parTrans" cxnId="{7AE581D6-43B2-458D-A430-527DF2B0D506}">
      <dgm:prSet/>
      <dgm:spPr/>
      <dgm:t>
        <a:bodyPr/>
        <a:lstStyle/>
        <a:p>
          <a:endParaRPr lang="en-US"/>
        </a:p>
      </dgm:t>
    </dgm:pt>
    <dgm:pt modelId="{BF21136F-CABA-49BC-ADE9-7E70E12D185A}" type="sibTrans" cxnId="{7AE581D6-43B2-458D-A430-527DF2B0D506}">
      <dgm:prSet/>
      <dgm:spPr/>
      <dgm:t>
        <a:bodyPr/>
        <a:lstStyle/>
        <a:p>
          <a:endParaRPr lang="en-US"/>
        </a:p>
      </dgm:t>
    </dgm:pt>
    <dgm:pt modelId="{E4673005-FFE7-4AC1-B2F3-57407E824194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400" dirty="0"/>
            <a:t>Option #3</a:t>
          </a:r>
        </a:p>
      </dgm:t>
    </dgm:pt>
    <dgm:pt modelId="{F5F6AF07-FC53-4B1B-A54E-82EA082DA72A}" type="parTrans" cxnId="{353B1E90-F43A-4AF2-8841-9A07F44DECA6}">
      <dgm:prSet/>
      <dgm:spPr/>
      <dgm:t>
        <a:bodyPr/>
        <a:lstStyle/>
        <a:p>
          <a:endParaRPr lang="en-US"/>
        </a:p>
      </dgm:t>
    </dgm:pt>
    <dgm:pt modelId="{E45A9DD6-FB61-422E-A7A7-2FD93E45FFA7}" type="sibTrans" cxnId="{353B1E90-F43A-4AF2-8841-9A07F44DECA6}">
      <dgm:prSet/>
      <dgm:spPr/>
      <dgm:t>
        <a:bodyPr/>
        <a:lstStyle/>
        <a:p>
          <a:endParaRPr lang="en-US"/>
        </a:p>
      </dgm:t>
    </dgm:pt>
    <dgm:pt modelId="{04374F42-8788-43C4-877B-17FA79CEA22E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 dirty="0"/>
            <a:t>Phase 2: Require basic efficiency standards for all rentals</a:t>
          </a:r>
        </a:p>
      </dgm:t>
    </dgm:pt>
    <dgm:pt modelId="{0F3B2F66-CF29-4BAC-A91E-93BC6B351B44}" type="parTrans" cxnId="{4B290D49-AAD6-41FF-A9CC-33A2A403C419}">
      <dgm:prSet/>
      <dgm:spPr/>
      <dgm:t>
        <a:bodyPr/>
        <a:lstStyle/>
        <a:p>
          <a:endParaRPr lang="en-US"/>
        </a:p>
      </dgm:t>
    </dgm:pt>
    <dgm:pt modelId="{2400A96D-1AA9-462F-AD05-6D2CEFB959F4}" type="sibTrans" cxnId="{4B290D49-AAD6-41FF-A9CC-33A2A403C419}">
      <dgm:prSet/>
      <dgm:spPr/>
      <dgm:t>
        <a:bodyPr/>
        <a:lstStyle/>
        <a:p>
          <a:endParaRPr lang="en-US"/>
        </a:p>
      </dgm:t>
    </dgm:pt>
    <dgm:pt modelId="{40575452-5268-4BD4-81D3-79FC6A15F12C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 dirty="0"/>
            <a:t>Phase 2: Require long term rentals to meet efficiency standards</a:t>
          </a:r>
        </a:p>
      </dgm:t>
    </dgm:pt>
    <dgm:pt modelId="{A18AC156-5D99-4D16-A569-FAF73F78E351}" type="parTrans" cxnId="{3009B31F-81AB-49E7-852A-27D6DC6EC51D}">
      <dgm:prSet/>
      <dgm:spPr/>
      <dgm:t>
        <a:bodyPr/>
        <a:lstStyle/>
        <a:p>
          <a:endParaRPr lang="en-US"/>
        </a:p>
      </dgm:t>
    </dgm:pt>
    <dgm:pt modelId="{976FDB14-0690-4226-8D8A-005E7B1BD0F8}" type="sibTrans" cxnId="{3009B31F-81AB-49E7-852A-27D6DC6EC51D}">
      <dgm:prSet/>
      <dgm:spPr/>
      <dgm:t>
        <a:bodyPr/>
        <a:lstStyle/>
        <a:p>
          <a:endParaRPr lang="en-US"/>
        </a:p>
      </dgm:t>
    </dgm:pt>
    <dgm:pt modelId="{2B53429A-86BD-4382-9BF5-F6F8A7B7A218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 dirty="0"/>
            <a:t>Phase 3: Gradually improve efficiency requirement over time </a:t>
          </a:r>
        </a:p>
      </dgm:t>
    </dgm:pt>
    <dgm:pt modelId="{8924E408-40CA-44C7-8831-ECD38DBF3CB2}" type="parTrans" cxnId="{74C2C1D5-7441-48EB-B76D-F79DED1D6C36}">
      <dgm:prSet/>
      <dgm:spPr/>
    </dgm:pt>
    <dgm:pt modelId="{74D3086B-71F0-4B75-8289-E1BDE872695B}" type="sibTrans" cxnId="{74C2C1D5-7441-48EB-B76D-F79DED1D6C36}">
      <dgm:prSet/>
      <dgm:spPr/>
    </dgm:pt>
    <dgm:pt modelId="{F34894AF-A734-41EE-A0D1-EB55665A025C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 dirty="0"/>
            <a:t>Phase 1: Require multifamily rentals over a certain size to meet efficiency standards</a:t>
          </a:r>
        </a:p>
      </dgm:t>
    </dgm:pt>
    <dgm:pt modelId="{3C731729-74F2-41E6-9C2B-19A42E130B5C}" type="parTrans" cxnId="{03583795-5D94-418C-B022-F93363D44C81}">
      <dgm:prSet/>
      <dgm:spPr/>
    </dgm:pt>
    <dgm:pt modelId="{F3006F30-F924-45B7-AD60-8EA3292D0FE0}" type="sibTrans" cxnId="{03583795-5D94-418C-B022-F93363D44C81}">
      <dgm:prSet/>
      <dgm:spPr/>
    </dgm:pt>
    <dgm:pt modelId="{8D71B49F-09D9-49DA-96E4-8C60866EB8E8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 dirty="0"/>
            <a:t>Phase 2: Gradually lower size requirement until all rentals are compliance</a:t>
          </a:r>
          <a:endParaRPr lang="en-US" sz="2800" dirty="0"/>
        </a:p>
      </dgm:t>
    </dgm:pt>
    <dgm:pt modelId="{F72D59A4-11E0-486F-A0B3-2F6BA93F1B69}" type="parTrans" cxnId="{C8803AE2-C447-42C3-82D7-2BA00492E10B}">
      <dgm:prSet/>
      <dgm:spPr/>
    </dgm:pt>
    <dgm:pt modelId="{D240A2C4-3EAA-4483-9842-209D49BD05B0}" type="sibTrans" cxnId="{C8803AE2-C447-42C3-82D7-2BA00492E10B}">
      <dgm:prSet/>
      <dgm:spPr/>
    </dgm:pt>
    <dgm:pt modelId="{E9854C38-3076-4206-8F62-3C66EAEA8EE8}" type="pres">
      <dgm:prSet presAssocID="{2A4BEE3B-5A63-4E93-8A83-16D5F23E6C04}" presName="linear" presStyleCnt="0">
        <dgm:presLayoutVars>
          <dgm:animLvl val="lvl"/>
          <dgm:resizeHandles val="exact"/>
        </dgm:presLayoutVars>
      </dgm:prSet>
      <dgm:spPr/>
    </dgm:pt>
    <dgm:pt modelId="{2900C3ED-EC96-4A07-BC62-BFFFF0E936C9}" type="pres">
      <dgm:prSet presAssocID="{5F331872-0A23-4450-91B3-79D3E88B5A2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8DE1F28-F4E9-4680-ADD9-715DC622ADE2}" type="pres">
      <dgm:prSet presAssocID="{5F331872-0A23-4450-91B3-79D3E88B5A2D}" presName="childText" presStyleLbl="revTx" presStyleIdx="0" presStyleCnt="3">
        <dgm:presLayoutVars>
          <dgm:bulletEnabled val="1"/>
        </dgm:presLayoutVars>
      </dgm:prSet>
      <dgm:spPr/>
    </dgm:pt>
    <dgm:pt modelId="{40EDC7F1-AC6A-44A4-B843-CFF82DD1F698}" type="pres">
      <dgm:prSet presAssocID="{83603A68-B4BB-4845-881F-E8F62ADBE3B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830C587-8CB3-4A65-BA48-DD2A668DC75B}" type="pres">
      <dgm:prSet presAssocID="{83603A68-B4BB-4845-881F-E8F62ADBE3B7}" presName="childText" presStyleLbl="revTx" presStyleIdx="1" presStyleCnt="3">
        <dgm:presLayoutVars>
          <dgm:bulletEnabled val="1"/>
        </dgm:presLayoutVars>
      </dgm:prSet>
      <dgm:spPr/>
    </dgm:pt>
    <dgm:pt modelId="{6DC2E407-032B-4022-ACDB-BD8DC91A3F44}" type="pres">
      <dgm:prSet presAssocID="{E4673005-FFE7-4AC1-B2F3-57407E824194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B837852-C218-4A56-A4DA-DAC00D5CE4E2}" type="pres">
      <dgm:prSet presAssocID="{E4673005-FFE7-4AC1-B2F3-57407E824194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3009B31F-81AB-49E7-852A-27D6DC6EC51D}" srcId="{83603A68-B4BB-4845-881F-E8F62ADBE3B7}" destId="{40575452-5268-4BD4-81D3-79FC6A15F12C}" srcOrd="1" destOrd="0" parTransId="{A18AC156-5D99-4D16-A569-FAF73F78E351}" sibTransId="{976FDB14-0690-4226-8D8A-005E7B1BD0F8}"/>
    <dgm:cxn modelId="{A29E8D2D-1536-4E44-B5E5-8800B1CD927C}" type="presOf" srcId="{8D71B49F-09D9-49DA-96E4-8C60866EB8E8}" destId="{DB837852-C218-4A56-A4DA-DAC00D5CE4E2}" srcOrd="0" destOrd="1" presId="urn:microsoft.com/office/officeart/2005/8/layout/vList2"/>
    <dgm:cxn modelId="{EA249932-D411-4374-8D43-B909703EF9BE}" type="presOf" srcId="{40575452-5268-4BD4-81D3-79FC6A15F12C}" destId="{7830C587-8CB3-4A65-BA48-DD2A668DC75B}" srcOrd="0" destOrd="1" presId="urn:microsoft.com/office/officeart/2005/8/layout/vList2"/>
    <dgm:cxn modelId="{F3D02B5D-E7C5-49CA-A57E-AF1CBDE940CC}" type="presOf" srcId="{04374F42-8788-43C4-877B-17FA79CEA22E}" destId="{A8DE1F28-F4E9-4680-ADD9-715DC622ADE2}" srcOrd="0" destOrd="1" presId="urn:microsoft.com/office/officeart/2005/8/layout/vList2"/>
    <dgm:cxn modelId="{25D2DA65-2A26-44E9-AEAE-E5DA2EAA50CC}" type="presOf" srcId="{2B53429A-86BD-4382-9BF5-F6F8A7B7A218}" destId="{A8DE1F28-F4E9-4680-ADD9-715DC622ADE2}" srcOrd="0" destOrd="2" presId="urn:microsoft.com/office/officeart/2005/8/layout/vList2"/>
    <dgm:cxn modelId="{4B290D49-AAD6-41FF-A9CC-33A2A403C419}" srcId="{5F331872-0A23-4450-91B3-79D3E88B5A2D}" destId="{04374F42-8788-43C4-877B-17FA79CEA22E}" srcOrd="1" destOrd="0" parTransId="{0F3B2F66-CF29-4BAC-A91E-93BC6B351B44}" sibTransId="{2400A96D-1AA9-462F-AD05-6D2CEFB959F4}"/>
    <dgm:cxn modelId="{B8D7D857-399F-43C0-A4CA-713719523E4E}" type="presOf" srcId="{5744FF28-8668-4E4F-8560-22418E699F43}" destId="{7830C587-8CB3-4A65-BA48-DD2A668DC75B}" srcOrd="0" destOrd="0" presId="urn:microsoft.com/office/officeart/2005/8/layout/vList2"/>
    <dgm:cxn modelId="{729DFA7D-0840-428C-966D-ECB894AF00B8}" type="presOf" srcId="{E4673005-FFE7-4AC1-B2F3-57407E824194}" destId="{6DC2E407-032B-4022-ACDB-BD8DC91A3F44}" srcOrd="0" destOrd="0" presId="urn:microsoft.com/office/officeart/2005/8/layout/vList2"/>
    <dgm:cxn modelId="{353B1E90-F43A-4AF2-8841-9A07F44DECA6}" srcId="{2A4BEE3B-5A63-4E93-8A83-16D5F23E6C04}" destId="{E4673005-FFE7-4AC1-B2F3-57407E824194}" srcOrd="2" destOrd="0" parTransId="{F5F6AF07-FC53-4B1B-A54E-82EA082DA72A}" sibTransId="{E45A9DD6-FB61-422E-A7A7-2FD93E45FFA7}"/>
    <dgm:cxn modelId="{A3AF6C91-1217-4165-A026-77B54A10B6A4}" type="presOf" srcId="{83603A68-B4BB-4845-881F-E8F62ADBE3B7}" destId="{40EDC7F1-AC6A-44A4-B843-CFF82DD1F698}" srcOrd="0" destOrd="0" presId="urn:microsoft.com/office/officeart/2005/8/layout/vList2"/>
    <dgm:cxn modelId="{A54F6E93-BFF8-426E-B913-2E565C344B9B}" type="presOf" srcId="{2A4BEE3B-5A63-4E93-8A83-16D5F23E6C04}" destId="{E9854C38-3076-4206-8F62-3C66EAEA8EE8}" srcOrd="0" destOrd="0" presId="urn:microsoft.com/office/officeart/2005/8/layout/vList2"/>
    <dgm:cxn modelId="{0EC42795-70E8-405B-A8DF-7796699B7244}" srcId="{2A4BEE3B-5A63-4E93-8A83-16D5F23E6C04}" destId="{5F331872-0A23-4450-91B3-79D3E88B5A2D}" srcOrd="0" destOrd="0" parTransId="{B7E85CA3-2E52-4E2D-9EDB-1DA2A335D988}" sibTransId="{7CEA05FF-2BCC-4A73-9742-9743108AA40E}"/>
    <dgm:cxn modelId="{03583795-5D94-418C-B022-F93363D44C81}" srcId="{E4673005-FFE7-4AC1-B2F3-57407E824194}" destId="{F34894AF-A734-41EE-A0D1-EB55665A025C}" srcOrd="0" destOrd="0" parTransId="{3C731729-74F2-41E6-9C2B-19A42E130B5C}" sibTransId="{F3006F30-F924-45B7-AD60-8EA3292D0FE0}"/>
    <dgm:cxn modelId="{A95353A8-1821-4784-B2D5-FC4F51F17748}" type="presOf" srcId="{5F331872-0A23-4450-91B3-79D3E88B5A2D}" destId="{2900C3ED-EC96-4A07-BC62-BFFFF0E936C9}" srcOrd="0" destOrd="0" presId="urn:microsoft.com/office/officeart/2005/8/layout/vList2"/>
    <dgm:cxn modelId="{9BC538B3-8E48-415F-A6B4-7772C926D006}" type="presOf" srcId="{F34894AF-A734-41EE-A0D1-EB55665A025C}" destId="{DB837852-C218-4A56-A4DA-DAC00D5CE4E2}" srcOrd="0" destOrd="0" presId="urn:microsoft.com/office/officeart/2005/8/layout/vList2"/>
    <dgm:cxn modelId="{43452CCC-48A9-47B7-9488-6FF837A12AEE}" type="presOf" srcId="{529C514D-8BCE-442E-B5F7-406EECA13B33}" destId="{A8DE1F28-F4E9-4680-ADD9-715DC622ADE2}" srcOrd="0" destOrd="0" presId="urn:microsoft.com/office/officeart/2005/8/layout/vList2"/>
    <dgm:cxn modelId="{74C2C1D5-7441-48EB-B76D-F79DED1D6C36}" srcId="{5F331872-0A23-4450-91B3-79D3E88B5A2D}" destId="{2B53429A-86BD-4382-9BF5-F6F8A7B7A218}" srcOrd="2" destOrd="0" parTransId="{8924E408-40CA-44C7-8831-ECD38DBF3CB2}" sibTransId="{74D3086B-71F0-4B75-8289-E1BDE872695B}"/>
    <dgm:cxn modelId="{7AE581D6-43B2-458D-A430-527DF2B0D506}" srcId="{83603A68-B4BB-4845-881F-E8F62ADBE3B7}" destId="{5744FF28-8668-4E4F-8560-22418E699F43}" srcOrd="0" destOrd="0" parTransId="{032C90A2-03C3-45D9-BC79-3452F28E41CF}" sibTransId="{BF21136F-CABA-49BC-ADE9-7E70E12D185A}"/>
    <dgm:cxn modelId="{C8803AE2-C447-42C3-82D7-2BA00492E10B}" srcId="{E4673005-FFE7-4AC1-B2F3-57407E824194}" destId="{8D71B49F-09D9-49DA-96E4-8C60866EB8E8}" srcOrd="1" destOrd="0" parTransId="{F72D59A4-11E0-486F-A0B3-2F6BA93F1B69}" sibTransId="{D240A2C4-3EAA-4483-9842-209D49BD05B0}"/>
    <dgm:cxn modelId="{25BEB9E7-BD67-499F-9C7F-7FC8944A3FBF}" srcId="{2A4BEE3B-5A63-4E93-8A83-16D5F23E6C04}" destId="{83603A68-B4BB-4845-881F-E8F62ADBE3B7}" srcOrd="1" destOrd="0" parTransId="{46434ED8-4D68-4B70-A933-4BF276A361FA}" sibTransId="{5987EBFA-FF5F-4BDF-A16C-657EF0BABA86}"/>
    <dgm:cxn modelId="{8D3054F6-EF09-4D77-9363-79B09E231FEC}" srcId="{5F331872-0A23-4450-91B3-79D3E88B5A2D}" destId="{529C514D-8BCE-442E-B5F7-406EECA13B33}" srcOrd="0" destOrd="0" parTransId="{743D8D06-D2BA-4E5E-97E7-ACAC6AA88455}" sibTransId="{FA7760FD-8769-4508-9FC8-97B7B2EB1283}"/>
    <dgm:cxn modelId="{252C4BB6-21D3-4896-B30D-970A04220E99}" type="presParOf" srcId="{E9854C38-3076-4206-8F62-3C66EAEA8EE8}" destId="{2900C3ED-EC96-4A07-BC62-BFFFF0E936C9}" srcOrd="0" destOrd="0" presId="urn:microsoft.com/office/officeart/2005/8/layout/vList2"/>
    <dgm:cxn modelId="{70362184-6003-44A6-B5F5-52A2309A81F0}" type="presParOf" srcId="{E9854C38-3076-4206-8F62-3C66EAEA8EE8}" destId="{A8DE1F28-F4E9-4680-ADD9-715DC622ADE2}" srcOrd="1" destOrd="0" presId="urn:microsoft.com/office/officeart/2005/8/layout/vList2"/>
    <dgm:cxn modelId="{CA96C36C-3CCF-44B4-8BEF-2F4DFA9789B5}" type="presParOf" srcId="{E9854C38-3076-4206-8F62-3C66EAEA8EE8}" destId="{40EDC7F1-AC6A-44A4-B843-CFF82DD1F698}" srcOrd="2" destOrd="0" presId="urn:microsoft.com/office/officeart/2005/8/layout/vList2"/>
    <dgm:cxn modelId="{44787A6D-D05B-42C1-9FF7-9177F7478D29}" type="presParOf" srcId="{E9854C38-3076-4206-8F62-3C66EAEA8EE8}" destId="{7830C587-8CB3-4A65-BA48-DD2A668DC75B}" srcOrd="3" destOrd="0" presId="urn:microsoft.com/office/officeart/2005/8/layout/vList2"/>
    <dgm:cxn modelId="{F6DD6AD5-10CC-42A9-B882-8A3613B1AE16}" type="presParOf" srcId="{E9854C38-3076-4206-8F62-3C66EAEA8EE8}" destId="{6DC2E407-032B-4022-ACDB-BD8DC91A3F44}" srcOrd="4" destOrd="0" presId="urn:microsoft.com/office/officeart/2005/8/layout/vList2"/>
    <dgm:cxn modelId="{67C4171C-3761-4FD7-B343-69E5AF9D79E1}" type="presParOf" srcId="{E9854C38-3076-4206-8F62-3C66EAEA8EE8}" destId="{DB837852-C218-4A56-A4DA-DAC00D5CE4E2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2A97B36-E08B-4332-AA6E-EB9C25B790DD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69CDCC-D25C-4567-B31F-DD2DA00A914C}">
      <dgm:prSet phldrT="[Text]"/>
      <dgm:spPr>
        <a:solidFill>
          <a:srgbClr val="427DE1"/>
        </a:solidFill>
        <a:ln>
          <a:solidFill>
            <a:srgbClr val="427DE1"/>
          </a:solidFill>
        </a:ln>
      </dgm:spPr>
      <dgm:t>
        <a:bodyPr/>
        <a:lstStyle/>
        <a:p>
          <a:r>
            <a:rPr lang="en-US" dirty="0"/>
            <a:t>Alternative Compliance</a:t>
          </a:r>
        </a:p>
      </dgm:t>
    </dgm:pt>
    <dgm:pt modelId="{DBB5422E-88EE-4AC9-AEDD-E384931A2BB8}" type="parTrans" cxnId="{0970BB94-38F4-404E-9E14-145FEB0815D3}">
      <dgm:prSet/>
      <dgm:spPr/>
      <dgm:t>
        <a:bodyPr/>
        <a:lstStyle/>
        <a:p>
          <a:endParaRPr lang="en-US"/>
        </a:p>
      </dgm:t>
    </dgm:pt>
    <dgm:pt modelId="{7D4722AA-A1CA-473E-BDCE-B70BD4558019}" type="sibTrans" cxnId="{0970BB94-38F4-404E-9E14-145FEB0815D3}">
      <dgm:prSet/>
      <dgm:spPr/>
      <dgm:t>
        <a:bodyPr/>
        <a:lstStyle/>
        <a:p>
          <a:endParaRPr lang="en-US"/>
        </a:p>
      </dgm:t>
    </dgm:pt>
    <dgm:pt modelId="{FC030812-77C7-4DE1-8036-9D41F7E4FA20}">
      <dgm:prSet phldrT="[Text]"/>
      <dgm:spPr>
        <a:solidFill>
          <a:srgbClr val="4388AC"/>
        </a:solidFill>
      </dgm:spPr>
      <dgm:t>
        <a:bodyPr/>
        <a:lstStyle/>
        <a:p>
          <a:r>
            <a:rPr lang="en-US" dirty="0"/>
            <a:t>Cost Cap </a:t>
          </a:r>
        </a:p>
      </dgm:t>
    </dgm:pt>
    <dgm:pt modelId="{C4C27503-67C0-454A-9096-2C03C5B18295}" type="parTrans" cxnId="{8EA80F7D-EA96-4FD9-B93F-61294A7EA62F}">
      <dgm:prSet/>
      <dgm:spPr/>
      <dgm:t>
        <a:bodyPr/>
        <a:lstStyle/>
        <a:p>
          <a:endParaRPr lang="en-US"/>
        </a:p>
      </dgm:t>
    </dgm:pt>
    <dgm:pt modelId="{40744751-4F94-4A99-AC6F-8B77B2CCEC77}" type="sibTrans" cxnId="{8EA80F7D-EA96-4FD9-B93F-61294A7EA62F}">
      <dgm:prSet/>
      <dgm:spPr/>
      <dgm:t>
        <a:bodyPr/>
        <a:lstStyle/>
        <a:p>
          <a:endParaRPr lang="en-US"/>
        </a:p>
      </dgm:t>
    </dgm:pt>
    <dgm:pt modelId="{4EA04CA1-982B-411A-BA03-88ABCDC19EF1}">
      <dgm:prSet phldrT="[Text]"/>
      <dgm:spPr>
        <a:solidFill>
          <a:srgbClr val="A4C3DA"/>
        </a:solidFill>
      </dgm:spPr>
      <dgm:t>
        <a:bodyPr/>
        <a:lstStyle/>
        <a:p>
          <a:r>
            <a:rPr lang="en-US" b="0" dirty="0"/>
            <a:t>Exemptions</a:t>
          </a:r>
        </a:p>
      </dgm:t>
    </dgm:pt>
    <dgm:pt modelId="{35CEF686-D970-48A1-BD41-B2AC73411A1C}" type="parTrans" cxnId="{3D45089E-59F9-44A0-B44B-D0C5843A7EB9}">
      <dgm:prSet/>
      <dgm:spPr/>
      <dgm:t>
        <a:bodyPr/>
        <a:lstStyle/>
        <a:p>
          <a:endParaRPr lang="en-US"/>
        </a:p>
      </dgm:t>
    </dgm:pt>
    <dgm:pt modelId="{A4ED1450-430E-46BF-A259-E6684779129C}" type="sibTrans" cxnId="{3D45089E-59F9-44A0-B44B-D0C5843A7EB9}">
      <dgm:prSet/>
      <dgm:spPr/>
      <dgm:t>
        <a:bodyPr/>
        <a:lstStyle/>
        <a:p>
          <a:endParaRPr lang="en-US"/>
        </a:p>
      </dgm:t>
    </dgm:pt>
    <dgm:pt modelId="{D4F2318A-9DDD-4CB7-B2F9-4377503507CE}" type="pres">
      <dgm:prSet presAssocID="{B2A97B36-E08B-4332-AA6E-EB9C25B790DD}" presName="Name0" presStyleCnt="0">
        <dgm:presLayoutVars>
          <dgm:chMax val="7"/>
          <dgm:chPref val="7"/>
          <dgm:dir/>
        </dgm:presLayoutVars>
      </dgm:prSet>
      <dgm:spPr/>
    </dgm:pt>
    <dgm:pt modelId="{7FBFEE94-9A38-438E-8E86-0A87B68A1FA0}" type="pres">
      <dgm:prSet presAssocID="{B2A97B36-E08B-4332-AA6E-EB9C25B790DD}" presName="Name1" presStyleCnt="0"/>
      <dgm:spPr/>
    </dgm:pt>
    <dgm:pt modelId="{3288590B-D6ED-423A-A7AF-4927E9D8B438}" type="pres">
      <dgm:prSet presAssocID="{B2A97B36-E08B-4332-AA6E-EB9C25B790DD}" presName="cycle" presStyleCnt="0"/>
      <dgm:spPr/>
    </dgm:pt>
    <dgm:pt modelId="{3F769518-8B7A-42CC-A43E-7ED6D44E5D1B}" type="pres">
      <dgm:prSet presAssocID="{B2A97B36-E08B-4332-AA6E-EB9C25B790DD}" presName="srcNode" presStyleLbl="node1" presStyleIdx="0" presStyleCnt="3"/>
      <dgm:spPr/>
    </dgm:pt>
    <dgm:pt modelId="{A1512F36-C944-407B-BC7A-7DD25AF4440D}" type="pres">
      <dgm:prSet presAssocID="{B2A97B36-E08B-4332-AA6E-EB9C25B790DD}" presName="conn" presStyleLbl="parChTrans1D2" presStyleIdx="0" presStyleCnt="1"/>
      <dgm:spPr/>
    </dgm:pt>
    <dgm:pt modelId="{82FB327C-77BB-4AA0-8C35-2DB4C5CBBA91}" type="pres">
      <dgm:prSet presAssocID="{B2A97B36-E08B-4332-AA6E-EB9C25B790DD}" presName="extraNode" presStyleLbl="node1" presStyleIdx="0" presStyleCnt="3"/>
      <dgm:spPr/>
    </dgm:pt>
    <dgm:pt modelId="{2A454693-6D67-46D3-8EEA-F91520E3860C}" type="pres">
      <dgm:prSet presAssocID="{B2A97B36-E08B-4332-AA6E-EB9C25B790DD}" presName="dstNode" presStyleLbl="node1" presStyleIdx="0" presStyleCnt="3"/>
      <dgm:spPr/>
    </dgm:pt>
    <dgm:pt modelId="{558F56F5-E0F3-4F53-8B3C-21C3F6F71FFA}" type="pres">
      <dgm:prSet presAssocID="{9969CDCC-D25C-4567-B31F-DD2DA00A914C}" presName="text_1" presStyleLbl="node1" presStyleIdx="0" presStyleCnt="3">
        <dgm:presLayoutVars>
          <dgm:bulletEnabled val="1"/>
        </dgm:presLayoutVars>
      </dgm:prSet>
      <dgm:spPr/>
    </dgm:pt>
    <dgm:pt modelId="{AD7023AE-F356-4650-A4AE-6472AD755678}" type="pres">
      <dgm:prSet presAssocID="{9969CDCC-D25C-4567-B31F-DD2DA00A914C}" presName="accent_1" presStyleCnt="0"/>
      <dgm:spPr/>
    </dgm:pt>
    <dgm:pt modelId="{078F33AD-D363-4DB7-B8A7-A15B0CF9E570}" type="pres">
      <dgm:prSet presAssocID="{9969CDCC-D25C-4567-B31F-DD2DA00A914C}" presName="accentRepeatNode" presStyleLbl="solidFgAcc1" presStyleIdx="0" presStyleCnt="3"/>
      <dgm:spPr/>
    </dgm:pt>
    <dgm:pt modelId="{C7BDA4B9-596C-4720-89C1-99DCC9ADD720}" type="pres">
      <dgm:prSet presAssocID="{FC030812-77C7-4DE1-8036-9D41F7E4FA20}" presName="text_2" presStyleLbl="node1" presStyleIdx="1" presStyleCnt="3">
        <dgm:presLayoutVars>
          <dgm:bulletEnabled val="1"/>
        </dgm:presLayoutVars>
      </dgm:prSet>
      <dgm:spPr/>
    </dgm:pt>
    <dgm:pt modelId="{75D5CC94-4697-4FEF-881F-F5B566FD316A}" type="pres">
      <dgm:prSet presAssocID="{FC030812-77C7-4DE1-8036-9D41F7E4FA20}" presName="accent_2" presStyleCnt="0"/>
      <dgm:spPr/>
    </dgm:pt>
    <dgm:pt modelId="{D0BA6BFE-BEB8-41E8-A0AC-F11E84BBE2DD}" type="pres">
      <dgm:prSet presAssocID="{FC030812-77C7-4DE1-8036-9D41F7E4FA20}" presName="accentRepeatNode" presStyleLbl="solidFgAcc1" presStyleIdx="1" presStyleCnt="3"/>
      <dgm:spPr/>
    </dgm:pt>
    <dgm:pt modelId="{4747FBAA-4A84-4C21-B97C-A0F3D28D95FD}" type="pres">
      <dgm:prSet presAssocID="{4EA04CA1-982B-411A-BA03-88ABCDC19EF1}" presName="text_3" presStyleLbl="node1" presStyleIdx="2" presStyleCnt="3">
        <dgm:presLayoutVars>
          <dgm:bulletEnabled val="1"/>
        </dgm:presLayoutVars>
      </dgm:prSet>
      <dgm:spPr/>
    </dgm:pt>
    <dgm:pt modelId="{9F87415A-1F7C-4285-8F51-368708BC66D1}" type="pres">
      <dgm:prSet presAssocID="{4EA04CA1-982B-411A-BA03-88ABCDC19EF1}" presName="accent_3" presStyleCnt="0"/>
      <dgm:spPr/>
    </dgm:pt>
    <dgm:pt modelId="{8D4FA811-D2C4-4AB0-A8C4-88A7115F89A8}" type="pres">
      <dgm:prSet presAssocID="{4EA04CA1-982B-411A-BA03-88ABCDC19EF1}" presName="accentRepeatNode" presStyleLbl="solidFgAcc1" presStyleIdx="2" presStyleCnt="3"/>
      <dgm:spPr/>
    </dgm:pt>
  </dgm:ptLst>
  <dgm:cxnLst>
    <dgm:cxn modelId="{C5BE1E44-0863-4308-ADF3-8E1579C33AEC}" type="presOf" srcId="{B2A97B36-E08B-4332-AA6E-EB9C25B790DD}" destId="{D4F2318A-9DDD-4CB7-B2F9-4377503507CE}" srcOrd="0" destOrd="0" presId="urn:microsoft.com/office/officeart/2008/layout/VerticalCurvedList"/>
    <dgm:cxn modelId="{8EA80F7D-EA96-4FD9-B93F-61294A7EA62F}" srcId="{B2A97B36-E08B-4332-AA6E-EB9C25B790DD}" destId="{FC030812-77C7-4DE1-8036-9D41F7E4FA20}" srcOrd="1" destOrd="0" parTransId="{C4C27503-67C0-454A-9096-2C03C5B18295}" sibTransId="{40744751-4F94-4A99-AC6F-8B77B2CCEC77}"/>
    <dgm:cxn modelId="{015D2E7E-15C8-480A-923A-79382EB5249E}" type="presOf" srcId="{7D4722AA-A1CA-473E-BDCE-B70BD4558019}" destId="{A1512F36-C944-407B-BC7A-7DD25AF4440D}" srcOrd="0" destOrd="0" presId="urn:microsoft.com/office/officeart/2008/layout/VerticalCurvedList"/>
    <dgm:cxn modelId="{0970BB94-38F4-404E-9E14-145FEB0815D3}" srcId="{B2A97B36-E08B-4332-AA6E-EB9C25B790DD}" destId="{9969CDCC-D25C-4567-B31F-DD2DA00A914C}" srcOrd="0" destOrd="0" parTransId="{DBB5422E-88EE-4AC9-AEDD-E384931A2BB8}" sibTransId="{7D4722AA-A1CA-473E-BDCE-B70BD4558019}"/>
    <dgm:cxn modelId="{3D45089E-59F9-44A0-B44B-D0C5843A7EB9}" srcId="{B2A97B36-E08B-4332-AA6E-EB9C25B790DD}" destId="{4EA04CA1-982B-411A-BA03-88ABCDC19EF1}" srcOrd="2" destOrd="0" parTransId="{35CEF686-D970-48A1-BD41-B2AC73411A1C}" sibTransId="{A4ED1450-430E-46BF-A259-E6684779129C}"/>
    <dgm:cxn modelId="{DEF837D4-0A43-4DB0-A6D2-0CE979307075}" type="presOf" srcId="{FC030812-77C7-4DE1-8036-9D41F7E4FA20}" destId="{C7BDA4B9-596C-4720-89C1-99DCC9ADD720}" srcOrd="0" destOrd="0" presId="urn:microsoft.com/office/officeart/2008/layout/VerticalCurvedList"/>
    <dgm:cxn modelId="{993380DE-CC7A-43F3-9221-8B038FBE5F2C}" type="presOf" srcId="{9969CDCC-D25C-4567-B31F-DD2DA00A914C}" destId="{558F56F5-E0F3-4F53-8B3C-21C3F6F71FFA}" srcOrd="0" destOrd="0" presId="urn:microsoft.com/office/officeart/2008/layout/VerticalCurvedList"/>
    <dgm:cxn modelId="{09A1A6EA-3CE1-4CC7-847E-BDE422D34829}" type="presOf" srcId="{4EA04CA1-982B-411A-BA03-88ABCDC19EF1}" destId="{4747FBAA-4A84-4C21-B97C-A0F3D28D95FD}" srcOrd="0" destOrd="0" presId="urn:microsoft.com/office/officeart/2008/layout/VerticalCurvedList"/>
    <dgm:cxn modelId="{69D817EB-BC5F-4A80-A737-D46D9E072667}" type="presParOf" srcId="{D4F2318A-9DDD-4CB7-B2F9-4377503507CE}" destId="{7FBFEE94-9A38-438E-8E86-0A87B68A1FA0}" srcOrd="0" destOrd="0" presId="urn:microsoft.com/office/officeart/2008/layout/VerticalCurvedList"/>
    <dgm:cxn modelId="{83BF4A7A-2262-4CE3-8F4C-30887A08B3CC}" type="presParOf" srcId="{7FBFEE94-9A38-438E-8E86-0A87B68A1FA0}" destId="{3288590B-D6ED-423A-A7AF-4927E9D8B438}" srcOrd="0" destOrd="0" presId="urn:microsoft.com/office/officeart/2008/layout/VerticalCurvedList"/>
    <dgm:cxn modelId="{DE8BBD45-C824-4524-A807-9F58F389BC78}" type="presParOf" srcId="{3288590B-D6ED-423A-A7AF-4927E9D8B438}" destId="{3F769518-8B7A-42CC-A43E-7ED6D44E5D1B}" srcOrd="0" destOrd="0" presId="urn:microsoft.com/office/officeart/2008/layout/VerticalCurvedList"/>
    <dgm:cxn modelId="{DFDEF3B3-B5F6-417C-9AE2-3EC58BD70902}" type="presParOf" srcId="{3288590B-D6ED-423A-A7AF-4927E9D8B438}" destId="{A1512F36-C944-407B-BC7A-7DD25AF4440D}" srcOrd="1" destOrd="0" presId="urn:microsoft.com/office/officeart/2008/layout/VerticalCurvedList"/>
    <dgm:cxn modelId="{2AA017DC-C8FC-4F33-8FF7-84F01E4FC0DE}" type="presParOf" srcId="{3288590B-D6ED-423A-A7AF-4927E9D8B438}" destId="{82FB327C-77BB-4AA0-8C35-2DB4C5CBBA91}" srcOrd="2" destOrd="0" presId="urn:microsoft.com/office/officeart/2008/layout/VerticalCurvedList"/>
    <dgm:cxn modelId="{14B023A5-3F2A-43D4-81ED-F0D7FBC3EAFF}" type="presParOf" srcId="{3288590B-D6ED-423A-A7AF-4927E9D8B438}" destId="{2A454693-6D67-46D3-8EEA-F91520E3860C}" srcOrd="3" destOrd="0" presId="urn:microsoft.com/office/officeart/2008/layout/VerticalCurvedList"/>
    <dgm:cxn modelId="{F3ADFA5D-EF39-4C78-B99E-2E48DF17B4E0}" type="presParOf" srcId="{7FBFEE94-9A38-438E-8E86-0A87B68A1FA0}" destId="{558F56F5-E0F3-4F53-8B3C-21C3F6F71FFA}" srcOrd="1" destOrd="0" presId="urn:microsoft.com/office/officeart/2008/layout/VerticalCurvedList"/>
    <dgm:cxn modelId="{2D5653B7-72E2-42D7-B6FF-B4DDBF80D3E0}" type="presParOf" srcId="{7FBFEE94-9A38-438E-8E86-0A87B68A1FA0}" destId="{AD7023AE-F356-4650-A4AE-6472AD755678}" srcOrd="2" destOrd="0" presId="urn:microsoft.com/office/officeart/2008/layout/VerticalCurvedList"/>
    <dgm:cxn modelId="{4BCB2DD0-F315-478F-AC19-C560C220A48D}" type="presParOf" srcId="{AD7023AE-F356-4650-A4AE-6472AD755678}" destId="{078F33AD-D363-4DB7-B8A7-A15B0CF9E570}" srcOrd="0" destOrd="0" presId="urn:microsoft.com/office/officeart/2008/layout/VerticalCurvedList"/>
    <dgm:cxn modelId="{23F01771-D322-4646-B341-611952C94690}" type="presParOf" srcId="{7FBFEE94-9A38-438E-8E86-0A87B68A1FA0}" destId="{C7BDA4B9-596C-4720-89C1-99DCC9ADD720}" srcOrd="3" destOrd="0" presId="urn:microsoft.com/office/officeart/2008/layout/VerticalCurvedList"/>
    <dgm:cxn modelId="{355A25F1-A811-4154-BB31-C35A4CE7FFB3}" type="presParOf" srcId="{7FBFEE94-9A38-438E-8E86-0A87B68A1FA0}" destId="{75D5CC94-4697-4FEF-881F-F5B566FD316A}" srcOrd="4" destOrd="0" presId="urn:microsoft.com/office/officeart/2008/layout/VerticalCurvedList"/>
    <dgm:cxn modelId="{E32A00E5-BFE4-46B0-BD4E-278366A007E9}" type="presParOf" srcId="{75D5CC94-4697-4FEF-881F-F5B566FD316A}" destId="{D0BA6BFE-BEB8-41E8-A0AC-F11E84BBE2DD}" srcOrd="0" destOrd="0" presId="urn:microsoft.com/office/officeart/2008/layout/VerticalCurvedList"/>
    <dgm:cxn modelId="{59A30930-3FD8-4BE3-84E9-E6D9929F923B}" type="presParOf" srcId="{7FBFEE94-9A38-438E-8E86-0A87B68A1FA0}" destId="{4747FBAA-4A84-4C21-B97C-A0F3D28D95FD}" srcOrd="5" destOrd="0" presId="urn:microsoft.com/office/officeart/2008/layout/VerticalCurvedList"/>
    <dgm:cxn modelId="{261A8C83-0683-498E-BC7D-2B90CCE51B31}" type="presParOf" srcId="{7FBFEE94-9A38-438E-8E86-0A87B68A1FA0}" destId="{9F87415A-1F7C-4285-8F51-368708BC66D1}" srcOrd="6" destOrd="0" presId="urn:microsoft.com/office/officeart/2008/layout/VerticalCurvedList"/>
    <dgm:cxn modelId="{9370798E-5D95-46C0-AB93-48DF226C1D14}" type="presParOf" srcId="{9F87415A-1F7C-4285-8F51-368708BC66D1}" destId="{8D4FA811-D2C4-4AB0-A8C4-88A7115F89A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2A97B36-E08B-4332-AA6E-EB9C25B790DD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69CDCC-D25C-4567-B31F-DD2DA00A914C}">
      <dgm:prSet phldrT="[Text]" custT="1"/>
      <dgm:spPr>
        <a:solidFill>
          <a:srgbClr val="427DE1"/>
        </a:solidFill>
      </dgm:spPr>
      <dgm:t>
        <a:bodyPr/>
        <a:lstStyle/>
        <a:p>
          <a:r>
            <a:rPr lang="en-US" sz="1800" dirty="0"/>
            <a:t>Alternative Compliance</a:t>
          </a:r>
        </a:p>
      </dgm:t>
    </dgm:pt>
    <dgm:pt modelId="{DBB5422E-88EE-4AC9-AEDD-E384931A2BB8}" type="parTrans" cxnId="{0970BB94-38F4-404E-9E14-145FEB0815D3}">
      <dgm:prSet/>
      <dgm:spPr/>
      <dgm:t>
        <a:bodyPr/>
        <a:lstStyle/>
        <a:p>
          <a:endParaRPr lang="en-US"/>
        </a:p>
      </dgm:t>
    </dgm:pt>
    <dgm:pt modelId="{7D4722AA-A1CA-473E-BDCE-B70BD4558019}" type="sibTrans" cxnId="{0970BB94-38F4-404E-9E14-145FEB0815D3}">
      <dgm:prSet/>
      <dgm:spPr/>
      <dgm:t>
        <a:bodyPr/>
        <a:lstStyle/>
        <a:p>
          <a:endParaRPr lang="en-US"/>
        </a:p>
      </dgm:t>
    </dgm:pt>
    <dgm:pt modelId="{E62AAA5B-089E-463A-B29F-C9A166359E5F}">
      <dgm:prSet phldrT="[Text]" custT="1"/>
      <dgm:spPr/>
      <dgm:t>
        <a:bodyPr/>
        <a:lstStyle/>
        <a:p>
          <a:r>
            <a:rPr lang="en-US" sz="1600" b="1" dirty="0"/>
            <a:t>Reason: </a:t>
          </a:r>
        </a:p>
        <a:p>
          <a:r>
            <a:rPr lang="en-US" sz="1600" dirty="0"/>
            <a:t>This allows landlords that can’t achieve efficiency standard to still work toward the essence of this policy (affordability and climate change)</a:t>
          </a:r>
        </a:p>
      </dgm:t>
    </dgm:pt>
    <dgm:pt modelId="{B58C279A-29BA-4EE7-B2C3-80DB89E29DC9}" type="parTrans" cxnId="{6B2BFB61-A7EF-4077-B23E-A15C26EF6CCB}">
      <dgm:prSet/>
      <dgm:spPr/>
      <dgm:t>
        <a:bodyPr/>
        <a:lstStyle/>
        <a:p>
          <a:endParaRPr lang="en-US"/>
        </a:p>
      </dgm:t>
    </dgm:pt>
    <dgm:pt modelId="{B14B1EBA-6A0A-4353-8A8C-736F21485E72}" type="sibTrans" cxnId="{6B2BFB61-A7EF-4077-B23E-A15C26EF6CCB}">
      <dgm:prSet/>
      <dgm:spPr/>
      <dgm:t>
        <a:bodyPr/>
        <a:lstStyle/>
        <a:p>
          <a:endParaRPr lang="en-US"/>
        </a:p>
      </dgm:t>
    </dgm:pt>
    <dgm:pt modelId="{541573AA-469C-424F-B698-E168835F9A9E}">
      <dgm:prSet phldrT="[Text]" custT="1"/>
      <dgm:spPr/>
      <dgm:t>
        <a:bodyPr/>
        <a:lstStyle/>
        <a:p>
          <a:r>
            <a:rPr lang="en-US" sz="1600" b="1" dirty="0"/>
            <a:t>Example:</a:t>
          </a:r>
          <a:endParaRPr lang="en-US" sz="1600" dirty="0"/>
        </a:p>
      </dgm:t>
    </dgm:pt>
    <dgm:pt modelId="{5A507894-4F67-4A3A-BBB3-16E7B710DB04}" type="parTrans" cxnId="{EA932761-5452-4426-B256-2AAFDF588086}">
      <dgm:prSet/>
      <dgm:spPr/>
      <dgm:t>
        <a:bodyPr/>
        <a:lstStyle/>
        <a:p>
          <a:endParaRPr lang="en-US"/>
        </a:p>
      </dgm:t>
    </dgm:pt>
    <dgm:pt modelId="{D0B3605D-A7C3-4378-B057-E00FA46ADA54}" type="sibTrans" cxnId="{EA932761-5452-4426-B256-2AAFDF588086}">
      <dgm:prSet/>
      <dgm:spPr/>
      <dgm:t>
        <a:bodyPr/>
        <a:lstStyle/>
        <a:p>
          <a:endParaRPr lang="en-US"/>
        </a:p>
      </dgm:t>
    </dgm:pt>
    <dgm:pt modelId="{40C82ECB-DE99-412A-A7F4-601A22EC29CE}">
      <dgm:prSet custT="1"/>
      <dgm:spPr/>
      <dgm:t>
        <a:bodyPr/>
        <a:lstStyle/>
        <a:p>
          <a:r>
            <a:rPr lang="en-US" sz="1600" dirty="0"/>
            <a:t>If ultimate goal is affordability, landlord has to pay tenant’s utility bill (without raising rent). </a:t>
          </a:r>
        </a:p>
      </dgm:t>
    </dgm:pt>
    <dgm:pt modelId="{954D3C15-16C9-4892-97AF-85FEF8CAEBB7}" type="parTrans" cxnId="{7F58A982-FC5C-4EE6-A2A7-ADB29812E74C}">
      <dgm:prSet/>
      <dgm:spPr/>
      <dgm:t>
        <a:bodyPr/>
        <a:lstStyle/>
        <a:p>
          <a:endParaRPr lang="en-US"/>
        </a:p>
      </dgm:t>
    </dgm:pt>
    <dgm:pt modelId="{F31B5F51-613C-42E9-BD32-C57958370772}" type="sibTrans" cxnId="{7F58A982-FC5C-4EE6-A2A7-ADB29812E74C}">
      <dgm:prSet/>
      <dgm:spPr/>
      <dgm:t>
        <a:bodyPr/>
        <a:lstStyle/>
        <a:p>
          <a:endParaRPr lang="en-US"/>
        </a:p>
      </dgm:t>
    </dgm:pt>
    <dgm:pt modelId="{5E2C2593-A55C-4AFE-A7BE-B5ACAB9DAD55}">
      <dgm:prSet custT="1"/>
      <dgm:spPr/>
      <dgm:t>
        <a:bodyPr/>
        <a:lstStyle/>
        <a:p>
          <a:r>
            <a:rPr lang="en-US" sz="1600" dirty="0"/>
            <a:t>If ultimate goal is climate change, pay fine that goes towards CAP </a:t>
          </a:r>
        </a:p>
      </dgm:t>
    </dgm:pt>
    <dgm:pt modelId="{8E63D298-B7F9-4172-A836-62F973AD0EC6}" type="parTrans" cxnId="{6BCE6287-1D93-4C31-8375-3CF7A69BEA7E}">
      <dgm:prSet/>
      <dgm:spPr/>
      <dgm:t>
        <a:bodyPr/>
        <a:lstStyle/>
        <a:p>
          <a:endParaRPr lang="en-US"/>
        </a:p>
      </dgm:t>
    </dgm:pt>
    <dgm:pt modelId="{9C3197C0-7905-4D9F-B4FD-350056716E09}" type="sibTrans" cxnId="{6BCE6287-1D93-4C31-8375-3CF7A69BEA7E}">
      <dgm:prSet/>
      <dgm:spPr/>
      <dgm:t>
        <a:bodyPr/>
        <a:lstStyle/>
        <a:p>
          <a:endParaRPr lang="en-US"/>
        </a:p>
      </dgm:t>
    </dgm:pt>
    <dgm:pt modelId="{C0F3D6FC-18D6-4123-B9C4-CFD158F76866}" type="pres">
      <dgm:prSet presAssocID="{B2A97B36-E08B-4332-AA6E-EB9C25B790DD}" presName="list" presStyleCnt="0">
        <dgm:presLayoutVars>
          <dgm:dir/>
          <dgm:animLvl val="lvl"/>
        </dgm:presLayoutVars>
      </dgm:prSet>
      <dgm:spPr/>
    </dgm:pt>
    <dgm:pt modelId="{116AF891-7AB6-4C19-9D24-4C68E25AB5B8}" type="pres">
      <dgm:prSet presAssocID="{9969CDCC-D25C-4567-B31F-DD2DA00A914C}" presName="posSpace" presStyleCnt="0"/>
      <dgm:spPr/>
    </dgm:pt>
    <dgm:pt modelId="{CB45935E-5263-457D-A2BF-D063D1A34E2A}" type="pres">
      <dgm:prSet presAssocID="{9969CDCC-D25C-4567-B31F-DD2DA00A914C}" presName="vertFlow" presStyleCnt="0"/>
      <dgm:spPr/>
    </dgm:pt>
    <dgm:pt modelId="{03A24A5C-1A18-4611-B46D-D1A22AF58B75}" type="pres">
      <dgm:prSet presAssocID="{9969CDCC-D25C-4567-B31F-DD2DA00A914C}" presName="topSpace" presStyleCnt="0"/>
      <dgm:spPr/>
    </dgm:pt>
    <dgm:pt modelId="{FAED0483-865D-4276-9ACE-1A9E4B58ACBA}" type="pres">
      <dgm:prSet presAssocID="{9969CDCC-D25C-4567-B31F-DD2DA00A914C}" presName="firstComp" presStyleCnt="0"/>
      <dgm:spPr/>
    </dgm:pt>
    <dgm:pt modelId="{ABEF6282-C7F1-49D8-9378-9E6A0E307FEC}" type="pres">
      <dgm:prSet presAssocID="{9969CDCC-D25C-4567-B31F-DD2DA00A914C}" presName="firstChild" presStyleLbl="bgAccFollowNode1" presStyleIdx="0" presStyleCnt="2"/>
      <dgm:spPr/>
    </dgm:pt>
    <dgm:pt modelId="{11410543-0180-428F-8C25-23BC2909EA9A}" type="pres">
      <dgm:prSet presAssocID="{9969CDCC-D25C-4567-B31F-DD2DA00A914C}" presName="firstChildTx" presStyleLbl="bgAccFollowNode1" presStyleIdx="0" presStyleCnt="2">
        <dgm:presLayoutVars>
          <dgm:bulletEnabled val="1"/>
        </dgm:presLayoutVars>
      </dgm:prSet>
      <dgm:spPr/>
    </dgm:pt>
    <dgm:pt modelId="{9E813B77-0771-4B28-B4E0-B9B37AA623FC}" type="pres">
      <dgm:prSet presAssocID="{541573AA-469C-424F-B698-E168835F9A9E}" presName="comp" presStyleCnt="0"/>
      <dgm:spPr/>
    </dgm:pt>
    <dgm:pt modelId="{01962B57-914D-4AFE-8EFE-5DB234461EC9}" type="pres">
      <dgm:prSet presAssocID="{541573AA-469C-424F-B698-E168835F9A9E}" presName="child" presStyleLbl="bgAccFollowNode1" presStyleIdx="1" presStyleCnt="2" custScaleY="140359"/>
      <dgm:spPr/>
    </dgm:pt>
    <dgm:pt modelId="{FA512E50-9B46-42A3-9D8E-AE9F40C28EB0}" type="pres">
      <dgm:prSet presAssocID="{541573AA-469C-424F-B698-E168835F9A9E}" presName="childTx" presStyleLbl="bgAccFollowNode1" presStyleIdx="1" presStyleCnt="2">
        <dgm:presLayoutVars>
          <dgm:bulletEnabled val="1"/>
        </dgm:presLayoutVars>
      </dgm:prSet>
      <dgm:spPr/>
    </dgm:pt>
    <dgm:pt modelId="{1A672145-72BE-4BAE-A397-69890EDA6BC4}" type="pres">
      <dgm:prSet presAssocID="{9969CDCC-D25C-4567-B31F-DD2DA00A914C}" presName="negSpace" presStyleCnt="0"/>
      <dgm:spPr/>
    </dgm:pt>
    <dgm:pt modelId="{7FCCA07A-E016-44A9-A884-E8802B9BF354}" type="pres">
      <dgm:prSet presAssocID="{9969CDCC-D25C-4567-B31F-DD2DA00A914C}" presName="circle" presStyleLbl="node1" presStyleIdx="0" presStyleCnt="1"/>
      <dgm:spPr/>
    </dgm:pt>
  </dgm:ptLst>
  <dgm:cxnLst>
    <dgm:cxn modelId="{EA932761-5452-4426-B256-2AAFDF588086}" srcId="{9969CDCC-D25C-4567-B31F-DD2DA00A914C}" destId="{541573AA-469C-424F-B698-E168835F9A9E}" srcOrd="1" destOrd="0" parTransId="{5A507894-4F67-4A3A-BBB3-16E7B710DB04}" sibTransId="{D0B3605D-A7C3-4378-B057-E00FA46ADA54}"/>
    <dgm:cxn modelId="{6B2BFB61-A7EF-4077-B23E-A15C26EF6CCB}" srcId="{9969CDCC-D25C-4567-B31F-DD2DA00A914C}" destId="{E62AAA5B-089E-463A-B29F-C9A166359E5F}" srcOrd="0" destOrd="0" parTransId="{B58C279A-29BA-4EE7-B2C3-80DB89E29DC9}" sibTransId="{B14B1EBA-6A0A-4353-8A8C-736F21485E72}"/>
    <dgm:cxn modelId="{012C8B42-5628-4F8B-A673-2E5721AB67B3}" type="presOf" srcId="{541573AA-469C-424F-B698-E168835F9A9E}" destId="{01962B57-914D-4AFE-8EFE-5DB234461EC9}" srcOrd="0" destOrd="0" presId="urn:microsoft.com/office/officeart/2005/8/layout/hList9"/>
    <dgm:cxn modelId="{6A9CEF47-3978-4D49-9687-F6EA58EDDA8D}" type="presOf" srcId="{40C82ECB-DE99-412A-A7F4-601A22EC29CE}" destId="{FA512E50-9B46-42A3-9D8E-AE9F40C28EB0}" srcOrd="1" destOrd="1" presId="urn:microsoft.com/office/officeart/2005/8/layout/hList9"/>
    <dgm:cxn modelId="{CED75C6F-9CDA-4027-9983-E093C53BFABB}" type="presOf" srcId="{9969CDCC-D25C-4567-B31F-DD2DA00A914C}" destId="{7FCCA07A-E016-44A9-A884-E8802B9BF354}" srcOrd="0" destOrd="0" presId="urn:microsoft.com/office/officeart/2005/8/layout/hList9"/>
    <dgm:cxn modelId="{9A89F172-5B5D-4A1F-87D3-6720CCB67380}" type="presOf" srcId="{541573AA-469C-424F-B698-E168835F9A9E}" destId="{FA512E50-9B46-42A3-9D8E-AE9F40C28EB0}" srcOrd="1" destOrd="0" presId="urn:microsoft.com/office/officeart/2005/8/layout/hList9"/>
    <dgm:cxn modelId="{7F58A982-FC5C-4EE6-A2A7-ADB29812E74C}" srcId="{541573AA-469C-424F-B698-E168835F9A9E}" destId="{40C82ECB-DE99-412A-A7F4-601A22EC29CE}" srcOrd="0" destOrd="0" parTransId="{954D3C15-16C9-4892-97AF-85FEF8CAEBB7}" sibTransId="{F31B5F51-613C-42E9-BD32-C57958370772}"/>
    <dgm:cxn modelId="{6BCE6287-1D93-4C31-8375-3CF7A69BEA7E}" srcId="{541573AA-469C-424F-B698-E168835F9A9E}" destId="{5E2C2593-A55C-4AFE-A7BE-B5ACAB9DAD55}" srcOrd="1" destOrd="0" parTransId="{8E63D298-B7F9-4172-A836-62F973AD0EC6}" sibTransId="{9C3197C0-7905-4D9F-B4FD-350056716E09}"/>
    <dgm:cxn modelId="{0970BB94-38F4-404E-9E14-145FEB0815D3}" srcId="{B2A97B36-E08B-4332-AA6E-EB9C25B790DD}" destId="{9969CDCC-D25C-4567-B31F-DD2DA00A914C}" srcOrd="0" destOrd="0" parTransId="{DBB5422E-88EE-4AC9-AEDD-E384931A2BB8}" sibTransId="{7D4722AA-A1CA-473E-BDCE-B70BD4558019}"/>
    <dgm:cxn modelId="{C0C16AA8-6435-4C34-BDF9-650707CAEA21}" type="presOf" srcId="{5E2C2593-A55C-4AFE-A7BE-B5ACAB9DAD55}" destId="{01962B57-914D-4AFE-8EFE-5DB234461EC9}" srcOrd="0" destOrd="2" presId="urn:microsoft.com/office/officeart/2005/8/layout/hList9"/>
    <dgm:cxn modelId="{4E913BAB-0DD1-4CBE-8F5B-9ED976F18C74}" type="presOf" srcId="{5E2C2593-A55C-4AFE-A7BE-B5ACAB9DAD55}" destId="{FA512E50-9B46-42A3-9D8E-AE9F40C28EB0}" srcOrd="1" destOrd="2" presId="urn:microsoft.com/office/officeart/2005/8/layout/hList9"/>
    <dgm:cxn modelId="{3F8D2FAC-6B81-4E59-8E6A-4A51A2D30470}" type="presOf" srcId="{B2A97B36-E08B-4332-AA6E-EB9C25B790DD}" destId="{C0F3D6FC-18D6-4123-B9C4-CFD158F76866}" srcOrd="0" destOrd="0" presId="urn:microsoft.com/office/officeart/2005/8/layout/hList9"/>
    <dgm:cxn modelId="{8C9112E9-A8A9-4425-883F-923051B972BC}" type="presOf" srcId="{E62AAA5B-089E-463A-B29F-C9A166359E5F}" destId="{ABEF6282-C7F1-49D8-9378-9E6A0E307FEC}" srcOrd="0" destOrd="0" presId="urn:microsoft.com/office/officeart/2005/8/layout/hList9"/>
    <dgm:cxn modelId="{60A90CEC-4E38-45FC-997D-D20A3F1762E2}" type="presOf" srcId="{40C82ECB-DE99-412A-A7F4-601A22EC29CE}" destId="{01962B57-914D-4AFE-8EFE-5DB234461EC9}" srcOrd="0" destOrd="1" presId="urn:microsoft.com/office/officeart/2005/8/layout/hList9"/>
    <dgm:cxn modelId="{048C88F8-1DAB-43CD-B954-3D2489487D30}" type="presOf" srcId="{E62AAA5B-089E-463A-B29F-C9A166359E5F}" destId="{11410543-0180-428F-8C25-23BC2909EA9A}" srcOrd="1" destOrd="0" presId="urn:microsoft.com/office/officeart/2005/8/layout/hList9"/>
    <dgm:cxn modelId="{8E4A9E9F-4E4C-418F-B797-4642E3C2715C}" type="presParOf" srcId="{C0F3D6FC-18D6-4123-B9C4-CFD158F76866}" destId="{116AF891-7AB6-4C19-9D24-4C68E25AB5B8}" srcOrd="0" destOrd="0" presId="urn:microsoft.com/office/officeart/2005/8/layout/hList9"/>
    <dgm:cxn modelId="{A1F8E55A-E7B4-45CE-9FFD-C97C3E47AC55}" type="presParOf" srcId="{C0F3D6FC-18D6-4123-B9C4-CFD158F76866}" destId="{CB45935E-5263-457D-A2BF-D063D1A34E2A}" srcOrd="1" destOrd="0" presId="urn:microsoft.com/office/officeart/2005/8/layout/hList9"/>
    <dgm:cxn modelId="{B6F6E73E-F4B3-45D5-8B63-382F802B35B7}" type="presParOf" srcId="{CB45935E-5263-457D-A2BF-D063D1A34E2A}" destId="{03A24A5C-1A18-4611-B46D-D1A22AF58B75}" srcOrd="0" destOrd="0" presId="urn:microsoft.com/office/officeart/2005/8/layout/hList9"/>
    <dgm:cxn modelId="{8D830780-B964-43C6-825B-016A2BDFA03C}" type="presParOf" srcId="{CB45935E-5263-457D-A2BF-D063D1A34E2A}" destId="{FAED0483-865D-4276-9ACE-1A9E4B58ACBA}" srcOrd="1" destOrd="0" presId="urn:microsoft.com/office/officeart/2005/8/layout/hList9"/>
    <dgm:cxn modelId="{1854FACD-A025-4F28-8FB5-719E46849889}" type="presParOf" srcId="{FAED0483-865D-4276-9ACE-1A9E4B58ACBA}" destId="{ABEF6282-C7F1-49D8-9378-9E6A0E307FEC}" srcOrd="0" destOrd="0" presId="urn:microsoft.com/office/officeart/2005/8/layout/hList9"/>
    <dgm:cxn modelId="{C4220C52-D82C-4FA9-B908-4FD2A2169F5A}" type="presParOf" srcId="{FAED0483-865D-4276-9ACE-1A9E4B58ACBA}" destId="{11410543-0180-428F-8C25-23BC2909EA9A}" srcOrd="1" destOrd="0" presId="urn:microsoft.com/office/officeart/2005/8/layout/hList9"/>
    <dgm:cxn modelId="{E4728FC0-FECD-47CD-B34C-8BFE6254843F}" type="presParOf" srcId="{CB45935E-5263-457D-A2BF-D063D1A34E2A}" destId="{9E813B77-0771-4B28-B4E0-B9B37AA623FC}" srcOrd="2" destOrd="0" presId="urn:microsoft.com/office/officeart/2005/8/layout/hList9"/>
    <dgm:cxn modelId="{04BA9E16-4C1D-417A-ADF9-8068F10B61CE}" type="presParOf" srcId="{9E813B77-0771-4B28-B4E0-B9B37AA623FC}" destId="{01962B57-914D-4AFE-8EFE-5DB234461EC9}" srcOrd="0" destOrd="0" presId="urn:microsoft.com/office/officeart/2005/8/layout/hList9"/>
    <dgm:cxn modelId="{F2FF6878-1D52-4A32-BB8E-AD155D718CAC}" type="presParOf" srcId="{9E813B77-0771-4B28-B4E0-B9B37AA623FC}" destId="{FA512E50-9B46-42A3-9D8E-AE9F40C28EB0}" srcOrd="1" destOrd="0" presId="urn:microsoft.com/office/officeart/2005/8/layout/hList9"/>
    <dgm:cxn modelId="{B63DB2FD-9544-4FAE-A521-871A76DBAA8D}" type="presParOf" srcId="{C0F3D6FC-18D6-4123-B9C4-CFD158F76866}" destId="{1A672145-72BE-4BAE-A397-69890EDA6BC4}" srcOrd="2" destOrd="0" presId="urn:microsoft.com/office/officeart/2005/8/layout/hList9"/>
    <dgm:cxn modelId="{E40DDA5A-C0C7-4014-B08A-DB4513E12238}" type="presParOf" srcId="{C0F3D6FC-18D6-4123-B9C4-CFD158F76866}" destId="{7FCCA07A-E016-44A9-A884-E8802B9BF354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2A97B36-E08B-4332-AA6E-EB9C25B790DD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030812-77C7-4DE1-8036-9D41F7E4FA20}">
      <dgm:prSet phldrT="[Text]" custT="1"/>
      <dgm:spPr>
        <a:solidFill>
          <a:srgbClr val="4388AC"/>
        </a:solidFill>
      </dgm:spPr>
      <dgm:t>
        <a:bodyPr/>
        <a:lstStyle/>
        <a:p>
          <a:r>
            <a:rPr lang="en-US" sz="2800" dirty="0"/>
            <a:t>Cost Cap </a:t>
          </a:r>
        </a:p>
      </dgm:t>
    </dgm:pt>
    <dgm:pt modelId="{40744751-4F94-4A99-AC6F-8B77B2CCEC77}" type="sibTrans" cxnId="{8EA80F7D-EA96-4FD9-B93F-61294A7EA62F}">
      <dgm:prSet/>
      <dgm:spPr/>
      <dgm:t>
        <a:bodyPr/>
        <a:lstStyle/>
        <a:p>
          <a:endParaRPr lang="en-US"/>
        </a:p>
      </dgm:t>
    </dgm:pt>
    <dgm:pt modelId="{C4C27503-67C0-454A-9096-2C03C5B18295}" type="parTrans" cxnId="{8EA80F7D-EA96-4FD9-B93F-61294A7EA62F}">
      <dgm:prSet/>
      <dgm:spPr/>
      <dgm:t>
        <a:bodyPr/>
        <a:lstStyle/>
        <a:p>
          <a:endParaRPr lang="en-US"/>
        </a:p>
      </dgm:t>
    </dgm:pt>
    <dgm:pt modelId="{792C8CDD-0D30-4C95-824D-BB080F4A80B6}">
      <dgm:prSet phldrT="[Text]"/>
      <dgm:spPr/>
      <dgm:t>
        <a:bodyPr/>
        <a:lstStyle/>
        <a:p>
          <a:r>
            <a:rPr lang="en-US" b="1" dirty="0"/>
            <a:t>Reason: </a:t>
          </a:r>
        </a:p>
        <a:p>
          <a:r>
            <a:rPr lang="en-US" b="0" dirty="0"/>
            <a:t>This ensures rental owners aren’t breaking the bank trying to meeting efficiency standards they’re unable to achieve.</a:t>
          </a:r>
        </a:p>
      </dgm:t>
    </dgm:pt>
    <dgm:pt modelId="{905D9555-967B-4D2C-956E-A961240BF544}" type="sibTrans" cxnId="{98EFCE99-2EF7-4FBB-9D38-E992FE10E3F5}">
      <dgm:prSet/>
      <dgm:spPr/>
      <dgm:t>
        <a:bodyPr/>
        <a:lstStyle/>
        <a:p>
          <a:endParaRPr lang="en-US"/>
        </a:p>
      </dgm:t>
    </dgm:pt>
    <dgm:pt modelId="{FEA36FEA-DA4C-44E9-A18E-91480C7C9A0F}" type="parTrans" cxnId="{98EFCE99-2EF7-4FBB-9D38-E992FE10E3F5}">
      <dgm:prSet/>
      <dgm:spPr/>
      <dgm:t>
        <a:bodyPr/>
        <a:lstStyle/>
        <a:p>
          <a:endParaRPr lang="en-US"/>
        </a:p>
      </dgm:t>
    </dgm:pt>
    <dgm:pt modelId="{58530C94-61E8-44C6-A981-72C4E03062C9}">
      <dgm:prSet phldrT="[Text]" custT="1"/>
      <dgm:spPr/>
      <dgm:t>
        <a:bodyPr/>
        <a:lstStyle/>
        <a:p>
          <a:r>
            <a:rPr lang="en-US" sz="1600" b="1" dirty="0"/>
            <a:t>Example:</a:t>
          </a:r>
        </a:p>
      </dgm:t>
    </dgm:pt>
    <dgm:pt modelId="{602A756A-EEA8-4275-91DB-5C4565B17BFC}" type="sibTrans" cxnId="{3D53721C-C577-457C-BFDD-41997FEE3D67}">
      <dgm:prSet/>
      <dgm:spPr/>
      <dgm:t>
        <a:bodyPr/>
        <a:lstStyle/>
        <a:p>
          <a:endParaRPr lang="en-US"/>
        </a:p>
      </dgm:t>
    </dgm:pt>
    <dgm:pt modelId="{10DFBD72-1AFA-4EAB-82F5-923E055D9272}" type="parTrans" cxnId="{3D53721C-C577-457C-BFDD-41997FEE3D67}">
      <dgm:prSet/>
      <dgm:spPr/>
      <dgm:t>
        <a:bodyPr/>
        <a:lstStyle/>
        <a:p>
          <a:endParaRPr lang="en-US"/>
        </a:p>
      </dgm:t>
    </dgm:pt>
    <dgm:pt modelId="{66572879-F9C7-45E2-BF66-3F0BC4592ADA}">
      <dgm:prSet custT="1"/>
      <dgm:spPr/>
      <dgm:t>
        <a:bodyPr/>
        <a:lstStyle/>
        <a:p>
          <a:r>
            <a:rPr lang="en-US" sz="1600" b="0" dirty="0"/>
            <a:t>Projects need to pay back in X years or less based on energy savings. </a:t>
          </a:r>
          <a:endParaRPr lang="en-US" sz="1600" b="1" dirty="0"/>
        </a:p>
      </dgm:t>
    </dgm:pt>
    <dgm:pt modelId="{FA430FD4-0786-4D17-B1E2-75FDCF463F19}" type="sibTrans" cxnId="{0537F5B5-1E7D-43CF-AB94-42E9E77D21DE}">
      <dgm:prSet/>
      <dgm:spPr/>
      <dgm:t>
        <a:bodyPr/>
        <a:lstStyle/>
        <a:p>
          <a:endParaRPr lang="en-US"/>
        </a:p>
      </dgm:t>
    </dgm:pt>
    <dgm:pt modelId="{E43C3243-8E9F-480C-B097-452F1FDF49D7}" type="parTrans" cxnId="{0537F5B5-1E7D-43CF-AB94-42E9E77D21DE}">
      <dgm:prSet/>
      <dgm:spPr/>
      <dgm:t>
        <a:bodyPr/>
        <a:lstStyle/>
        <a:p>
          <a:endParaRPr lang="en-US"/>
        </a:p>
      </dgm:t>
    </dgm:pt>
    <dgm:pt modelId="{34904D28-2609-4E0C-A7FA-4FCC35485150}">
      <dgm:prSet custT="1"/>
      <dgm:spPr/>
      <dgm:t>
        <a:bodyPr/>
        <a:lstStyle/>
        <a:p>
          <a:r>
            <a:rPr lang="en-US" sz="1600" b="0" dirty="0"/>
            <a:t>Projects can only cost XX.</a:t>
          </a:r>
          <a:endParaRPr lang="en-US" sz="1600" b="1" dirty="0"/>
        </a:p>
      </dgm:t>
    </dgm:pt>
    <dgm:pt modelId="{F11C8FCA-4378-4882-B570-0F9F4AE48750}" type="sibTrans" cxnId="{AC4653A1-7B4F-479D-A5DC-21502A63F9DF}">
      <dgm:prSet/>
      <dgm:spPr/>
      <dgm:t>
        <a:bodyPr/>
        <a:lstStyle/>
        <a:p>
          <a:endParaRPr lang="en-US"/>
        </a:p>
      </dgm:t>
    </dgm:pt>
    <dgm:pt modelId="{2A7E10E8-8B6D-43D8-ABA1-C35D8762D6E0}" type="parTrans" cxnId="{AC4653A1-7B4F-479D-A5DC-21502A63F9DF}">
      <dgm:prSet/>
      <dgm:spPr/>
      <dgm:t>
        <a:bodyPr/>
        <a:lstStyle/>
        <a:p>
          <a:endParaRPr lang="en-US"/>
        </a:p>
      </dgm:t>
    </dgm:pt>
    <dgm:pt modelId="{4D5CA46F-1242-4C28-94F2-C8533679BEF7}">
      <dgm:prSet custT="1"/>
      <dgm:spPr/>
      <dgm:t>
        <a:bodyPr/>
        <a:lstStyle/>
        <a:p>
          <a:r>
            <a:rPr lang="en-US" sz="1600" b="0" dirty="0"/>
            <a:t>Projects can only be X% of rental revenue. </a:t>
          </a:r>
          <a:endParaRPr lang="en-US" sz="1600" b="1" dirty="0"/>
        </a:p>
      </dgm:t>
    </dgm:pt>
    <dgm:pt modelId="{32D52676-216A-4515-959B-C4ADAD7993BF}" type="sibTrans" cxnId="{3C321634-9AE4-4478-97BD-0EC4B55ABCBA}">
      <dgm:prSet/>
      <dgm:spPr/>
      <dgm:t>
        <a:bodyPr/>
        <a:lstStyle/>
        <a:p>
          <a:endParaRPr lang="en-US"/>
        </a:p>
      </dgm:t>
    </dgm:pt>
    <dgm:pt modelId="{FAC7B8EF-28A6-416D-B92A-34248C53B2AC}" type="parTrans" cxnId="{3C321634-9AE4-4478-97BD-0EC4B55ABCBA}">
      <dgm:prSet/>
      <dgm:spPr/>
      <dgm:t>
        <a:bodyPr/>
        <a:lstStyle/>
        <a:p>
          <a:endParaRPr lang="en-US"/>
        </a:p>
      </dgm:t>
    </dgm:pt>
    <dgm:pt modelId="{C0F3D6FC-18D6-4123-B9C4-CFD158F76866}" type="pres">
      <dgm:prSet presAssocID="{B2A97B36-E08B-4332-AA6E-EB9C25B790DD}" presName="list" presStyleCnt="0">
        <dgm:presLayoutVars>
          <dgm:dir/>
          <dgm:animLvl val="lvl"/>
        </dgm:presLayoutVars>
      </dgm:prSet>
      <dgm:spPr/>
    </dgm:pt>
    <dgm:pt modelId="{80B3DF67-275A-44D6-AAD9-8A1C33D91B23}" type="pres">
      <dgm:prSet presAssocID="{FC030812-77C7-4DE1-8036-9D41F7E4FA20}" presName="posSpace" presStyleCnt="0"/>
      <dgm:spPr/>
    </dgm:pt>
    <dgm:pt modelId="{24F49A57-8FD6-4CBB-814D-DCAC0F5A5F17}" type="pres">
      <dgm:prSet presAssocID="{FC030812-77C7-4DE1-8036-9D41F7E4FA20}" presName="vertFlow" presStyleCnt="0"/>
      <dgm:spPr/>
    </dgm:pt>
    <dgm:pt modelId="{502E71D4-5017-4FB0-AB5C-0AC44EDE3091}" type="pres">
      <dgm:prSet presAssocID="{FC030812-77C7-4DE1-8036-9D41F7E4FA20}" presName="topSpace" presStyleCnt="0"/>
      <dgm:spPr/>
    </dgm:pt>
    <dgm:pt modelId="{38CCB49B-C3DF-4168-A47D-654DF4ED7336}" type="pres">
      <dgm:prSet presAssocID="{FC030812-77C7-4DE1-8036-9D41F7E4FA20}" presName="firstComp" presStyleCnt="0"/>
      <dgm:spPr/>
    </dgm:pt>
    <dgm:pt modelId="{58C6CE68-17D4-4D33-AA18-5564CD654970}" type="pres">
      <dgm:prSet presAssocID="{FC030812-77C7-4DE1-8036-9D41F7E4FA20}" presName="firstChild" presStyleLbl="bgAccFollowNode1" presStyleIdx="0" presStyleCnt="2"/>
      <dgm:spPr/>
    </dgm:pt>
    <dgm:pt modelId="{1BF13553-322D-4135-9384-AB439EAC36D8}" type="pres">
      <dgm:prSet presAssocID="{FC030812-77C7-4DE1-8036-9D41F7E4FA20}" presName="firstChildTx" presStyleLbl="bgAccFollowNode1" presStyleIdx="0" presStyleCnt="2">
        <dgm:presLayoutVars>
          <dgm:bulletEnabled val="1"/>
        </dgm:presLayoutVars>
      </dgm:prSet>
      <dgm:spPr/>
    </dgm:pt>
    <dgm:pt modelId="{9E774B86-2692-4BA3-807B-78D6B5A202A7}" type="pres">
      <dgm:prSet presAssocID="{58530C94-61E8-44C6-A981-72C4E03062C9}" presName="comp" presStyleCnt="0"/>
      <dgm:spPr/>
    </dgm:pt>
    <dgm:pt modelId="{71710BCA-03DC-4978-A139-723CB76C7843}" type="pres">
      <dgm:prSet presAssocID="{58530C94-61E8-44C6-A981-72C4E03062C9}" presName="child" presStyleLbl="bgAccFollowNode1" presStyleIdx="1" presStyleCnt="2" custScaleY="134910"/>
      <dgm:spPr/>
    </dgm:pt>
    <dgm:pt modelId="{78DB1281-F4F4-4D45-A585-DB2D4CFCF281}" type="pres">
      <dgm:prSet presAssocID="{58530C94-61E8-44C6-A981-72C4E03062C9}" presName="childTx" presStyleLbl="bgAccFollowNode1" presStyleIdx="1" presStyleCnt="2">
        <dgm:presLayoutVars>
          <dgm:bulletEnabled val="1"/>
        </dgm:presLayoutVars>
      </dgm:prSet>
      <dgm:spPr/>
    </dgm:pt>
    <dgm:pt modelId="{47457B8B-A45F-4C7F-AE7E-13659747DE64}" type="pres">
      <dgm:prSet presAssocID="{FC030812-77C7-4DE1-8036-9D41F7E4FA20}" presName="negSpace" presStyleCnt="0"/>
      <dgm:spPr/>
    </dgm:pt>
    <dgm:pt modelId="{40CED7A8-A796-4432-B1BA-2C68292E844D}" type="pres">
      <dgm:prSet presAssocID="{FC030812-77C7-4DE1-8036-9D41F7E4FA20}" presName="circle" presStyleLbl="node1" presStyleIdx="0" presStyleCnt="1"/>
      <dgm:spPr/>
    </dgm:pt>
  </dgm:ptLst>
  <dgm:cxnLst>
    <dgm:cxn modelId="{3D53721C-C577-457C-BFDD-41997FEE3D67}" srcId="{FC030812-77C7-4DE1-8036-9D41F7E4FA20}" destId="{58530C94-61E8-44C6-A981-72C4E03062C9}" srcOrd="1" destOrd="0" parTransId="{10DFBD72-1AFA-4EAB-82F5-923E055D9272}" sibTransId="{602A756A-EEA8-4275-91DB-5C4565B17BFC}"/>
    <dgm:cxn modelId="{ED2B8B1D-CC0E-4652-A884-EBF1311F1ECD}" type="presOf" srcId="{FC030812-77C7-4DE1-8036-9D41F7E4FA20}" destId="{40CED7A8-A796-4432-B1BA-2C68292E844D}" srcOrd="0" destOrd="0" presId="urn:microsoft.com/office/officeart/2005/8/layout/hList9"/>
    <dgm:cxn modelId="{18F0751E-C696-488C-AE5A-74D327BDAF82}" type="presOf" srcId="{58530C94-61E8-44C6-A981-72C4E03062C9}" destId="{71710BCA-03DC-4978-A139-723CB76C7843}" srcOrd="0" destOrd="0" presId="urn:microsoft.com/office/officeart/2005/8/layout/hList9"/>
    <dgm:cxn modelId="{BFAB5C2F-0D45-48F0-AC32-E87CDA637EFB}" type="presOf" srcId="{792C8CDD-0D30-4C95-824D-BB080F4A80B6}" destId="{1BF13553-322D-4135-9384-AB439EAC36D8}" srcOrd="1" destOrd="0" presId="urn:microsoft.com/office/officeart/2005/8/layout/hList9"/>
    <dgm:cxn modelId="{3C321634-9AE4-4478-97BD-0EC4B55ABCBA}" srcId="{58530C94-61E8-44C6-A981-72C4E03062C9}" destId="{4D5CA46F-1242-4C28-94F2-C8533679BEF7}" srcOrd="2" destOrd="0" parTransId="{FAC7B8EF-28A6-416D-B92A-34248C53B2AC}" sibTransId="{32D52676-216A-4515-959B-C4ADAD7993BF}"/>
    <dgm:cxn modelId="{5FB4135C-0D9F-432D-B36E-1AEA15F30BD3}" type="presOf" srcId="{58530C94-61E8-44C6-A981-72C4E03062C9}" destId="{78DB1281-F4F4-4D45-A585-DB2D4CFCF281}" srcOrd="1" destOrd="0" presId="urn:microsoft.com/office/officeart/2005/8/layout/hList9"/>
    <dgm:cxn modelId="{4B8C024E-83FC-498E-9CE2-2C56F1C1EA26}" type="presOf" srcId="{66572879-F9C7-45E2-BF66-3F0BC4592ADA}" destId="{71710BCA-03DC-4978-A139-723CB76C7843}" srcOrd="0" destOrd="1" presId="urn:microsoft.com/office/officeart/2005/8/layout/hList9"/>
    <dgm:cxn modelId="{8EA80F7D-EA96-4FD9-B93F-61294A7EA62F}" srcId="{B2A97B36-E08B-4332-AA6E-EB9C25B790DD}" destId="{FC030812-77C7-4DE1-8036-9D41F7E4FA20}" srcOrd="0" destOrd="0" parTransId="{C4C27503-67C0-454A-9096-2C03C5B18295}" sibTransId="{40744751-4F94-4A99-AC6F-8B77B2CCEC77}"/>
    <dgm:cxn modelId="{98EFCE99-2EF7-4FBB-9D38-E992FE10E3F5}" srcId="{FC030812-77C7-4DE1-8036-9D41F7E4FA20}" destId="{792C8CDD-0D30-4C95-824D-BB080F4A80B6}" srcOrd="0" destOrd="0" parTransId="{FEA36FEA-DA4C-44E9-A18E-91480C7C9A0F}" sibTransId="{905D9555-967B-4D2C-956E-A961240BF544}"/>
    <dgm:cxn modelId="{AC4653A1-7B4F-479D-A5DC-21502A63F9DF}" srcId="{58530C94-61E8-44C6-A981-72C4E03062C9}" destId="{34904D28-2609-4E0C-A7FA-4FCC35485150}" srcOrd="1" destOrd="0" parTransId="{2A7E10E8-8B6D-43D8-ABA1-C35D8762D6E0}" sibTransId="{F11C8FCA-4378-4882-B570-0F9F4AE48750}"/>
    <dgm:cxn modelId="{3F8D2FAC-6B81-4E59-8E6A-4A51A2D30470}" type="presOf" srcId="{B2A97B36-E08B-4332-AA6E-EB9C25B790DD}" destId="{C0F3D6FC-18D6-4123-B9C4-CFD158F76866}" srcOrd="0" destOrd="0" presId="urn:microsoft.com/office/officeart/2005/8/layout/hList9"/>
    <dgm:cxn modelId="{A7FEE6B4-6DD6-423B-8BC7-C4C279691F7A}" type="presOf" srcId="{34904D28-2609-4E0C-A7FA-4FCC35485150}" destId="{71710BCA-03DC-4978-A139-723CB76C7843}" srcOrd="0" destOrd="2" presId="urn:microsoft.com/office/officeart/2005/8/layout/hList9"/>
    <dgm:cxn modelId="{0537F5B5-1E7D-43CF-AB94-42E9E77D21DE}" srcId="{58530C94-61E8-44C6-A981-72C4E03062C9}" destId="{66572879-F9C7-45E2-BF66-3F0BC4592ADA}" srcOrd="0" destOrd="0" parTransId="{E43C3243-8E9F-480C-B097-452F1FDF49D7}" sibTransId="{FA430FD4-0786-4D17-B1E2-75FDCF463F19}"/>
    <dgm:cxn modelId="{F49F66BB-46F9-4F5B-8F48-9B208E10CC5F}" type="presOf" srcId="{4D5CA46F-1242-4C28-94F2-C8533679BEF7}" destId="{71710BCA-03DC-4978-A139-723CB76C7843}" srcOrd="0" destOrd="3" presId="urn:microsoft.com/office/officeart/2005/8/layout/hList9"/>
    <dgm:cxn modelId="{EA2253CC-3995-445F-8B46-35081580B512}" type="presOf" srcId="{66572879-F9C7-45E2-BF66-3F0BC4592ADA}" destId="{78DB1281-F4F4-4D45-A585-DB2D4CFCF281}" srcOrd="1" destOrd="1" presId="urn:microsoft.com/office/officeart/2005/8/layout/hList9"/>
    <dgm:cxn modelId="{4EF2E1E0-972C-4053-9829-C2AC9FCD2233}" type="presOf" srcId="{792C8CDD-0D30-4C95-824D-BB080F4A80B6}" destId="{58C6CE68-17D4-4D33-AA18-5564CD654970}" srcOrd="0" destOrd="0" presId="urn:microsoft.com/office/officeart/2005/8/layout/hList9"/>
    <dgm:cxn modelId="{0BF774FE-BE64-4512-9AB4-77FA3B0953D7}" type="presOf" srcId="{34904D28-2609-4E0C-A7FA-4FCC35485150}" destId="{78DB1281-F4F4-4D45-A585-DB2D4CFCF281}" srcOrd="1" destOrd="2" presId="urn:microsoft.com/office/officeart/2005/8/layout/hList9"/>
    <dgm:cxn modelId="{176EC5FF-650F-47FA-814D-22CCF62429AF}" type="presOf" srcId="{4D5CA46F-1242-4C28-94F2-C8533679BEF7}" destId="{78DB1281-F4F4-4D45-A585-DB2D4CFCF281}" srcOrd="1" destOrd="3" presId="urn:microsoft.com/office/officeart/2005/8/layout/hList9"/>
    <dgm:cxn modelId="{9D9B22E0-500D-43D7-ACA5-0CFE4A1F3C4B}" type="presParOf" srcId="{C0F3D6FC-18D6-4123-B9C4-CFD158F76866}" destId="{80B3DF67-275A-44D6-AAD9-8A1C33D91B23}" srcOrd="0" destOrd="0" presId="urn:microsoft.com/office/officeart/2005/8/layout/hList9"/>
    <dgm:cxn modelId="{EAF62119-CA2D-43D2-ACED-FF7B493D29F1}" type="presParOf" srcId="{C0F3D6FC-18D6-4123-B9C4-CFD158F76866}" destId="{24F49A57-8FD6-4CBB-814D-DCAC0F5A5F17}" srcOrd="1" destOrd="0" presId="urn:microsoft.com/office/officeart/2005/8/layout/hList9"/>
    <dgm:cxn modelId="{50D432F6-3B72-492E-8DEC-06C7CCC59969}" type="presParOf" srcId="{24F49A57-8FD6-4CBB-814D-DCAC0F5A5F17}" destId="{502E71D4-5017-4FB0-AB5C-0AC44EDE3091}" srcOrd="0" destOrd="0" presId="urn:microsoft.com/office/officeart/2005/8/layout/hList9"/>
    <dgm:cxn modelId="{7533D1E4-9374-4034-A850-38334D9878DD}" type="presParOf" srcId="{24F49A57-8FD6-4CBB-814D-DCAC0F5A5F17}" destId="{38CCB49B-C3DF-4168-A47D-654DF4ED7336}" srcOrd="1" destOrd="0" presId="urn:microsoft.com/office/officeart/2005/8/layout/hList9"/>
    <dgm:cxn modelId="{676A4F96-E836-41DE-A7EA-1B86A22218A5}" type="presParOf" srcId="{38CCB49B-C3DF-4168-A47D-654DF4ED7336}" destId="{58C6CE68-17D4-4D33-AA18-5564CD654970}" srcOrd="0" destOrd="0" presId="urn:microsoft.com/office/officeart/2005/8/layout/hList9"/>
    <dgm:cxn modelId="{66F4A994-BD4D-4675-8B11-1DB29D146F12}" type="presParOf" srcId="{38CCB49B-C3DF-4168-A47D-654DF4ED7336}" destId="{1BF13553-322D-4135-9384-AB439EAC36D8}" srcOrd="1" destOrd="0" presId="urn:microsoft.com/office/officeart/2005/8/layout/hList9"/>
    <dgm:cxn modelId="{0057F0A6-34E6-4629-BC55-C650C52F65DF}" type="presParOf" srcId="{24F49A57-8FD6-4CBB-814D-DCAC0F5A5F17}" destId="{9E774B86-2692-4BA3-807B-78D6B5A202A7}" srcOrd="2" destOrd="0" presId="urn:microsoft.com/office/officeart/2005/8/layout/hList9"/>
    <dgm:cxn modelId="{CA06E5FE-C948-4E68-A650-04FE973E4C49}" type="presParOf" srcId="{9E774B86-2692-4BA3-807B-78D6B5A202A7}" destId="{71710BCA-03DC-4978-A139-723CB76C7843}" srcOrd="0" destOrd="0" presId="urn:microsoft.com/office/officeart/2005/8/layout/hList9"/>
    <dgm:cxn modelId="{722D1041-F98B-433E-9645-2C94E517EB88}" type="presParOf" srcId="{9E774B86-2692-4BA3-807B-78D6B5A202A7}" destId="{78DB1281-F4F4-4D45-A585-DB2D4CFCF281}" srcOrd="1" destOrd="0" presId="urn:microsoft.com/office/officeart/2005/8/layout/hList9"/>
    <dgm:cxn modelId="{4356F234-E707-4C05-80D5-854BDF026054}" type="presParOf" srcId="{C0F3D6FC-18D6-4123-B9C4-CFD158F76866}" destId="{47457B8B-A45F-4C7F-AE7E-13659747DE64}" srcOrd="2" destOrd="0" presId="urn:microsoft.com/office/officeart/2005/8/layout/hList9"/>
    <dgm:cxn modelId="{02A75464-6745-4E18-BDD2-AC46C124558F}" type="presParOf" srcId="{C0F3D6FC-18D6-4123-B9C4-CFD158F76866}" destId="{40CED7A8-A796-4432-B1BA-2C68292E844D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2A97B36-E08B-4332-AA6E-EB9C25B790DD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C41AD9-8671-4844-8DFE-4EAA33F9E880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b="0" dirty="0"/>
            <a:t>Rentals built after 2000</a:t>
          </a:r>
        </a:p>
      </dgm:t>
    </dgm:pt>
    <dgm:pt modelId="{FAFF28F4-685C-42B1-843E-91946EA4F5A1}" type="sibTrans" cxnId="{2AFA977B-A28E-4AA0-8745-73FBD76E024D}">
      <dgm:prSet/>
      <dgm:spPr/>
      <dgm:t>
        <a:bodyPr/>
        <a:lstStyle/>
        <a:p>
          <a:endParaRPr lang="en-US"/>
        </a:p>
      </dgm:t>
    </dgm:pt>
    <dgm:pt modelId="{7BE1456A-049F-4A6F-96D1-64539E495406}" type="parTrans" cxnId="{2AFA977B-A28E-4AA0-8745-73FBD76E024D}">
      <dgm:prSet/>
      <dgm:spPr/>
      <dgm:t>
        <a:bodyPr/>
        <a:lstStyle/>
        <a:p>
          <a:endParaRPr lang="en-US"/>
        </a:p>
      </dgm:t>
    </dgm:pt>
    <dgm:pt modelId="{4EA04CA1-982B-411A-BA03-88ABCDC19EF1}">
      <dgm:prSet phldrT="[Text]"/>
      <dgm:spPr>
        <a:solidFill>
          <a:srgbClr val="A4C3DA"/>
        </a:solidFill>
      </dgm:spPr>
      <dgm:t>
        <a:bodyPr/>
        <a:lstStyle/>
        <a:p>
          <a:r>
            <a:rPr lang="en-US" b="0" dirty="0"/>
            <a:t>Exemptions</a:t>
          </a:r>
        </a:p>
      </dgm:t>
    </dgm:pt>
    <dgm:pt modelId="{A4ED1450-430E-46BF-A259-E6684779129C}" type="sibTrans" cxnId="{3D45089E-59F9-44A0-B44B-D0C5843A7EB9}">
      <dgm:prSet/>
      <dgm:spPr/>
      <dgm:t>
        <a:bodyPr/>
        <a:lstStyle/>
        <a:p>
          <a:endParaRPr lang="en-US"/>
        </a:p>
      </dgm:t>
    </dgm:pt>
    <dgm:pt modelId="{35CEF686-D970-48A1-BD41-B2AC73411A1C}" type="parTrans" cxnId="{3D45089E-59F9-44A0-B44B-D0C5843A7EB9}">
      <dgm:prSet/>
      <dgm:spPr/>
      <dgm:t>
        <a:bodyPr/>
        <a:lstStyle/>
        <a:p>
          <a:endParaRPr lang="en-US"/>
        </a:p>
      </dgm:t>
    </dgm:pt>
    <dgm:pt modelId="{76084433-8E64-4698-872A-4963408AA825}">
      <dgm:prSet phldrT="[Text]" custT="1"/>
      <dgm:spPr/>
      <dgm:t>
        <a:bodyPr/>
        <a:lstStyle/>
        <a:p>
          <a:r>
            <a:rPr lang="en-US" sz="1600" b="1" dirty="0"/>
            <a:t>Reason: </a:t>
          </a:r>
        </a:p>
        <a:p>
          <a:r>
            <a:rPr lang="en-US" sz="1600" b="0" dirty="0"/>
            <a:t>This ensures cities aren’t spending time and resources on properties that they already know are compliant.</a:t>
          </a:r>
        </a:p>
      </dgm:t>
    </dgm:pt>
    <dgm:pt modelId="{B3D25C7F-D5C3-4440-A470-835D0DC4925C}" type="sibTrans" cxnId="{9D3F4FFA-6691-436C-8048-075B93F2369F}">
      <dgm:prSet/>
      <dgm:spPr/>
      <dgm:t>
        <a:bodyPr/>
        <a:lstStyle/>
        <a:p>
          <a:endParaRPr lang="en-US"/>
        </a:p>
      </dgm:t>
    </dgm:pt>
    <dgm:pt modelId="{21E3923E-B491-402E-977E-5F15C544BE21}" type="parTrans" cxnId="{9D3F4FFA-6691-436C-8048-075B93F2369F}">
      <dgm:prSet/>
      <dgm:spPr/>
      <dgm:t>
        <a:bodyPr/>
        <a:lstStyle/>
        <a:p>
          <a:endParaRPr lang="en-US"/>
        </a:p>
      </dgm:t>
    </dgm:pt>
    <dgm:pt modelId="{E46583F9-054A-45A9-A58A-321CE68A4C53}">
      <dgm:prSet phldrT="[Text]" custT="1"/>
      <dgm:spPr/>
      <dgm:t>
        <a:bodyPr/>
        <a:lstStyle/>
        <a:p>
          <a:pPr>
            <a:buNone/>
          </a:pPr>
          <a:r>
            <a:rPr lang="en-US" sz="1600" b="1" dirty="0"/>
            <a:t>Example:</a:t>
          </a:r>
          <a:endParaRPr lang="en-US" sz="1600" b="0" dirty="0"/>
        </a:p>
      </dgm:t>
    </dgm:pt>
    <dgm:pt modelId="{4DABADB0-DD76-47F4-8658-8763F06BC6EB}" type="sibTrans" cxnId="{95DA4DB7-4F90-480A-AE51-B22C14F4DBB5}">
      <dgm:prSet/>
      <dgm:spPr/>
      <dgm:t>
        <a:bodyPr/>
        <a:lstStyle/>
        <a:p>
          <a:endParaRPr lang="en-US"/>
        </a:p>
      </dgm:t>
    </dgm:pt>
    <dgm:pt modelId="{A4CF5C37-C242-42AF-A7F4-027411D9AB87}" type="parTrans" cxnId="{95DA4DB7-4F90-480A-AE51-B22C14F4DBB5}">
      <dgm:prSet/>
      <dgm:spPr/>
      <dgm:t>
        <a:bodyPr/>
        <a:lstStyle/>
        <a:p>
          <a:endParaRPr lang="en-US"/>
        </a:p>
      </dgm:t>
    </dgm:pt>
    <dgm:pt modelId="{317FB01F-A760-438B-83F1-B067A4405AFF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b="0" dirty="0"/>
            <a:t>Properties that have already achieved energy related certification (ZERH)</a:t>
          </a:r>
        </a:p>
      </dgm:t>
    </dgm:pt>
    <dgm:pt modelId="{F501065C-2D54-4489-8303-4522DCA2191E}" type="sibTrans" cxnId="{1CE728EA-74DB-49CF-BA3C-6CCAC06AD150}">
      <dgm:prSet/>
      <dgm:spPr/>
      <dgm:t>
        <a:bodyPr/>
        <a:lstStyle/>
        <a:p>
          <a:endParaRPr lang="en-US"/>
        </a:p>
      </dgm:t>
    </dgm:pt>
    <dgm:pt modelId="{AF270CBF-A926-4FE2-BA7B-67B5160E3E06}" type="parTrans" cxnId="{1CE728EA-74DB-49CF-BA3C-6CCAC06AD150}">
      <dgm:prSet/>
      <dgm:spPr/>
      <dgm:t>
        <a:bodyPr/>
        <a:lstStyle/>
        <a:p>
          <a:endParaRPr lang="en-US"/>
        </a:p>
      </dgm:t>
    </dgm:pt>
    <dgm:pt modelId="{C0F3D6FC-18D6-4123-B9C4-CFD158F76866}" type="pres">
      <dgm:prSet presAssocID="{B2A97B36-E08B-4332-AA6E-EB9C25B790DD}" presName="list" presStyleCnt="0">
        <dgm:presLayoutVars>
          <dgm:dir/>
          <dgm:animLvl val="lvl"/>
        </dgm:presLayoutVars>
      </dgm:prSet>
      <dgm:spPr/>
    </dgm:pt>
    <dgm:pt modelId="{CBFFA99E-E157-4D81-9D95-678501D179F8}" type="pres">
      <dgm:prSet presAssocID="{4EA04CA1-982B-411A-BA03-88ABCDC19EF1}" presName="posSpace" presStyleCnt="0"/>
      <dgm:spPr/>
    </dgm:pt>
    <dgm:pt modelId="{8147EDD5-77F0-464A-8BAF-3C1BAEBE8CE9}" type="pres">
      <dgm:prSet presAssocID="{4EA04CA1-982B-411A-BA03-88ABCDC19EF1}" presName="vertFlow" presStyleCnt="0"/>
      <dgm:spPr/>
    </dgm:pt>
    <dgm:pt modelId="{5FC546FD-3AF0-4304-ADEF-380A9994DE65}" type="pres">
      <dgm:prSet presAssocID="{4EA04CA1-982B-411A-BA03-88ABCDC19EF1}" presName="topSpace" presStyleCnt="0"/>
      <dgm:spPr/>
    </dgm:pt>
    <dgm:pt modelId="{74F91FEE-4365-49E8-9B94-0CF70C464DEF}" type="pres">
      <dgm:prSet presAssocID="{4EA04CA1-982B-411A-BA03-88ABCDC19EF1}" presName="firstComp" presStyleCnt="0"/>
      <dgm:spPr/>
    </dgm:pt>
    <dgm:pt modelId="{301D9F45-641E-457C-8244-CF98D921F83E}" type="pres">
      <dgm:prSet presAssocID="{4EA04CA1-982B-411A-BA03-88ABCDC19EF1}" presName="firstChild" presStyleLbl="bgAccFollowNode1" presStyleIdx="0" presStyleCnt="2"/>
      <dgm:spPr/>
    </dgm:pt>
    <dgm:pt modelId="{1F18F9D5-8B2B-4E61-BCA6-00C18A39C526}" type="pres">
      <dgm:prSet presAssocID="{4EA04CA1-982B-411A-BA03-88ABCDC19EF1}" presName="firstChildTx" presStyleLbl="bgAccFollowNode1" presStyleIdx="0" presStyleCnt="2">
        <dgm:presLayoutVars>
          <dgm:bulletEnabled val="1"/>
        </dgm:presLayoutVars>
      </dgm:prSet>
      <dgm:spPr/>
    </dgm:pt>
    <dgm:pt modelId="{EDE713B8-C1A1-4DD6-84CE-76BB971E03E4}" type="pres">
      <dgm:prSet presAssocID="{E46583F9-054A-45A9-A58A-321CE68A4C53}" presName="comp" presStyleCnt="0"/>
      <dgm:spPr/>
    </dgm:pt>
    <dgm:pt modelId="{CDBDAF15-7552-4571-9B3F-30B415A596DE}" type="pres">
      <dgm:prSet presAssocID="{E46583F9-054A-45A9-A58A-321CE68A4C53}" presName="child" presStyleLbl="bgAccFollowNode1" presStyleIdx="1" presStyleCnt="2" custScaleY="124243"/>
      <dgm:spPr/>
    </dgm:pt>
    <dgm:pt modelId="{4F492122-7B0C-4F21-827A-895E01EDF5C4}" type="pres">
      <dgm:prSet presAssocID="{E46583F9-054A-45A9-A58A-321CE68A4C53}" presName="childTx" presStyleLbl="bgAccFollowNode1" presStyleIdx="1" presStyleCnt="2">
        <dgm:presLayoutVars>
          <dgm:bulletEnabled val="1"/>
        </dgm:presLayoutVars>
      </dgm:prSet>
      <dgm:spPr/>
    </dgm:pt>
    <dgm:pt modelId="{F7153074-25E2-4624-82BF-307A14AEC712}" type="pres">
      <dgm:prSet presAssocID="{4EA04CA1-982B-411A-BA03-88ABCDC19EF1}" presName="negSpace" presStyleCnt="0"/>
      <dgm:spPr/>
    </dgm:pt>
    <dgm:pt modelId="{EB8F4836-D273-4F32-B9A5-99A038F786BF}" type="pres">
      <dgm:prSet presAssocID="{4EA04CA1-982B-411A-BA03-88ABCDC19EF1}" presName="circle" presStyleLbl="node1" presStyleIdx="0" presStyleCnt="1"/>
      <dgm:spPr/>
    </dgm:pt>
  </dgm:ptLst>
  <dgm:cxnLst>
    <dgm:cxn modelId="{9F330663-3C61-4A36-AE2C-C4B428557BBA}" type="presOf" srcId="{76084433-8E64-4698-872A-4963408AA825}" destId="{1F18F9D5-8B2B-4E61-BCA6-00C18A39C526}" srcOrd="1" destOrd="0" presId="urn:microsoft.com/office/officeart/2005/8/layout/hList9"/>
    <dgm:cxn modelId="{70A50966-CC70-4BD1-B9AC-FDF80A836B79}" type="presOf" srcId="{317FB01F-A760-438B-83F1-B067A4405AFF}" destId="{CDBDAF15-7552-4571-9B3F-30B415A596DE}" srcOrd="0" destOrd="1" presId="urn:microsoft.com/office/officeart/2005/8/layout/hList9"/>
    <dgm:cxn modelId="{4787F377-EEA1-4461-AA7B-2D9C217FDA7B}" type="presOf" srcId="{E46583F9-054A-45A9-A58A-321CE68A4C53}" destId="{CDBDAF15-7552-4571-9B3F-30B415A596DE}" srcOrd="0" destOrd="0" presId="urn:microsoft.com/office/officeart/2005/8/layout/hList9"/>
    <dgm:cxn modelId="{2AFA977B-A28E-4AA0-8745-73FBD76E024D}" srcId="{E46583F9-054A-45A9-A58A-321CE68A4C53}" destId="{31C41AD9-8671-4844-8DFE-4EAA33F9E880}" srcOrd="1" destOrd="0" parTransId="{7BE1456A-049F-4A6F-96D1-64539E495406}" sibTransId="{FAFF28F4-685C-42B1-843E-91946EA4F5A1}"/>
    <dgm:cxn modelId="{82E33D8B-09B9-4574-A4A0-199D0D7C5BD1}" type="presOf" srcId="{E46583F9-054A-45A9-A58A-321CE68A4C53}" destId="{4F492122-7B0C-4F21-827A-895E01EDF5C4}" srcOrd="1" destOrd="0" presId="urn:microsoft.com/office/officeart/2005/8/layout/hList9"/>
    <dgm:cxn modelId="{3D45089E-59F9-44A0-B44B-D0C5843A7EB9}" srcId="{B2A97B36-E08B-4332-AA6E-EB9C25B790DD}" destId="{4EA04CA1-982B-411A-BA03-88ABCDC19EF1}" srcOrd="0" destOrd="0" parTransId="{35CEF686-D970-48A1-BD41-B2AC73411A1C}" sibTransId="{A4ED1450-430E-46BF-A259-E6684779129C}"/>
    <dgm:cxn modelId="{C00257A4-A4E6-47DC-9D7B-EC0547932CD4}" type="presOf" srcId="{31C41AD9-8671-4844-8DFE-4EAA33F9E880}" destId="{4F492122-7B0C-4F21-827A-895E01EDF5C4}" srcOrd="1" destOrd="2" presId="urn:microsoft.com/office/officeart/2005/8/layout/hList9"/>
    <dgm:cxn modelId="{DAF7DBAA-F40B-48F2-8E76-BC2396A73B78}" type="presOf" srcId="{31C41AD9-8671-4844-8DFE-4EAA33F9E880}" destId="{CDBDAF15-7552-4571-9B3F-30B415A596DE}" srcOrd="0" destOrd="2" presId="urn:microsoft.com/office/officeart/2005/8/layout/hList9"/>
    <dgm:cxn modelId="{B3F0F2AB-64F2-4504-820F-B25F0FDFB231}" type="presOf" srcId="{4EA04CA1-982B-411A-BA03-88ABCDC19EF1}" destId="{EB8F4836-D273-4F32-B9A5-99A038F786BF}" srcOrd="0" destOrd="0" presId="urn:microsoft.com/office/officeart/2005/8/layout/hList9"/>
    <dgm:cxn modelId="{3F8D2FAC-6B81-4E59-8E6A-4A51A2D30470}" type="presOf" srcId="{B2A97B36-E08B-4332-AA6E-EB9C25B790DD}" destId="{C0F3D6FC-18D6-4123-B9C4-CFD158F76866}" srcOrd="0" destOrd="0" presId="urn:microsoft.com/office/officeart/2005/8/layout/hList9"/>
    <dgm:cxn modelId="{95DA4DB7-4F90-480A-AE51-B22C14F4DBB5}" srcId="{4EA04CA1-982B-411A-BA03-88ABCDC19EF1}" destId="{E46583F9-054A-45A9-A58A-321CE68A4C53}" srcOrd="1" destOrd="0" parTransId="{A4CF5C37-C242-42AF-A7F4-027411D9AB87}" sibTransId="{4DABADB0-DD76-47F4-8658-8763F06BC6EB}"/>
    <dgm:cxn modelId="{EE779EC4-6CB9-48FB-B421-A319E66A70DE}" type="presOf" srcId="{317FB01F-A760-438B-83F1-B067A4405AFF}" destId="{4F492122-7B0C-4F21-827A-895E01EDF5C4}" srcOrd="1" destOrd="1" presId="urn:microsoft.com/office/officeart/2005/8/layout/hList9"/>
    <dgm:cxn modelId="{B4C519D3-F787-49DA-B8DA-75468CB50AD9}" type="presOf" srcId="{76084433-8E64-4698-872A-4963408AA825}" destId="{301D9F45-641E-457C-8244-CF98D921F83E}" srcOrd="0" destOrd="0" presId="urn:microsoft.com/office/officeart/2005/8/layout/hList9"/>
    <dgm:cxn modelId="{1CE728EA-74DB-49CF-BA3C-6CCAC06AD150}" srcId="{E46583F9-054A-45A9-A58A-321CE68A4C53}" destId="{317FB01F-A760-438B-83F1-B067A4405AFF}" srcOrd="0" destOrd="0" parTransId="{AF270CBF-A926-4FE2-BA7B-67B5160E3E06}" sibTransId="{F501065C-2D54-4489-8303-4522DCA2191E}"/>
    <dgm:cxn modelId="{9D3F4FFA-6691-436C-8048-075B93F2369F}" srcId="{4EA04CA1-982B-411A-BA03-88ABCDC19EF1}" destId="{76084433-8E64-4698-872A-4963408AA825}" srcOrd="0" destOrd="0" parTransId="{21E3923E-B491-402E-977E-5F15C544BE21}" sibTransId="{B3D25C7F-D5C3-4440-A470-835D0DC4925C}"/>
    <dgm:cxn modelId="{BA9711A5-D9F1-42AB-8DBD-568A2D24C1A2}" type="presParOf" srcId="{C0F3D6FC-18D6-4123-B9C4-CFD158F76866}" destId="{CBFFA99E-E157-4D81-9D95-678501D179F8}" srcOrd="0" destOrd="0" presId="urn:microsoft.com/office/officeart/2005/8/layout/hList9"/>
    <dgm:cxn modelId="{E4449C1F-9A21-4564-A3D2-7B5374ECD56E}" type="presParOf" srcId="{C0F3D6FC-18D6-4123-B9C4-CFD158F76866}" destId="{8147EDD5-77F0-464A-8BAF-3C1BAEBE8CE9}" srcOrd="1" destOrd="0" presId="urn:microsoft.com/office/officeart/2005/8/layout/hList9"/>
    <dgm:cxn modelId="{20F35AA5-CD82-4A0C-AA3B-A2D03389AEB2}" type="presParOf" srcId="{8147EDD5-77F0-464A-8BAF-3C1BAEBE8CE9}" destId="{5FC546FD-3AF0-4304-ADEF-380A9994DE65}" srcOrd="0" destOrd="0" presId="urn:microsoft.com/office/officeart/2005/8/layout/hList9"/>
    <dgm:cxn modelId="{2449C454-F233-4A51-9BCB-E1C94E6B86D0}" type="presParOf" srcId="{8147EDD5-77F0-464A-8BAF-3C1BAEBE8CE9}" destId="{74F91FEE-4365-49E8-9B94-0CF70C464DEF}" srcOrd="1" destOrd="0" presId="urn:microsoft.com/office/officeart/2005/8/layout/hList9"/>
    <dgm:cxn modelId="{27CCE404-09A8-49F9-8976-4AFC6CC3291D}" type="presParOf" srcId="{74F91FEE-4365-49E8-9B94-0CF70C464DEF}" destId="{301D9F45-641E-457C-8244-CF98D921F83E}" srcOrd="0" destOrd="0" presId="urn:microsoft.com/office/officeart/2005/8/layout/hList9"/>
    <dgm:cxn modelId="{226C9344-7226-4801-BCF5-0CF76D6211E7}" type="presParOf" srcId="{74F91FEE-4365-49E8-9B94-0CF70C464DEF}" destId="{1F18F9D5-8B2B-4E61-BCA6-00C18A39C526}" srcOrd="1" destOrd="0" presId="urn:microsoft.com/office/officeart/2005/8/layout/hList9"/>
    <dgm:cxn modelId="{03E43D64-F9E9-4F95-ADF2-46E93BB4FF13}" type="presParOf" srcId="{8147EDD5-77F0-464A-8BAF-3C1BAEBE8CE9}" destId="{EDE713B8-C1A1-4DD6-84CE-76BB971E03E4}" srcOrd="2" destOrd="0" presId="urn:microsoft.com/office/officeart/2005/8/layout/hList9"/>
    <dgm:cxn modelId="{9DE806AD-7AD4-47D9-960A-35C784FE2F5B}" type="presParOf" srcId="{EDE713B8-C1A1-4DD6-84CE-76BB971E03E4}" destId="{CDBDAF15-7552-4571-9B3F-30B415A596DE}" srcOrd="0" destOrd="0" presId="urn:microsoft.com/office/officeart/2005/8/layout/hList9"/>
    <dgm:cxn modelId="{72A37D4D-FEBB-4440-A002-7539A14126B8}" type="presParOf" srcId="{EDE713B8-C1A1-4DD6-84CE-76BB971E03E4}" destId="{4F492122-7B0C-4F21-827A-895E01EDF5C4}" srcOrd="1" destOrd="0" presId="urn:microsoft.com/office/officeart/2005/8/layout/hList9"/>
    <dgm:cxn modelId="{249B99B7-9AEF-45B1-A494-4D654ECF2088}" type="presParOf" srcId="{C0F3D6FC-18D6-4123-B9C4-CFD158F76866}" destId="{F7153074-25E2-4624-82BF-307A14AEC712}" srcOrd="2" destOrd="0" presId="urn:microsoft.com/office/officeart/2005/8/layout/hList9"/>
    <dgm:cxn modelId="{75872365-A9C2-4F1A-8287-6C4C2D16B8EE}" type="presParOf" srcId="{C0F3D6FC-18D6-4123-B9C4-CFD158F76866}" destId="{EB8F4836-D273-4F32-B9A5-99A038F786BF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20BC28-226B-4681-918C-5BE7EF6F0DDB}">
      <dsp:nvSpPr>
        <dsp:cNvPr id="0" name=""/>
        <dsp:cNvSpPr/>
      </dsp:nvSpPr>
      <dsp:spPr>
        <a:xfrm>
          <a:off x="-5233832" y="-801628"/>
          <a:ext cx="6232491" cy="6232491"/>
        </a:xfrm>
        <a:prstGeom prst="blockArc">
          <a:avLst>
            <a:gd name="adj1" fmla="val 18900000"/>
            <a:gd name="adj2" fmla="val 2700000"/>
            <a:gd name="adj3" fmla="val 347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70EB03-B988-42B8-A2EC-1702CDA38BE3}">
      <dsp:nvSpPr>
        <dsp:cNvPr id="0" name=""/>
        <dsp:cNvSpPr/>
      </dsp:nvSpPr>
      <dsp:spPr>
        <a:xfrm>
          <a:off x="436769" y="289234"/>
          <a:ext cx="3788541" cy="5788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9454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n-lt"/>
            </a:rPr>
            <a:t>Fit</a:t>
          </a:r>
        </a:p>
      </dsp:txBody>
      <dsp:txXfrm>
        <a:off x="436769" y="289234"/>
        <a:ext cx="3788541" cy="578839"/>
      </dsp:txXfrm>
    </dsp:sp>
    <dsp:sp modelId="{4578ED23-F019-4D43-9922-89F6212C3E32}">
      <dsp:nvSpPr>
        <dsp:cNvPr id="0" name=""/>
        <dsp:cNvSpPr/>
      </dsp:nvSpPr>
      <dsp:spPr>
        <a:xfrm>
          <a:off x="74994" y="216879"/>
          <a:ext cx="723549" cy="7235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766954-86F5-4461-98F0-F3BEC98ABE7D}">
      <dsp:nvSpPr>
        <dsp:cNvPr id="0" name=""/>
        <dsp:cNvSpPr/>
      </dsp:nvSpPr>
      <dsp:spPr>
        <a:xfrm>
          <a:off x="851548" y="1157216"/>
          <a:ext cx="3373762" cy="5788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9454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n-lt"/>
            </a:rPr>
            <a:t>Implementation</a:t>
          </a:r>
        </a:p>
      </dsp:txBody>
      <dsp:txXfrm>
        <a:off x="851548" y="1157216"/>
        <a:ext cx="3373762" cy="578839"/>
      </dsp:txXfrm>
    </dsp:sp>
    <dsp:sp modelId="{5B03113C-062E-4818-8FA2-3D67552E2B49}">
      <dsp:nvSpPr>
        <dsp:cNvPr id="0" name=""/>
        <dsp:cNvSpPr/>
      </dsp:nvSpPr>
      <dsp:spPr>
        <a:xfrm>
          <a:off x="489774" y="1084861"/>
          <a:ext cx="723549" cy="7235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E7F641-7DF8-48F9-969C-DDC8D8E5B419}">
      <dsp:nvSpPr>
        <dsp:cNvPr id="0" name=""/>
        <dsp:cNvSpPr/>
      </dsp:nvSpPr>
      <dsp:spPr>
        <a:xfrm>
          <a:off x="978852" y="2025197"/>
          <a:ext cx="3246458" cy="5788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9454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n-lt"/>
            </a:rPr>
            <a:t>Compliance</a:t>
          </a:r>
        </a:p>
      </dsp:txBody>
      <dsp:txXfrm>
        <a:off x="978852" y="2025197"/>
        <a:ext cx="3246458" cy="578839"/>
      </dsp:txXfrm>
    </dsp:sp>
    <dsp:sp modelId="{1FACF588-56F3-4FCC-AF45-5E9DE3539814}">
      <dsp:nvSpPr>
        <dsp:cNvPr id="0" name=""/>
        <dsp:cNvSpPr/>
      </dsp:nvSpPr>
      <dsp:spPr>
        <a:xfrm>
          <a:off x="617078" y="1952842"/>
          <a:ext cx="723549" cy="7235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3E9399-CD38-4FF1-B2E0-0AC43E7F2890}">
      <dsp:nvSpPr>
        <dsp:cNvPr id="0" name=""/>
        <dsp:cNvSpPr/>
      </dsp:nvSpPr>
      <dsp:spPr>
        <a:xfrm>
          <a:off x="851548" y="2893179"/>
          <a:ext cx="3373762" cy="5788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9454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n-lt"/>
            </a:rPr>
            <a:t>Disclosure</a:t>
          </a:r>
        </a:p>
      </dsp:txBody>
      <dsp:txXfrm>
        <a:off x="851548" y="2893179"/>
        <a:ext cx="3373762" cy="578839"/>
      </dsp:txXfrm>
    </dsp:sp>
    <dsp:sp modelId="{B713F6D0-7D1A-4E44-83B6-C6B8B40A32E4}">
      <dsp:nvSpPr>
        <dsp:cNvPr id="0" name=""/>
        <dsp:cNvSpPr/>
      </dsp:nvSpPr>
      <dsp:spPr>
        <a:xfrm>
          <a:off x="489774" y="2820824"/>
          <a:ext cx="723549" cy="7235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23EA9E-37F0-4037-9A86-AB13EE4BCD19}">
      <dsp:nvSpPr>
        <dsp:cNvPr id="0" name=""/>
        <dsp:cNvSpPr/>
      </dsp:nvSpPr>
      <dsp:spPr>
        <a:xfrm>
          <a:off x="436769" y="3761160"/>
          <a:ext cx="3788541" cy="5788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9454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n-lt"/>
            </a:rPr>
            <a:t>Affordability</a:t>
          </a:r>
        </a:p>
      </dsp:txBody>
      <dsp:txXfrm>
        <a:off x="436769" y="3761160"/>
        <a:ext cx="3788541" cy="578839"/>
      </dsp:txXfrm>
    </dsp:sp>
    <dsp:sp modelId="{631CE83F-DD74-464E-A108-9405931168FF}">
      <dsp:nvSpPr>
        <dsp:cNvPr id="0" name=""/>
        <dsp:cNvSpPr/>
      </dsp:nvSpPr>
      <dsp:spPr>
        <a:xfrm>
          <a:off x="74994" y="3688805"/>
          <a:ext cx="723549" cy="7235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00C3ED-EC96-4A07-BC62-BFFFF0E936C9}">
      <dsp:nvSpPr>
        <dsp:cNvPr id="0" name=""/>
        <dsp:cNvSpPr/>
      </dsp:nvSpPr>
      <dsp:spPr>
        <a:xfrm>
          <a:off x="0" y="83227"/>
          <a:ext cx="8878956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Option #1: Require Disclosure Before Efficiency Standards</a:t>
          </a:r>
        </a:p>
      </dsp:txBody>
      <dsp:txXfrm>
        <a:off x="59399" y="142626"/>
        <a:ext cx="8760158" cy="1098002"/>
      </dsp:txXfrm>
    </dsp:sp>
    <dsp:sp modelId="{A8DE1F28-F4E9-4680-ADD9-715DC622ADE2}">
      <dsp:nvSpPr>
        <dsp:cNvPr id="0" name=""/>
        <dsp:cNvSpPr/>
      </dsp:nvSpPr>
      <dsp:spPr>
        <a:xfrm>
          <a:off x="0" y="1300027"/>
          <a:ext cx="8878956" cy="1244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907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000" kern="1200"/>
            <a:t>Phase 1: Require energy inspection and disclosure but no efficiency standard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000" kern="1200"/>
            <a:t>Phase 2: Require basic efficiency standards for all rentals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000" kern="1200"/>
            <a:t>Phase 3: Gradually improve efficiency requirement over time </a:t>
          </a:r>
        </a:p>
      </dsp:txBody>
      <dsp:txXfrm>
        <a:off x="0" y="1300027"/>
        <a:ext cx="8878956" cy="1244587"/>
      </dsp:txXfrm>
    </dsp:sp>
    <dsp:sp modelId="{40EDC7F1-AC6A-44A4-B843-CFF82DD1F698}">
      <dsp:nvSpPr>
        <dsp:cNvPr id="0" name=""/>
        <dsp:cNvSpPr/>
      </dsp:nvSpPr>
      <dsp:spPr>
        <a:xfrm>
          <a:off x="0" y="2544615"/>
          <a:ext cx="8878956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Option #2: Require Some Level of Disclosure After Efficiency Standards</a:t>
          </a:r>
        </a:p>
      </dsp:txBody>
      <dsp:txXfrm>
        <a:off x="59399" y="2604014"/>
        <a:ext cx="8760158" cy="1098002"/>
      </dsp:txXfrm>
    </dsp:sp>
    <dsp:sp modelId="{7830C587-8CB3-4A65-BA48-DD2A668DC75B}">
      <dsp:nvSpPr>
        <dsp:cNvPr id="0" name=""/>
        <dsp:cNvSpPr/>
      </dsp:nvSpPr>
      <dsp:spPr>
        <a:xfrm>
          <a:off x="0" y="3761415"/>
          <a:ext cx="8878956" cy="1244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907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000" kern="1200"/>
            <a:t>Option 1: Disclosure of whether rentals are compliant or not (Boulder example)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000" kern="1200"/>
            <a:t>Option 2: Disclosure before tenant signs lease about energy score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000" kern="1200"/>
            <a:t>Option 3: Disclosure of energy score to public (Portland example)</a:t>
          </a:r>
        </a:p>
      </dsp:txBody>
      <dsp:txXfrm>
        <a:off x="0" y="3761415"/>
        <a:ext cx="8878956" cy="124458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7ACF48-021F-431C-92AB-2BA255244E16}">
      <dsp:nvSpPr>
        <dsp:cNvPr id="0" name=""/>
        <dsp:cNvSpPr/>
      </dsp:nvSpPr>
      <dsp:spPr>
        <a:xfrm>
          <a:off x="2270456" y="0"/>
          <a:ext cx="4064000" cy="4064000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EA9A27-5C63-4596-89C1-E6AD5C40E194}">
      <dsp:nvSpPr>
        <dsp:cNvPr id="0" name=""/>
        <dsp:cNvSpPr/>
      </dsp:nvSpPr>
      <dsp:spPr>
        <a:xfrm>
          <a:off x="2534616" y="264160"/>
          <a:ext cx="1625600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Market Rate</a:t>
          </a:r>
        </a:p>
      </dsp:txBody>
      <dsp:txXfrm>
        <a:off x="2613971" y="343515"/>
        <a:ext cx="1466890" cy="1466890"/>
      </dsp:txXfrm>
    </dsp:sp>
    <dsp:sp modelId="{75204233-384D-447E-804E-B57CC4452014}">
      <dsp:nvSpPr>
        <dsp:cNvPr id="0" name=""/>
        <dsp:cNvSpPr/>
      </dsp:nvSpPr>
      <dsp:spPr>
        <a:xfrm>
          <a:off x="4444696" y="264160"/>
          <a:ext cx="1625600" cy="1625600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Affordable  for All</a:t>
          </a:r>
        </a:p>
      </dsp:txBody>
      <dsp:txXfrm>
        <a:off x="4524051" y="343515"/>
        <a:ext cx="1466890" cy="1466890"/>
      </dsp:txXfrm>
    </dsp:sp>
    <dsp:sp modelId="{0C205DD1-5336-4BFB-A2CB-90EFAAC975A8}">
      <dsp:nvSpPr>
        <dsp:cNvPr id="0" name=""/>
        <dsp:cNvSpPr/>
      </dsp:nvSpPr>
      <dsp:spPr>
        <a:xfrm>
          <a:off x="2534616" y="2174240"/>
          <a:ext cx="1625600" cy="1625600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2613971" y="2253595"/>
        <a:ext cx="1466890" cy="1466890"/>
      </dsp:txXfrm>
    </dsp:sp>
    <dsp:sp modelId="{FDBD211E-C551-4B00-9BB3-C688F38B694E}">
      <dsp:nvSpPr>
        <dsp:cNvPr id="0" name=""/>
        <dsp:cNvSpPr/>
      </dsp:nvSpPr>
      <dsp:spPr>
        <a:xfrm>
          <a:off x="4444696" y="2174240"/>
          <a:ext cx="1625600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LIHTC,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Rent Controlled</a:t>
          </a:r>
        </a:p>
      </dsp:txBody>
      <dsp:txXfrm>
        <a:off x="4524051" y="2253595"/>
        <a:ext cx="1466890" cy="14668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E09167-53CB-4A44-B98A-A9D1BBD9C346}">
      <dsp:nvSpPr>
        <dsp:cNvPr id="0" name=""/>
        <dsp:cNvSpPr/>
      </dsp:nvSpPr>
      <dsp:spPr>
        <a:xfrm>
          <a:off x="2774" y="59895"/>
          <a:ext cx="2705306" cy="489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HES</a:t>
          </a:r>
        </a:p>
      </dsp:txBody>
      <dsp:txXfrm>
        <a:off x="2774" y="59895"/>
        <a:ext cx="2705306" cy="489600"/>
      </dsp:txXfrm>
    </dsp:sp>
    <dsp:sp modelId="{BF8F5D63-05D3-4D58-8FB4-2A7842A208F9}">
      <dsp:nvSpPr>
        <dsp:cNvPr id="0" name=""/>
        <dsp:cNvSpPr/>
      </dsp:nvSpPr>
      <dsp:spPr>
        <a:xfrm>
          <a:off x="2774" y="549495"/>
          <a:ext cx="2705306" cy="44798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+"/>
          </a:pPr>
          <a:r>
            <a:rPr lang="en-US" sz="1700" kern="1200" dirty="0"/>
            <a:t>Tool and training already developed by respected 3</a:t>
          </a:r>
          <a:r>
            <a:rPr lang="en-US" sz="1700" kern="1200" baseline="30000" dirty="0"/>
            <a:t>rd</a:t>
          </a:r>
          <a:r>
            <a:rPr lang="en-US" sz="1700" kern="1200" dirty="0"/>
            <a:t> party (DOE)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+"/>
          </a:pPr>
          <a:r>
            <a:rPr lang="en-US" sz="1700" kern="1200" dirty="0"/>
            <a:t>Low cost and time commitment audit ($175 one hour)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+"/>
          </a:pPr>
          <a:r>
            <a:rPr lang="en-US" sz="1700" kern="1200" dirty="0"/>
            <a:t>Suggested ECMs and associated savings are tailored to home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‾"/>
          </a:pPr>
          <a:r>
            <a:rPr lang="en-US" sz="1700" kern="1200" dirty="0"/>
            <a:t>Only available for single family homes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‾"/>
          </a:pPr>
          <a:r>
            <a:rPr lang="en-US" sz="1700" kern="1200" dirty="0"/>
            <a:t>Shows how score is impacted if all suggested ECMs are implemented, but somewhat of a black box</a:t>
          </a:r>
        </a:p>
      </dsp:txBody>
      <dsp:txXfrm>
        <a:off x="2774" y="549495"/>
        <a:ext cx="2705306" cy="4479840"/>
      </dsp:txXfrm>
    </dsp:sp>
    <dsp:sp modelId="{21B8D4CB-77F8-45E8-931E-DB45BFA1498F}">
      <dsp:nvSpPr>
        <dsp:cNvPr id="0" name=""/>
        <dsp:cNvSpPr/>
      </dsp:nvSpPr>
      <dsp:spPr>
        <a:xfrm>
          <a:off x="3086824" y="59895"/>
          <a:ext cx="2705306" cy="489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HERS</a:t>
          </a:r>
        </a:p>
      </dsp:txBody>
      <dsp:txXfrm>
        <a:off x="3086824" y="59895"/>
        <a:ext cx="2705306" cy="489600"/>
      </dsp:txXfrm>
    </dsp:sp>
    <dsp:sp modelId="{A2F99BD9-7BCC-4C34-9495-A8A2B7BE50F6}">
      <dsp:nvSpPr>
        <dsp:cNvPr id="0" name=""/>
        <dsp:cNvSpPr/>
      </dsp:nvSpPr>
      <dsp:spPr>
        <a:xfrm>
          <a:off x="3086824" y="549495"/>
          <a:ext cx="2705306" cy="44798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+"/>
          </a:pPr>
          <a:r>
            <a:rPr lang="en-US" sz="1700" kern="1200" dirty="0"/>
            <a:t>Tool and training already developed by respected 3</a:t>
          </a:r>
          <a:r>
            <a:rPr lang="en-US" sz="1700" kern="1200" baseline="30000" dirty="0"/>
            <a:t>rd</a:t>
          </a:r>
          <a:r>
            <a:rPr lang="en-US" sz="1700" kern="1200" dirty="0"/>
            <a:t> party (RESNET)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+"/>
          </a:pPr>
          <a:r>
            <a:rPr lang="en-US" sz="1700" kern="1200" dirty="0"/>
            <a:t>Suggested ECMs and associated savings are tailored to home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+"/>
          </a:pPr>
          <a:r>
            <a:rPr lang="en-US" sz="1700" kern="1200" dirty="0"/>
            <a:t>Available for both single family and multifamily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+"/>
          </a:pPr>
          <a:r>
            <a:rPr lang="en-US" sz="1700" kern="1200" dirty="0"/>
            <a:t>Shows how score is impacted if individual ECMs are implemented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en-US" sz="1700" kern="1200" dirty="0"/>
            <a:t>Somewhat of a black box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en-US" sz="1700" kern="1200" dirty="0"/>
            <a:t>Higher cost and time commitment audit ($450 three hours)</a:t>
          </a:r>
        </a:p>
      </dsp:txBody>
      <dsp:txXfrm>
        <a:off x="3086824" y="549495"/>
        <a:ext cx="2705306" cy="4479840"/>
      </dsp:txXfrm>
    </dsp:sp>
    <dsp:sp modelId="{87908A61-B3B2-4B6B-ABAC-C4EE9B624E02}">
      <dsp:nvSpPr>
        <dsp:cNvPr id="0" name=""/>
        <dsp:cNvSpPr/>
      </dsp:nvSpPr>
      <dsp:spPr>
        <a:xfrm>
          <a:off x="6170874" y="59895"/>
          <a:ext cx="2705306" cy="489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Custom Checklist</a:t>
          </a:r>
        </a:p>
      </dsp:txBody>
      <dsp:txXfrm>
        <a:off x="6170874" y="59895"/>
        <a:ext cx="2705306" cy="489600"/>
      </dsp:txXfrm>
    </dsp:sp>
    <dsp:sp modelId="{9EBD775F-020D-4338-9A32-90AD2C5A620E}">
      <dsp:nvSpPr>
        <dsp:cNvPr id="0" name=""/>
        <dsp:cNvSpPr/>
      </dsp:nvSpPr>
      <dsp:spPr>
        <a:xfrm>
          <a:off x="6170874" y="549495"/>
          <a:ext cx="2705306" cy="44798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+"/>
          </a:pPr>
          <a:r>
            <a:rPr lang="en-US" sz="1700" kern="1200" dirty="0"/>
            <a:t>Can be designed to keep cost and time commitment down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+"/>
          </a:pPr>
          <a:r>
            <a:rPr lang="en-US" sz="1700" kern="1200" dirty="0"/>
            <a:t>Could work for both single family and multifamily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+"/>
          </a:pPr>
          <a:r>
            <a:rPr lang="en-US" sz="1700" kern="1200" dirty="0"/>
            <a:t>Very transparent how ECMs impact score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en-US" sz="1700" kern="1200" dirty="0"/>
            <a:t>ECM points not tailored for specific homes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en-US" sz="1700" kern="1200" dirty="0"/>
            <a:t>Tool and training would need to be developed by city</a:t>
          </a:r>
        </a:p>
      </dsp:txBody>
      <dsp:txXfrm>
        <a:off x="6170874" y="549495"/>
        <a:ext cx="2705306" cy="44798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B3B5B9-5608-4DAB-8381-4C3ED5565995}">
      <dsp:nvSpPr>
        <dsp:cNvPr id="0" name=""/>
        <dsp:cNvSpPr/>
      </dsp:nvSpPr>
      <dsp:spPr>
        <a:xfrm>
          <a:off x="3315" y="546184"/>
          <a:ext cx="1993869" cy="7659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City Employee</a:t>
          </a:r>
        </a:p>
      </dsp:txBody>
      <dsp:txXfrm>
        <a:off x="3315" y="546184"/>
        <a:ext cx="1993869" cy="765977"/>
      </dsp:txXfrm>
    </dsp:sp>
    <dsp:sp modelId="{E2BC077E-47CA-4B00-8E65-43120F662ECF}">
      <dsp:nvSpPr>
        <dsp:cNvPr id="0" name=""/>
        <dsp:cNvSpPr/>
      </dsp:nvSpPr>
      <dsp:spPr>
        <a:xfrm>
          <a:off x="3315" y="1312161"/>
          <a:ext cx="1993869" cy="309121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+"/>
          </a:pPr>
          <a:r>
            <a:rPr lang="en-US" sz="1600" kern="1200" dirty="0"/>
            <a:t>More control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+"/>
          </a:pPr>
          <a:r>
            <a:rPr lang="en-US" sz="1600" kern="1200" dirty="0"/>
            <a:t>Secure workforce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en-US" sz="1600" kern="1200" dirty="0"/>
            <a:t>City salary</a:t>
          </a:r>
        </a:p>
      </dsp:txBody>
      <dsp:txXfrm>
        <a:off x="3315" y="1312161"/>
        <a:ext cx="1993869" cy="3091213"/>
      </dsp:txXfrm>
    </dsp:sp>
    <dsp:sp modelId="{1467C8BC-A066-41CF-B6E0-F6CB5C22CCD1}">
      <dsp:nvSpPr>
        <dsp:cNvPr id="0" name=""/>
        <dsp:cNvSpPr/>
      </dsp:nvSpPr>
      <dsp:spPr>
        <a:xfrm>
          <a:off x="2276327" y="546184"/>
          <a:ext cx="1993869" cy="7659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Rental License Inspector (City Employee)</a:t>
          </a:r>
        </a:p>
      </dsp:txBody>
      <dsp:txXfrm>
        <a:off x="2276327" y="546184"/>
        <a:ext cx="1993869" cy="765977"/>
      </dsp:txXfrm>
    </dsp:sp>
    <dsp:sp modelId="{39A12CCF-7D85-4B80-A16A-8B28F61EDCAB}">
      <dsp:nvSpPr>
        <dsp:cNvPr id="0" name=""/>
        <dsp:cNvSpPr/>
      </dsp:nvSpPr>
      <dsp:spPr>
        <a:xfrm>
          <a:off x="2276327" y="1312161"/>
          <a:ext cx="1993869" cy="309121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+"/>
          </a:pPr>
          <a:r>
            <a:rPr lang="en-US" sz="1600" kern="1200" dirty="0"/>
            <a:t>Secure workforce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+"/>
          </a:pPr>
          <a:r>
            <a:rPr lang="en-US" sz="1600" kern="1200" dirty="0"/>
            <a:t>Add capacity, but not an entirely new workforce that needs to be created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en-US" sz="1600" kern="1200" dirty="0"/>
            <a:t>Might be outside their specialty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en-US" sz="1600" kern="1200" dirty="0"/>
            <a:t>City salary</a:t>
          </a:r>
        </a:p>
      </dsp:txBody>
      <dsp:txXfrm>
        <a:off x="2276327" y="1312161"/>
        <a:ext cx="1993869" cy="3091213"/>
      </dsp:txXfrm>
    </dsp:sp>
    <dsp:sp modelId="{CF005F1D-C975-492E-A39A-9C126BC04585}">
      <dsp:nvSpPr>
        <dsp:cNvPr id="0" name=""/>
        <dsp:cNvSpPr/>
      </dsp:nvSpPr>
      <dsp:spPr>
        <a:xfrm>
          <a:off x="4549338" y="546184"/>
          <a:ext cx="1993869" cy="7659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Rental License Inspector (3</a:t>
          </a:r>
          <a:r>
            <a:rPr lang="en-US" sz="1600" kern="1200" baseline="30000" dirty="0"/>
            <a:t>rd</a:t>
          </a:r>
          <a:r>
            <a:rPr lang="en-US" sz="1600" kern="1200" dirty="0"/>
            <a:t> party)</a:t>
          </a:r>
        </a:p>
      </dsp:txBody>
      <dsp:txXfrm>
        <a:off x="4549338" y="546184"/>
        <a:ext cx="1993869" cy="765977"/>
      </dsp:txXfrm>
    </dsp:sp>
    <dsp:sp modelId="{50CE8758-5F1B-4110-B04E-399F72B46E73}">
      <dsp:nvSpPr>
        <dsp:cNvPr id="0" name=""/>
        <dsp:cNvSpPr/>
      </dsp:nvSpPr>
      <dsp:spPr>
        <a:xfrm>
          <a:off x="4549338" y="1312161"/>
          <a:ext cx="1993869" cy="309121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+"/>
          </a:pPr>
          <a:r>
            <a:rPr lang="en-US" sz="1600" kern="1200" dirty="0"/>
            <a:t>Minimal city cost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+"/>
          </a:pPr>
          <a:r>
            <a:rPr lang="en-US" sz="1600" kern="1200" dirty="0"/>
            <a:t>Inspectors can choose to opt-in or out of this additional designation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+"/>
          </a:pPr>
          <a:r>
            <a:rPr lang="en-US" sz="1600" kern="1200" dirty="0"/>
            <a:t>Knows how to work within the system already in place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‾"/>
          </a:pPr>
          <a:r>
            <a:rPr lang="en-US" sz="1600" kern="1200" dirty="0"/>
            <a:t>Workforce development required</a:t>
          </a:r>
        </a:p>
      </dsp:txBody>
      <dsp:txXfrm>
        <a:off x="4549338" y="1312161"/>
        <a:ext cx="1993869" cy="3091213"/>
      </dsp:txXfrm>
    </dsp:sp>
    <dsp:sp modelId="{6EF2D3EA-4BAD-4A46-9985-38338775CC59}">
      <dsp:nvSpPr>
        <dsp:cNvPr id="0" name=""/>
        <dsp:cNvSpPr/>
      </dsp:nvSpPr>
      <dsp:spPr>
        <a:xfrm>
          <a:off x="6822349" y="546184"/>
          <a:ext cx="1993869" cy="7659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Third Party Contractor</a:t>
          </a:r>
        </a:p>
      </dsp:txBody>
      <dsp:txXfrm>
        <a:off x="6822349" y="546184"/>
        <a:ext cx="1993869" cy="765977"/>
      </dsp:txXfrm>
    </dsp:sp>
    <dsp:sp modelId="{A8CA316D-5B00-4AF6-B62C-EFE2C9824253}">
      <dsp:nvSpPr>
        <dsp:cNvPr id="0" name=""/>
        <dsp:cNvSpPr/>
      </dsp:nvSpPr>
      <dsp:spPr>
        <a:xfrm>
          <a:off x="6822349" y="1312161"/>
          <a:ext cx="1993869" cy="309121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+"/>
          </a:pPr>
          <a:r>
            <a:rPr lang="en-US" sz="1600" kern="1200" dirty="0"/>
            <a:t>Minimal city cost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+"/>
          </a:pPr>
          <a:r>
            <a:rPr lang="en-US" sz="1600" kern="1200" dirty="0"/>
            <a:t>Have building science background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+"/>
          </a:pPr>
          <a:r>
            <a:rPr lang="en-US" sz="1600" kern="1200" dirty="0"/>
            <a:t>Builds local small businesses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-"/>
          </a:pPr>
          <a:r>
            <a:rPr lang="en-US" sz="1600" kern="1200" dirty="0"/>
            <a:t>Workforce development required</a:t>
          </a:r>
        </a:p>
      </dsp:txBody>
      <dsp:txXfrm>
        <a:off x="6822349" y="1312161"/>
        <a:ext cx="1993869" cy="309121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E09167-53CB-4A44-B98A-A9D1BBD9C346}">
      <dsp:nvSpPr>
        <dsp:cNvPr id="0" name=""/>
        <dsp:cNvSpPr/>
      </dsp:nvSpPr>
      <dsp:spPr>
        <a:xfrm>
          <a:off x="43" y="4845"/>
          <a:ext cx="4149004" cy="11596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+</a:t>
          </a:r>
        </a:p>
      </dsp:txBody>
      <dsp:txXfrm>
        <a:off x="43" y="4845"/>
        <a:ext cx="4149004" cy="1159678"/>
      </dsp:txXfrm>
    </dsp:sp>
    <dsp:sp modelId="{BF8F5D63-05D3-4D58-8FB4-2A7842A208F9}">
      <dsp:nvSpPr>
        <dsp:cNvPr id="0" name=""/>
        <dsp:cNvSpPr/>
      </dsp:nvSpPr>
      <dsp:spPr>
        <a:xfrm>
          <a:off x="43" y="1164524"/>
          <a:ext cx="4149004" cy="39198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800" kern="1200" dirty="0"/>
            <a:t>Could result in faster impact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800" kern="1200" dirty="0"/>
            <a:t>Gives more time to work on more complicated issues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800" kern="1200" dirty="0"/>
            <a:t>Work out kinks along the way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800" kern="1200" dirty="0"/>
            <a:t>Results in more cost effective upgrades</a:t>
          </a:r>
        </a:p>
      </dsp:txBody>
      <dsp:txXfrm>
        <a:off x="43" y="1164524"/>
        <a:ext cx="4149004" cy="3919860"/>
      </dsp:txXfrm>
    </dsp:sp>
    <dsp:sp modelId="{21B8D4CB-77F8-45E8-931E-DB45BFA1498F}">
      <dsp:nvSpPr>
        <dsp:cNvPr id="0" name=""/>
        <dsp:cNvSpPr/>
      </dsp:nvSpPr>
      <dsp:spPr>
        <a:xfrm>
          <a:off x="4729908" y="4845"/>
          <a:ext cx="4149004" cy="11596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048" tIns="219456" rIns="384048" bIns="219456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/>
            <a:t>-</a:t>
          </a:r>
        </a:p>
      </dsp:txBody>
      <dsp:txXfrm>
        <a:off x="4729908" y="4845"/>
        <a:ext cx="4149004" cy="1159678"/>
      </dsp:txXfrm>
    </dsp:sp>
    <dsp:sp modelId="{A2F99BD9-7BCC-4C34-9495-A8A2B7BE50F6}">
      <dsp:nvSpPr>
        <dsp:cNvPr id="0" name=""/>
        <dsp:cNvSpPr/>
      </dsp:nvSpPr>
      <dsp:spPr>
        <a:xfrm>
          <a:off x="4729908" y="1164524"/>
          <a:ext cx="4149004" cy="39198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800" kern="1200" dirty="0"/>
            <a:t>Results in lower immediate  impact numbers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800" kern="1200" dirty="0"/>
            <a:t>Drags out battles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800" kern="1200" dirty="0"/>
            <a:t>Policy may be vulnerable with changing political parties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n-US" sz="2800" kern="1200" dirty="0"/>
        </a:p>
      </dsp:txBody>
      <dsp:txXfrm>
        <a:off x="4729908" y="1164524"/>
        <a:ext cx="4149004" cy="391986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00C3ED-EC96-4A07-BC62-BFFFF0E936C9}">
      <dsp:nvSpPr>
        <dsp:cNvPr id="0" name=""/>
        <dsp:cNvSpPr/>
      </dsp:nvSpPr>
      <dsp:spPr>
        <a:xfrm>
          <a:off x="0" y="6074"/>
          <a:ext cx="8878956" cy="67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Option #1 </a:t>
          </a:r>
        </a:p>
      </dsp:txBody>
      <dsp:txXfrm>
        <a:off x="32898" y="38972"/>
        <a:ext cx="8813160" cy="608124"/>
      </dsp:txXfrm>
    </dsp:sp>
    <dsp:sp modelId="{A8DE1F28-F4E9-4680-ADD9-715DC622ADE2}">
      <dsp:nvSpPr>
        <dsp:cNvPr id="0" name=""/>
        <dsp:cNvSpPr/>
      </dsp:nvSpPr>
      <dsp:spPr>
        <a:xfrm>
          <a:off x="0" y="679994"/>
          <a:ext cx="8878956" cy="1229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907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000" kern="1200" dirty="0"/>
            <a:t>Phase 1: Require energy inspection and disclosure but no efficiency standard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000" kern="1200" dirty="0"/>
            <a:t>Phase 2: Require basic efficiency standards for all rentals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000" kern="1200" dirty="0"/>
            <a:t>Phase 3: Gradually improve efficiency requirement over time </a:t>
          </a:r>
        </a:p>
      </dsp:txBody>
      <dsp:txXfrm>
        <a:off x="0" y="679994"/>
        <a:ext cx="8878956" cy="1229580"/>
      </dsp:txXfrm>
    </dsp:sp>
    <dsp:sp modelId="{40EDC7F1-AC6A-44A4-B843-CFF82DD1F698}">
      <dsp:nvSpPr>
        <dsp:cNvPr id="0" name=""/>
        <dsp:cNvSpPr/>
      </dsp:nvSpPr>
      <dsp:spPr>
        <a:xfrm>
          <a:off x="0" y="1909574"/>
          <a:ext cx="8878956" cy="67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Option #2</a:t>
          </a:r>
        </a:p>
      </dsp:txBody>
      <dsp:txXfrm>
        <a:off x="32898" y="1942472"/>
        <a:ext cx="8813160" cy="608124"/>
      </dsp:txXfrm>
    </dsp:sp>
    <dsp:sp modelId="{7830C587-8CB3-4A65-BA48-DD2A668DC75B}">
      <dsp:nvSpPr>
        <dsp:cNvPr id="0" name=""/>
        <dsp:cNvSpPr/>
      </dsp:nvSpPr>
      <dsp:spPr>
        <a:xfrm>
          <a:off x="0" y="2583494"/>
          <a:ext cx="8878956" cy="652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907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000" kern="1200" dirty="0"/>
            <a:t>Phase 1: Require short term rentals to meet efficiency standard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000" kern="1200" dirty="0"/>
            <a:t>Phase 2: Require long term rentals to meet efficiency standards</a:t>
          </a:r>
        </a:p>
      </dsp:txBody>
      <dsp:txXfrm>
        <a:off x="0" y="2583494"/>
        <a:ext cx="8878956" cy="652050"/>
      </dsp:txXfrm>
    </dsp:sp>
    <dsp:sp modelId="{6DC2E407-032B-4022-ACDB-BD8DC91A3F44}">
      <dsp:nvSpPr>
        <dsp:cNvPr id="0" name=""/>
        <dsp:cNvSpPr/>
      </dsp:nvSpPr>
      <dsp:spPr>
        <a:xfrm>
          <a:off x="0" y="3235545"/>
          <a:ext cx="8878956" cy="67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400" kern="1200" dirty="0"/>
            <a:t>Option #3</a:t>
          </a:r>
        </a:p>
      </dsp:txBody>
      <dsp:txXfrm>
        <a:off x="32898" y="3268443"/>
        <a:ext cx="8813160" cy="608124"/>
      </dsp:txXfrm>
    </dsp:sp>
    <dsp:sp modelId="{DB837852-C218-4A56-A4DA-DAC00D5CE4E2}">
      <dsp:nvSpPr>
        <dsp:cNvPr id="0" name=""/>
        <dsp:cNvSpPr/>
      </dsp:nvSpPr>
      <dsp:spPr>
        <a:xfrm>
          <a:off x="0" y="3909465"/>
          <a:ext cx="8878956" cy="11736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907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000" kern="1200" dirty="0"/>
            <a:t>Phase 1: Require multifamily rentals over a certain size to meet efficiency standards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000" kern="1200" dirty="0"/>
            <a:t>Phase 2: Gradually lower size requirement until all rentals are compliance</a:t>
          </a:r>
          <a:endParaRPr lang="en-US" sz="2800" kern="1200" dirty="0"/>
        </a:p>
      </dsp:txBody>
      <dsp:txXfrm>
        <a:off x="0" y="3909465"/>
        <a:ext cx="8878956" cy="117369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512F36-C944-407B-BC7A-7DD25AF4440D}">
      <dsp:nvSpPr>
        <dsp:cNvPr id="0" name=""/>
        <dsp:cNvSpPr/>
      </dsp:nvSpPr>
      <dsp:spPr>
        <a:xfrm>
          <a:off x="-5753114" y="-880747"/>
          <a:ext cx="6850725" cy="6850725"/>
        </a:xfrm>
        <a:prstGeom prst="blockArc">
          <a:avLst>
            <a:gd name="adj1" fmla="val 18900000"/>
            <a:gd name="adj2" fmla="val 2700000"/>
            <a:gd name="adj3" fmla="val 31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8F56F5-E0F3-4F53-8B3C-21C3F6F71FFA}">
      <dsp:nvSpPr>
        <dsp:cNvPr id="0" name=""/>
        <dsp:cNvSpPr/>
      </dsp:nvSpPr>
      <dsp:spPr>
        <a:xfrm>
          <a:off x="706385" y="508923"/>
          <a:ext cx="8102339" cy="1017846"/>
        </a:xfrm>
        <a:prstGeom prst="rect">
          <a:avLst/>
        </a:prstGeom>
        <a:solidFill>
          <a:srgbClr val="427DE1"/>
        </a:solidFill>
        <a:ln>
          <a:solidFill>
            <a:srgbClr val="427DE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7915" tIns="137160" rIns="137160" bIns="13716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/>
            <a:t>Alternative Compliance</a:t>
          </a:r>
        </a:p>
      </dsp:txBody>
      <dsp:txXfrm>
        <a:off x="706385" y="508923"/>
        <a:ext cx="8102339" cy="1017846"/>
      </dsp:txXfrm>
    </dsp:sp>
    <dsp:sp modelId="{078F33AD-D363-4DB7-B8A7-A15B0CF9E570}">
      <dsp:nvSpPr>
        <dsp:cNvPr id="0" name=""/>
        <dsp:cNvSpPr/>
      </dsp:nvSpPr>
      <dsp:spPr>
        <a:xfrm>
          <a:off x="70231" y="381692"/>
          <a:ext cx="1272307" cy="127230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7BDA4B9-596C-4720-89C1-99DCC9ADD720}">
      <dsp:nvSpPr>
        <dsp:cNvPr id="0" name=""/>
        <dsp:cNvSpPr/>
      </dsp:nvSpPr>
      <dsp:spPr>
        <a:xfrm>
          <a:off x="1076372" y="2035692"/>
          <a:ext cx="7732352" cy="1017846"/>
        </a:xfrm>
        <a:prstGeom prst="rect">
          <a:avLst/>
        </a:prstGeom>
        <a:solidFill>
          <a:srgbClr val="4388AC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7915" tIns="137160" rIns="137160" bIns="13716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/>
            <a:t>Cost Cap </a:t>
          </a:r>
        </a:p>
      </dsp:txBody>
      <dsp:txXfrm>
        <a:off x="1076372" y="2035692"/>
        <a:ext cx="7732352" cy="1017846"/>
      </dsp:txXfrm>
    </dsp:sp>
    <dsp:sp modelId="{D0BA6BFE-BEB8-41E8-A0AC-F11E84BBE2DD}">
      <dsp:nvSpPr>
        <dsp:cNvPr id="0" name=""/>
        <dsp:cNvSpPr/>
      </dsp:nvSpPr>
      <dsp:spPr>
        <a:xfrm>
          <a:off x="440218" y="1908461"/>
          <a:ext cx="1272307" cy="127230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747FBAA-4A84-4C21-B97C-A0F3D28D95FD}">
      <dsp:nvSpPr>
        <dsp:cNvPr id="0" name=""/>
        <dsp:cNvSpPr/>
      </dsp:nvSpPr>
      <dsp:spPr>
        <a:xfrm>
          <a:off x="706385" y="3562461"/>
          <a:ext cx="8102339" cy="1017846"/>
        </a:xfrm>
        <a:prstGeom prst="rect">
          <a:avLst/>
        </a:prstGeom>
        <a:solidFill>
          <a:srgbClr val="A4C3DA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7915" tIns="137160" rIns="137160" bIns="13716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b="0" kern="1200" dirty="0"/>
            <a:t>Exemptions</a:t>
          </a:r>
        </a:p>
      </dsp:txBody>
      <dsp:txXfrm>
        <a:off x="706385" y="3562461"/>
        <a:ext cx="8102339" cy="1017846"/>
      </dsp:txXfrm>
    </dsp:sp>
    <dsp:sp modelId="{8D4FA811-D2C4-4AB0-A8C4-88A7115F89A8}">
      <dsp:nvSpPr>
        <dsp:cNvPr id="0" name=""/>
        <dsp:cNvSpPr/>
      </dsp:nvSpPr>
      <dsp:spPr>
        <a:xfrm>
          <a:off x="70231" y="3435230"/>
          <a:ext cx="1272307" cy="127230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EF6282-C7F1-49D8-9378-9E6A0E307FEC}">
      <dsp:nvSpPr>
        <dsp:cNvPr id="0" name=""/>
        <dsp:cNvSpPr/>
      </dsp:nvSpPr>
      <dsp:spPr>
        <a:xfrm>
          <a:off x="1577854" y="727689"/>
          <a:ext cx="2718873" cy="18134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Reason: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This allows landlords that can’t achieve efficiency standard to still work toward the essence of this policy (affordability and climate change)</a:t>
          </a:r>
        </a:p>
      </dsp:txBody>
      <dsp:txXfrm>
        <a:off x="2012873" y="727689"/>
        <a:ext cx="2283853" cy="1813488"/>
      </dsp:txXfrm>
    </dsp:sp>
    <dsp:sp modelId="{01962B57-914D-4AFE-8EFE-5DB234461EC9}">
      <dsp:nvSpPr>
        <dsp:cNvPr id="0" name=""/>
        <dsp:cNvSpPr/>
      </dsp:nvSpPr>
      <dsp:spPr>
        <a:xfrm>
          <a:off x="1577854" y="2541178"/>
          <a:ext cx="2718873" cy="254539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Example: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If ultimate goal is affordability, landlord has to pay tenant’s utility bill (without raising rent).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If ultimate goal is climate change, pay fine that goes towards CAP </a:t>
          </a:r>
        </a:p>
      </dsp:txBody>
      <dsp:txXfrm>
        <a:off x="2012873" y="2541178"/>
        <a:ext cx="2283853" cy="2545394"/>
      </dsp:txXfrm>
    </dsp:sp>
    <dsp:sp modelId="{7FCCA07A-E016-44A9-A884-E8802B9BF354}">
      <dsp:nvSpPr>
        <dsp:cNvPr id="0" name=""/>
        <dsp:cNvSpPr/>
      </dsp:nvSpPr>
      <dsp:spPr>
        <a:xfrm>
          <a:off x="127788" y="2656"/>
          <a:ext cx="1812582" cy="1812582"/>
        </a:xfrm>
        <a:prstGeom prst="ellipse">
          <a:avLst/>
        </a:prstGeom>
        <a:solidFill>
          <a:srgbClr val="427DE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Alternative Compliance</a:t>
          </a:r>
        </a:p>
      </dsp:txBody>
      <dsp:txXfrm>
        <a:off x="393234" y="268102"/>
        <a:ext cx="1281690" cy="128169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C6CE68-17D4-4D33-AA18-5564CD654970}">
      <dsp:nvSpPr>
        <dsp:cNvPr id="0" name=""/>
        <dsp:cNvSpPr/>
      </dsp:nvSpPr>
      <dsp:spPr>
        <a:xfrm>
          <a:off x="1564999" y="741284"/>
          <a:ext cx="2773964" cy="185023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Reason: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This ensures rental owners aren’t breaking the bank trying to meeting efficiency standards they’re unable to achieve.</a:t>
          </a:r>
        </a:p>
      </dsp:txBody>
      <dsp:txXfrm>
        <a:off x="2008833" y="741284"/>
        <a:ext cx="2330129" cy="1850234"/>
      </dsp:txXfrm>
    </dsp:sp>
    <dsp:sp modelId="{71710BCA-03DC-4978-A139-723CB76C7843}">
      <dsp:nvSpPr>
        <dsp:cNvPr id="0" name=""/>
        <dsp:cNvSpPr/>
      </dsp:nvSpPr>
      <dsp:spPr>
        <a:xfrm>
          <a:off x="1564999" y="2591518"/>
          <a:ext cx="2773964" cy="24961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Example: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kern="1200" dirty="0"/>
            <a:t>Projects need to pay back in X years or less based on energy savings. </a:t>
          </a:r>
          <a:endParaRPr lang="en-US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kern="1200" dirty="0"/>
            <a:t>Projects can only cost XX.</a:t>
          </a:r>
          <a:endParaRPr lang="en-US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kern="1200" dirty="0"/>
            <a:t>Projects can only be X% of rental revenue. </a:t>
          </a:r>
          <a:endParaRPr lang="en-US" sz="1600" b="1" kern="1200" dirty="0"/>
        </a:p>
      </dsp:txBody>
      <dsp:txXfrm>
        <a:off x="2008833" y="2591518"/>
        <a:ext cx="2330129" cy="2496150"/>
      </dsp:txXfrm>
    </dsp:sp>
    <dsp:sp modelId="{40CED7A8-A796-4432-B1BA-2C68292E844D}">
      <dsp:nvSpPr>
        <dsp:cNvPr id="0" name=""/>
        <dsp:cNvSpPr/>
      </dsp:nvSpPr>
      <dsp:spPr>
        <a:xfrm>
          <a:off x="85552" y="1560"/>
          <a:ext cx="1849309" cy="1849309"/>
        </a:xfrm>
        <a:prstGeom prst="ellipse">
          <a:avLst/>
        </a:prstGeom>
        <a:solidFill>
          <a:srgbClr val="4388A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Cost Cap </a:t>
          </a:r>
        </a:p>
      </dsp:txBody>
      <dsp:txXfrm>
        <a:off x="356377" y="272385"/>
        <a:ext cx="1307659" cy="130765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1D9F45-641E-457C-8244-CF98D921F83E}">
      <dsp:nvSpPr>
        <dsp:cNvPr id="0" name=""/>
        <dsp:cNvSpPr/>
      </dsp:nvSpPr>
      <dsp:spPr>
        <a:xfrm>
          <a:off x="1539290" y="772258"/>
          <a:ext cx="2884144" cy="19237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Reason: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This ensures cities aren’t spending time and resources on properties that they already know are compliant.</a:t>
          </a:r>
        </a:p>
      </dsp:txBody>
      <dsp:txXfrm>
        <a:off x="2000754" y="772258"/>
        <a:ext cx="2422681" cy="1923724"/>
      </dsp:txXfrm>
    </dsp:sp>
    <dsp:sp modelId="{CDBDAF15-7552-4571-9B3F-30B415A596DE}">
      <dsp:nvSpPr>
        <dsp:cNvPr id="0" name=""/>
        <dsp:cNvSpPr/>
      </dsp:nvSpPr>
      <dsp:spPr>
        <a:xfrm>
          <a:off x="1539290" y="2695983"/>
          <a:ext cx="2884144" cy="239009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Example:</a:t>
          </a:r>
          <a:endParaRPr lang="en-US" sz="1600" b="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b="0" kern="1200" dirty="0"/>
            <a:t>Properties that have already achieved energy related certification (ZERH)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b="0" kern="1200" dirty="0"/>
            <a:t>Rentals built after 2000</a:t>
          </a:r>
        </a:p>
      </dsp:txBody>
      <dsp:txXfrm>
        <a:off x="2000754" y="2695983"/>
        <a:ext cx="2422681" cy="2390093"/>
      </dsp:txXfrm>
    </dsp:sp>
    <dsp:sp modelId="{EB8F4836-D273-4F32-B9A5-99A038F786BF}">
      <dsp:nvSpPr>
        <dsp:cNvPr id="0" name=""/>
        <dsp:cNvSpPr/>
      </dsp:nvSpPr>
      <dsp:spPr>
        <a:xfrm>
          <a:off x="1080" y="3153"/>
          <a:ext cx="1922763" cy="1922763"/>
        </a:xfrm>
        <a:prstGeom prst="ellipse">
          <a:avLst/>
        </a:prstGeom>
        <a:solidFill>
          <a:srgbClr val="A4C3D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/>
            <a:t>Exemptions</a:t>
          </a:r>
        </a:p>
      </dsp:txBody>
      <dsp:txXfrm>
        <a:off x="282662" y="284735"/>
        <a:ext cx="1359599" cy="13595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0.5238</cdr:x>
      <cdr:y>0.02357</cdr:y>
    </cdr:from>
    <cdr:to>
      <cdr:x>0.5238</cdr:x>
      <cdr:y>0.78629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A1960599-A939-40FE-B64F-C9682E354948}"/>
            </a:ext>
          </a:extLst>
        </cdr:cNvPr>
        <cdr:cNvCxnSpPr/>
      </cdr:nvCxnSpPr>
      <cdr:spPr>
        <a:xfrm xmlns:a="http://schemas.openxmlformats.org/drawingml/2006/main" flipV="1">
          <a:off x="3419660" y="113235"/>
          <a:ext cx="0" cy="3663499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0.51837</cdr:x>
      <cdr:y>0.042</cdr:y>
    </cdr:from>
    <cdr:to>
      <cdr:x>0.7741</cdr:x>
      <cdr:y>0.1685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282E0D93-3BD9-4A78-86A3-8219745D7CA0}"/>
            </a:ext>
          </a:extLst>
        </cdr:cNvPr>
        <cdr:cNvSpPr txBox="1"/>
      </cdr:nvSpPr>
      <cdr:spPr>
        <a:xfrm xmlns:a="http://schemas.openxmlformats.org/drawingml/2006/main">
          <a:off x="3384265" y="201724"/>
          <a:ext cx="1669517" cy="6076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600" dirty="0"/>
            <a:t>SmartRegs Policy Comes Online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1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1994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b="0" dirty="0"/>
              <a:t>This is what we’ll be covering in the next workshop</a:t>
            </a:r>
            <a:endParaRPr lang="en-US" b="0" baseline="0" dirty="0"/>
          </a:p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3098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Try to add an image</a:t>
            </a:r>
            <a:endParaRPr dirty="0"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593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731522" y="4560570"/>
            <a:ext cx="5852159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spcBef>
                <a:spcPts val="381"/>
              </a:spcBef>
            </a:pPr>
            <a:r>
              <a:rPr lang="en-US" dirty="0"/>
              <a:t>Open discussion around these topics</a:t>
            </a:r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56959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731522" y="4560570"/>
            <a:ext cx="5852159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spcBef>
                <a:spcPts val="381"/>
              </a:spcBef>
            </a:pPr>
            <a:r>
              <a:rPr lang="en-US" dirty="0"/>
              <a:t>Question: What phased approaches are you considering? What will this help address?</a:t>
            </a:r>
            <a:endParaRPr dirty="0"/>
          </a:p>
        </p:txBody>
      </p:sp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6383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731522" y="4560570"/>
            <a:ext cx="5852159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spcBef>
                <a:spcPts val="381"/>
              </a:spcBef>
            </a:pPr>
            <a:r>
              <a:rPr lang="en-US" dirty="0"/>
              <a:t>Question: What phased approaches are you considering? What will this help address?</a:t>
            </a:r>
            <a:endParaRPr dirty="0"/>
          </a:p>
        </p:txBody>
      </p:sp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31952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731522" y="4560570"/>
            <a:ext cx="5852159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spcBef>
                <a:spcPts val="381"/>
              </a:spcBef>
            </a:pPr>
            <a:r>
              <a:rPr lang="en-US" dirty="0"/>
              <a:t>Question: What phased approaches are you considering? What will this help address?</a:t>
            </a:r>
            <a:endParaRPr dirty="0"/>
          </a:p>
        </p:txBody>
      </p:sp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65717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731522" y="4560570"/>
            <a:ext cx="5852159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spcBef>
                <a:spcPts val="381"/>
              </a:spcBef>
            </a:pPr>
            <a:r>
              <a:rPr lang="en-US" dirty="0"/>
              <a:t>Question: What phased approaches are you considering? What will this help address?</a:t>
            </a:r>
            <a:endParaRPr dirty="0"/>
          </a:p>
        </p:txBody>
      </p:sp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06211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731522" y="4560570"/>
            <a:ext cx="5852159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spcBef>
                <a:spcPts val="381"/>
              </a:spcBef>
            </a:pPr>
            <a:r>
              <a:rPr lang="en-US" dirty="0"/>
              <a:t>Question: What phased approaches are you considering? What will this help address?</a:t>
            </a:r>
            <a:endParaRPr dirty="0"/>
          </a:p>
        </p:txBody>
      </p:sp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87259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731522" y="4560570"/>
            <a:ext cx="5852159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spcBef>
                <a:spcPts val="381"/>
              </a:spcBef>
            </a:pPr>
            <a:r>
              <a:rPr lang="en-US" dirty="0"/>
              <a:t>Question: What phased approaches are you considering? What will this help address?</a:t>
            </a:r>
            <a:endParaRPr dirty="0"/>
          </a:p>
        </p:txBody>
      </p:sp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5251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731522" y="4560570"/>
            <a:ext cx="5852159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spcBef>
                <a:spcPts val="381"/>
              </a:spcBef>
            </a:pPr>
            <a:endParaRPr dirty="0"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8430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These items can give important insight that informs optimal policies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Note that in CA’s “</a:t>
            </a:r>
            <a:r>
              <a:rPr lang="en-US" b="0" dirty="0"/>
              <a:t>New Residential Zero Net Energy Action Plan 2015-2020”, the Policy Context chapter</a:t>
            </a:r>
            <a:r>
              <a:rPr lang="en-US" dirty="0"/>
              <a:t> is almost as long as entire action plan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Existing Policies: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May include existing Climate Action Plans or Energy Roadmaps, state legislation enabling community solar or PACE financing, and utility incentive programs.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Supporting Resources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Doing this in workshop 5!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State of Housing Market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Housing market strength: Zillow, Redfin can provide free data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Labor availability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Affordability issues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Stakeholder Priorities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Covered in workshop 2!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Needs, wants, priorities</a:t>
            </a:r>
          </a:p>
        </p:txBody>
      </p:sp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17180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731522" y="4560570"/>
            <a:ext cx="5852159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spcBef>
                <a:spcPts val="381"/>
              </a:spcBef>
            </a:pPr>
            <a:endParaRPr dirty="0"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49493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731522" y="4560570"/>
            <a:ext cx="5852159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spcBef>
                <a:spcPts val="381"/>
              </a:spcBef>
            </a:pPr>
            <a:endParaRPr dirty="0"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06770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731522" y="4560570"/>
            <a:ext cx="5852159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spcBef>
                <a:spcPts val="381"/>
              </a:spcBef>
            </a:pPr>
            <a:endParaRPr dirty="0"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04025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72158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731522" y="4560570"/>
            <a:ext cx="5852159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spcBef>
                <a:spcPts val="381"/>
              </a:spcBef>
            </a:pPr>
            <a:r>
              <a:rPr lang="en-US"/>
              <a:t>Question: What phased approaches are you considering? What will this help address?</a:t>
            </a:r>
            <a:endParaRPr/>
          </a:p>
        </p:txBody>
      </p:sp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31952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731522" y="4560570"/>
            <a:ext cx="5852159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spcBef>
                <a:spcPts val="381"/>
              </a:spcBef>
            </a:pPr>
            <a:endParaRPr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51491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Alisa run</a:t>
            </a:r>
            <a:endParaRPr dirty="0"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8722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Alisa run</a:t>
            </a:r>
            <a:endParaRPr dirty="0"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92387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A91D623F-5603-40C1-8031-75D6557592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Alisa run. Open up for discussion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731522" y="4560570"/>
            <a:ext cx="5852159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spcBef>
                <a:spcPts val="381"/>
              </a:spcBef>
            </a:pPr>
            <a:endParaRPr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9597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These items can give important insight that informs optimal policies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Note that in CA’s “</a:t>
            </a:r>
            <a:r>
              <a:rPr lang="en-US" b="0" dirty="0"/>
              <a:t>New Residential Zero Net Energy Action Plan 2015-2020”, the Policy Context chapter</a:t>
            </a:r>
            <a:r>
              <a:rPr lang="en-US" dirty="0"/>
              <a:t> is almost as long as entire action plan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Existing Policies: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May include existing Climate Action Plans or Energy Roadmaps, state legislation enabling community solar or PACE financing, and utility incentive programs.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Supporting Resources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Doing this in workshop 5!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State of Housing Market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Housing market strength: Zillow, Redfin can provide free data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Labor availability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Affordability issues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Stakeholder Priorities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Covered in workshop 2!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Needs, wants, priorities</a:t>
            </a:r>
          </a:p>
        </p:txBody>
      </p:sp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26428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731522" y="4560570"/>
            <a:ext cx="5852159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spcBef>
                <a:spcPts val="381"/>
              </a:spcBef>
            </a:pPr>
            <a:endParaRPr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24516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731522" y="4560570"/>
            <a:ext cx="5852159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spcBef>
                <a:spcPts val="381"/>
              </a:spcBef>
            </a:pPr>
            <a:endParaRPr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2960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731522" y="4560570"/>
            <a:ext cx="5852159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spcBef>
                <a:spcPts val="381"/>
              </a:spcBef>
            </a:pPr>
            <a:endParaRPr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7088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Most</a:t>
            </a:r>
            <a:r>
              <a:rPr lang="en-US" baseline="0" dirty="0"/>
              <a:t> complex / might need two meetings</a:t>
            </a:r>
            <a:endParaRPr dirty="0"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1784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731522" y="4560570"/>
            <a:ext cx="5852159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spcBef>
                <a:spcPts val="381"/>
              </a:spcBef>
            </a:pPr>
            <a:r>
              <a:rPr lang="en-US" dirty="0"/>
              <a:t>Elizabeth</a:t>
            </a:r>
            <a:endParaRPr dirty="0"/>
          </a:p>
        </p:txBody>
      </p:sp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6383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731522" y="4560570"/>
            <a:ext cx="5852159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spcBef>
                <a:spcPts val="381"/>
              </a:spcBef>
            </a:pPr>
            <a:endParaRPr dirty="0"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5149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731522" y="4560570"/>
            <a:ext cx="5852159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spcBef>
                <a:spcPts val="381"/>
              </a:spcBef>
            </a:pPr>
            <a:r>
              <a:rPr lang="en-US" dirty="0"/>
              <a:t>Open discussion on this. How familiar are you with these tools? What additional information about these tools do you need to know to be comfortable moving forward?</a:t>
            </a:r>
            <a:endParaRPr dirty="0"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5886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731522" y="4560570"/>
            <a:ext cx="5852159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spcBef>
                <a:spcPts val="381"/>
              </a:spcBef>
            </a:pPr>
            <a:endParaRPr dirty="0"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8430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731522" y="4560570"/>
            <a:ext cx="5852159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spcBef>
                <a:spcPts val="381"/>
              </a:spcBef>
            </a:pPr>
            <a:r>
              <a:rPr lang="en-US" dirty="0"/>
              <a:t>We were thinking about the rental licence inspectors being 3</a:t>
            </a:r>
            <a:r>
              <a:rPr lang="en-US" baseline="30000" dirty="0"/>
              <a:t>rd</a:t>
            </a:r>
            <a:r>
              <a:rPr lang="en-US" dirty="0"/>
              <a:t> party contractors, but others we’ve spoken with have been thinking about them as city employees. Here are our pros and cons. What additional considerations should we be thinking about?</a:t>
            </a:r>
          </a:p>
          <a:p>
            <a:pPr marL="0" indent="0">
              <a:spcBef>
                <a:spcPts val="381"/>
              </a:spcBef>
            </a:pPr>
            <a:r>
              <a:rPr lang="en-US" dirty="0"/>
              <a:t>Open discussion: What are some ideas for building out this workforce?</a:t>
            </a:r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952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Header">
  <p:cSld name="Blank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hape 13"/>
          <p:cNvGrpSpPr/>
          <p:nvPr/>
        </p:nvGrpSpPr>
        <p:grpSpPr>
          <a:xfrm>
            <a:off x="0" y="6314671"/>
            <a:ext cx="9144000" cy="543329"/>
            <a:chOff x="0" y="6314671"/>
            <a:chExt cx="9144000" cy="543329"/>
          </a:xfrm>
        </p:grpSpPr>
        <p:sp>
          <p:nvSpPr>
            <p:cNvPr id="14" name="Shape 14"/>
            <p:cNvSpPr/>
            <p:nvPr/>
          </p:nvSpPr>
          <p:spPr>
            <a:xfrm>
              <a:off x="0" y="6326014"/>
              <a:ext cx="9144000" cy="531986"/>
            </a:xfrm>
            <a:prstGeom prst="rect">
              <a:avLst/>
            </a:prstGeom>
            <a:solidFill>
              <a:srgbClr val="DBD8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Shape 15"/>
            <p:cNvSpPr/>
            <p:nvPr/>
          </p:nvSpPr>
          <p:spPr>
            <a:xfrm rot="10800000">
              <a:off x="8525770" y="6314671"/>
              <a:ext cx="387051" cy="266904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6" name="Shape 16" descr="both Logos_finetun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13556" y="6314468"/>
            <a:ext cx="975753" cy="5856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17"/>
          <p:cNvSpPr txBox="1"/>
          <p:nvPr/>
        </p:nvSpPr>
        <p:spPr>
          <a:xfrm>
            <a:off x="8517671" y="6256431"/>
            <a:ext cx="3586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C6C"/>
              </a:buClr>
              <a:buSzPts val="1200"/>
              <a:buFont typeface="Arial Narrow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6C6C6C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 b="0" i="0" u="none" strike="noStrike" cap="none">
              <a:solidFill>
                <a:srgbClr val="6C6C6C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8A83F-32E1-6047-A9FD-17EAE31C4649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399DC-F025-3348-88E9-1AF6CB642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166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8A83F-32E1-6047-A9FD-17EAE31C4649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399DC-F025-3348-88E9-1AF6CB642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8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>
  <p:cSld name="Title &amp;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265042" y="207859"/>
            <a:ext cx="8878957" cy="87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800"/>
              <a:buFont typeface="Arial Narrow"/>
              <a:buNone/>
              <a:defRPr sz="2800" b="1" i="0" u="none" strike="noStrike" cap="none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430107" y="1296076"/>
            <a:ext cx="8283787" cy="487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22" name="Shape 22"/>
          <p:cNvGrpSpPr/>
          <p:nvPr/>
        </p:nvGrpSpPr>
        <p:grpSpPr>
          <a:xfrm>
            <a:off x="0" y="6314671"/>
            <a:ext cx="9144000" cy="543329"/>
            <a:chOff x="0" y="6314671"/>
            <a:chExt cx="9144000" cy="543329"/>
          </a:xfrm>
        </p:grpSpPr>
        <p:sp>
          <p:nvSpPr>
            <p:cNvPr id="23" name="Shape 23"/>
            <p:cNvSpPr/>
            <p:nvPr/>
          </p:nvSpPr>
          <p:spPr>
            <a:xfrm>
              <a:off x="0" y="6326014"/>
              <a:ext cx="9144000" cy="531986"/>
            </a:xfrm>
            <a:prstGeom prst="rect">
              <a:avLst/>
            </a:prstGeom>
            <a:solidFill>
              <a:srgbClr val="DBD8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Shape 24"/>
            <p:cNvSpPr/>
            <p:nvPr/>
          </p:nvSpPr>
          <p:spPr>
            <a:xfrm rot="10800000">
              <a:off x="8525770" y="6314671"/>
              <a:ext cx="387051" cy="266904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" name="Shape 25" descr="both Logos_finetuned.png"/>
          <p:cNvPicPr preferRelativeResize="0"/>
          <p:nvPr/>
        </p:nvPicPr>
        <p:blipFill rotWithShape="1">
          <a:blip r:embed="rId2">
            <a:alphaModFix/>
          </a:blip>
          <a:srcRect r="48388"/>
          <a:stretch/>
        </p:blipFill>
        <p:spPr>
          <a:xfrm>
            <a:off x="8014063" y="6288738"/>
            <a:ext cx="503608" cy="58567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Shape 26"/>
          <p:cNvSpPr txBox="1"/>
          <p:nvPr/>
        </p:nvSpPr>
        <p:spPr>
          <a:xfrm>
            <a:off x="8517671" y="6256431"/>
            <a:ext cx="3586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C6C"/>
              </a:buClr>
              <a:buSzPts val="1200"/>
              <a:buFont typeface="Arial Narrow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6C6C6C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 b="0" i="0" u="none" strike="noStrike" cap="none">
              <a:solidFill>
                <a:srgbClr val="6C6C6C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ection Header, &amp; Content">
  <p:cSld name="Title, Section Header, &amp;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0" y="307777"/>
            <a:ext cx="9144000" cy="87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800"/>
              <a:buFont typeface="Arial Narrow"/>
              <a:buNone/>
              <a:defRPr sz="2800" b="1" i="0" u="none" strike="noStrike" cap="none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0" y="-1"/>
            <a:ext cx="467077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2"/>
          </p:nvPr>
        </p:nvSpPr>
        <p:spPr>
          <a:xfrm>
            <a:off x="430107" y="1296076"/>
            <a:ext cx="8283787" cy="487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32" name="Shape 32"/>
          <p:cNvGrpSpPr/>
          <p:nvPr/>
        </p:nvGrpSpPr>
        <p:grpSpPr>
          <a:xfrm>
            <a:off x="0" y="6314671"/>
            <a:ext cx="9144000" cy="543329"/>
            <a:chOff x="0" y="6314671"/>
            <a:chExt cx="9144000" cy="543329"/>
          </a:xfrm>
        </p:grpSpPr>
        <p:sp>
          <p:nvSpPr>
            <p:cNvPr id="33" name="Shape 33"/>
            <p:cNvSpPr/>
            <p:nvPr/>
          </p:nvSpPr>
          <p:spPr>
            <a:xfrm>
              <a:off x="0" y="6326014"/>
              <a:ext cx="9144000" cy="531986"/>
            </a:xfrm>
            <a:prstGeom prst="rect">
              <a:avLst/>
            </a:prstGeom>
            <a:solidFill>
              <a:srgbClr val="DBD8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Shape 34"/>
            <p:cNvSpPr/>
            <p:nvPr/>
          </p:nvSpPr>
          <p:spPr>
            <a:xfrm rot="10800000">
              <a:off x="8525770" y="6314671"/>
              <a:ext cx="387051" cy="266904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5" name="Shape 35" descr="both Logos_finetun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13556" y="6314468"/>
            <a:ext cx="975753" cy="58567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Shape 36"/>
          <p:cNvSpPr txBox="1"/>
          <p:nvPr/>
        </p:nvSpPr>
        <p:spPr>
          <a:xfrm>
            <a:off x="8517671" y="6256431"/>
            <a:ext cx="3586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C6C"/>
              </a:buClr>
              <a:buSzPts val="1200"/>
              <a:buFont typeface="Arial Narrow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6C6C6C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 b="0" i="0" u="none" strike="noStrike" cap="none">
              <a:solidFill>
                <a:srgbClr val="6C6C6C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body" idx="3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Titles &amp; Content">
  <p:cSld name="Two Titles &amp;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0" y="42333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3600"/>
              <a:buFont typeface="Arial Narrow"/>
              <a:buNone/>
              <a:defRPr sz="3600" b="1" i="0" u="none" strike="noStrike" cap="none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0" y="574444"/>
            <a:ext cx="9144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1578B7"/>
              </a:buClr>
              <a:buSzPts val="2000"/>
              <a:buFont typeface="PT Sans Narrow"/>
              <a:buNone/>
              <a:defRPr sz="2000" b="0" i="0" u="none" strike="noStrike" cap="none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30107" y="1296076"/>
            <a:ext cx="8283787" cy="487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42" name="Shape 42"/>
          <p:cNvGrpSpPr/>
          <p:nvPr/>
        </p:nvGrpSpPr>
        <p:grpSpPr>
          <a:xfrm>
            <a:off x="0" y="6314671"/>
            <a:ext cx="9144000" cy="543329"/>
            <a:chOff x="0" y="6314671"/>
            <a:chExt cx="9144000" cy="543329"/>
          </a:xfrm>
        </p:grpSpPr>
        <p:sp>
          <p:nvSpPr>
            <p:cNvPr id="43" name="Shape 43"/>
            <p:cNvSpPr/>
            <p:nvPr/>
          </p:nvSpPr>
          <p:spPr>
            <a:xfrm>
              <a:off x="0" y="6326014"/>
              <a:ext cx="9144000" cy="531986"/>
            </a:xfrm>
            <a:prstGeom prst="rect">
              <a:avLst/>
            </a:prstGeom>
            <a:solidFill>
              <a:srgbClr val="DBD8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Shape 44"/>
            <p:cNvSpPr/>
            <p:nvPr/>
          </p:nvSpPr>
          <p:spPr>
            <a:xfrm rot="10800000">
              <a:off x="8525770" y="6314671"/>
              <a:ext cx="387051" cy="266904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5" name="Shape 45" descr="both Logos_finetun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13556" y="6314468"/>
            <a:ext cx="975753" cy="585675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Shape 46"/>
          <p:cNvSpPr txBox="1"/>
          <p:nvPr/>
        </p:nvSpPr>
        <p:spPr>
          <a:xfrm>
            <a:off x="8517671" y="6256431"/>
            <a:ext cx="3586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C6C"/>
              </a:buClr>
              <a:buSzPts val="1200"/>
              <a:buFont typeface="Arial Narrow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6C6C6C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 b="0" i="0" u="none" strike="noStrike" cap="none">
              <a:solidFill>
                <a:srgbClr val="6C6C6C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7" name="Shape 47"/>
          <p:cNvSpPr txBox="1">
            <a:spLocks noGrp="1"/>
          </p:cNvSpPr>
          <p:nvPr>
            <p:ph type="body" idx="3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Divider, &amp; Content">
  <p:cSld name="Title, Divider, &amp; Conte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0" y="207859"/>
            <a:ext cx="9144000" cy="87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800"/>
              <a:buFont typeface="Arial Narrow"/>
              <a:buNone/>
              <a:defRPr sz="2800" b="1" i="0" u="none" strike="noStrike" cap="none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430107" y="1296076"/>
            <a:ext cx="8283787" cy="487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51" name="Shape 51"/>
          <p:cNvCxnSpPr/>
          <p:nvPr/>
        </p:nvCxnSpPr>
        <p:spPr>
          <a:xfrm>
            <a:off x="0" y="1185592"/>
            <a:ext cx="7338293" cy="0"/>
          </a:xfrm>
          <a:prstGeom prst="straightConnector1">
            <a:avLst/>
          </a:prstGeom>
          <a:noFill/>
          <a:ln w="28575" cap="flat" cmpd="sng">
            <a:solidFill>
              <a:srgbClr val="132138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2" name="Shape 52"/>
          <p:cNvGrpSpPr/>
          <p:nvPr/>
        </p:nvGrpSpPr>
        <p:grpSpPr>
          <a:xfrm>
            <a:off x="0" y="6314671"/>
            <a:ext cx="9144000" cy="543329"/>
            <a:chOff x="0" y="6314671"/>
            <a:chExt cx="9144000" cy="543329"/>
          </a:xfrm>
        </p:grpSpPr>
        <p:sp>
          <p:nvSpPr>
            <p:cNvPr id="53" name="Shape 53"/>
            <p:cNvSpPr/>
            <p:nvPr/>
          </p:nvSpPr>
          <p:spPr>
            <a:xfrm>
              <a:off x="0" y="6326014"/>
              <a:ext cx="9144000" cy="531986"/>
            </a:xfrm>
            <a:prstGeom prst="rect">
              <a:avLst/>
            </a:prstGeom>
            <a:solidFill>
              <a:srgbClr val="DBD8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Shape 54"/>
            <p:cNvSpPr/>
            <p:nvPr/>
          </p:nvSpPr>
          <p:spPr>
            <a:xfrm rot="10800000">
              <a:off x="8525770" y="6314671"/>
              <a:ext cx="387051" cy="266904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5" name="Shape 55" descr="both Logos_finetun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13556" y="6314468"/>
            <a:ext cx="975753" cy="58567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Shape 56"/>
          <p:cNvSpPr txBox="1"/>
          <p:nvPr/>
        </p:nvSpPr>
        <p:spPr>
          <a:xfrm>
            <a:off x="8517671" y="6256431"/>
            <a:ext cx="3586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C6C"/>
              </a:buClr>
              <a:buSzPts val="1200"/>
              <a:buFont typeface="Arial Narrow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6C6C6C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 b="0" i="0" u="none" strike="noStrike" cap="none">
              <a:solidFill>
                <a:srgbClr val="6C6C6C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ver Slide ">
  <p:cSld name="1_Cover Slide 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0" y="4009580"/>
            <a:ext cx="9144000" cy="2848419"/>
          </a:xfrm>
          <a:prstGeom prst="rect">
            <a:avLst/>
          </a:prstGeom>
          <a:solidFill>
            <a:srgbClr val="132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" name="Shape 60" descr="half globe.jpg"/>
          <p:cNvPicPr preferRelativeResize="0"/>
          <p:nvPr/>
        </p:nvPicPr>
        <p:blipFill rotWithShape="1">
          <a:blip r:embed="rId2">
            <a:alphaModFix/>
          </a:blip>
          <a:srcRect t="-1" b="-2629"/>
          <a:stretch/>
        </p:blipFill>
        <p:spPr>
          <a:xfrm>
            <a:off x="1" y="-21276"/>
            <a:ext cx="9144000" cy="4246912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0" y="3504942"/>
            <a:ext cx="9143999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 Narrow"/>
              <a:buNone/>
              <a:defRPr sz="5400" b="1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416812" y="4600289"/>
            <a:ext cx="8229600" cy="1357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2"/>
          </p:nvPr>
        </p:nvSpPr>
        <p:spPr>
          <a:xfrm>
            <a:off x="1" y="4144704"/>
            <a:ext cx="9143999" cy="38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ver Slide ">
  <p:cSld name="2_Cover Slide 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Shape 65" descr="half glob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0" y="3304263"/>
            <a:ext cx="9144000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 Narrow"/>
              <a:buNone/>
              <a:defRPr sz="5400" b="1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416812" y="4600289"/>
            <a:ext cx="8229600" cy="1357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2"/>
          </p:nvPr>
        </p:nvSpPr>
        <p:spPr>
          <a:xfrm>
            <a:off x="0" y="3943918"/>
            <a:ext cx="9144000" cy="38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32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" name="Shape 71" descr="half glob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6300" y="10340"/>
            <a:ext cx="27484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4079106" y="2585402"/>
            <a:ext cx="4617373" cy="830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108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2"/>
          </p:nvPr>
        </p:nvSpPr>
        <p:spPr>
          <a:xfrm>
            <a:off x="4078461" y="3415664"/>
            <a:ext cx="4618017" cy="44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3"/>
          </p:nvPr>
        </p:nvSpPr>
        <p:spPr>
          <a:xfrm>
            <a:off x="4079106" y="3860800"/>
            <a:ext cx="4617372" cy="1622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0" y="207859"/>
            <a:ext cx="9144000" cy="87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800"/>
              <a:buFont typeface="Arial Narrow"/>
              <a:buNone/>
              <a:defRPr sz="2800" b="1" i="0" u="none" strike="noStrike" cap="none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0" y="207859"/>
            <a:ext cx="9144000" cy="87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800"/>
              <a:buFont typeface="Arial Narrow"/>
              <a:buNone/>
              <a:defRPr sz="2800" b="1" i="0" u="none" strike="noStrike" cap="none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380989" y="1296076"/>
            <a:ext cx="8381992" cy="487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theconversation.com/renewables-are-not-the-only-green-energy-australia-needs-28762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hyperlink" Target="https://creativecommons.org/licenses/by-nd/4.0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hyperlink" Target="https://creativecommons.org/licenses/by-nc-nd/3.0/" TargetMode="External"/><Relationship Id="rId4" Type="http://schemas.openxmlformats.org/officeDocument/2006/relationships/diagramLayout" Target="../diagrams/layout1.xml"/><Relationship Id="rId9" Type="http://schemas.openxmlformats.org/officeDocument/2006/relationships/hyperlink" Target="http://laberintosdecreta.blogspot.com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-static.bouldercolorado.gov/docs/SmartRegs_Compliance_Process_Flowchart_3_2018-1-201803190953.pdf?_ga=2.233871197.2113064351.1537852761-1102657128.1515087092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simple.wikipedia.org/wiki/Quorum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simple.wikipedia.org/wiki/Quorum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ixabay.com/en/checkbox-check-mark-mark-check-303113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10" Type="http://schemas.openxmlformats.org/officeDocument/2006/relationships/image" Target="../media/image17.png"/><Relationship Id="rId4" Type="http://schemas.openxmlformats.org/officeDocument/2006/relationships/diagramLayout" Target="../diagrams/layout10.xml"/><Relationship Id="rId9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laberintosdecreta.blogspot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creativecommons.org/licenses/by-nc-nd/3.0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54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" y="1545021"/>
            <a:ext cx="7546429" cy="361555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Shape 82"/>
          <p:cNvSpPr txBox="1"/>
          <p:nvPr/>
        </p:nvSpPr>
        <p:spPr>
          <a:xfrm>
            <a:off x="325821" y="1914731"/>
            <a:ext cx="7504386" cy="461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 Narrow"/>
              <a:buNone/>
            </a:pPr>
            <a:r>
              <a:rPr lang="en-US" sz="4000" b="1" dirty="0">
                <a:solidFill>
                  <a:schemeClr val="bg2"/>
                </a:solidFill>
                <a:latin typeface="Helvetica Neue Condensed" charset="0"/>
                <a:ea typeface="Helvetica Neue Condensed" charset="0"/>
                <a:cs typeface="Helvetica Neue Condensed" charset="0"/>
                <a:sym typeface="Arial Narrow"/>
              </a:rPr>
              <a:t>ENERGY EFFICIENCY STANDARDS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 Narrow"/>
              <a:buNone/>
            </a:pPr>
            <a:r>
              <a:rPr lang="en-US" sz="4000" b="1" dirty="0">
                <a:solidFill>
                  <a:schemeClr val="bg2"/>
                </a:solidFill>
                <a:latin typeface="Helvetica Neue Condensed" charset="0"/>
                <a:ea typeface="Helvetica Neue Condensed" charset="0"/>
                <a:cs typeface="Helvetica Neue Condensed" charset="0"/>
                <a:sym typeface="Arial Narrow"/>
              </a:rPr>
              <a:t>FOR RESIDENTIAL RENTALS</a:t>
            </a:r>
            <a:endParaRPr lang="en-US" sz="4000" b="1" dirty="0">
              <a:solidFill>
                <a:schemeClr val="tx1">
                  <a:lumMod val="50000"/>
                  <a:lumOff val="50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  <a:sym typeface="Arial Narrow"/>
            </a:endParaRPr>
          </a:p>
          <a:p>
            <a:pPr lvl="0">
              <a:lnSpc>
                <a:spcPct val="90000"/>
              </a:lnSpc>
              <a:buClr>
                <a:schemeClr val="dk2"/>
              </a:buClr>
              <a:buSzPts val="3200"/>
            </a:pP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  <a:sym typeface="Arial Narrow"/>
            </a:endParaRPr>
          </a:p>
          <a:p>
            <a:pPr lvl="0">
              <a:lnSpc>
                <a:spcPct val="90000"/>
              </a:lnSpc>
              <a:buClr>
                <a:schemeClr val="dk2"/>
              </a:buClr>
              <a:buSzPts val="3200"/>
            </a:pP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  <a:sym typeface="Arial Narrow"/>
            </a:endParaRPr>
          </a:p>
          <a:p>
            <a:pPr lvl="0">
              <a:lnSpc>
                <a:spcPct val="90000"/>
              </a:lnSpc>
              <a:buClr>
                <a:schemeClr val="dk2"/>
              </a:buClr>
              <a:buSzPts val="3200"/>
            </a:pPr>
            <a:r>
              <a:rPr lang="en-US" sz="3200" b="1" dirty="0">
                <a:solidFill>
                  <a:schemeClr val="bg2"/>
                </a:solidFill>
                <a:latin typeface="Helvetica Neue Condensed" charset="0"/>
                <a:ea typeface="Helvetica Neue Condensed" charset="0"/>
                <a:cs typeface="Helvetica Neue Condensed" charset="0"/>
                <a:sym typeface="Arial Narrow"/>
              </a:rPr>
              <a:t>3. Choose Policy Parameters</a:t>
            </a:r>
            <a:endParaRPr lang="en-US" sz="2400" b="1" dirty="0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400"/>
              <a:buFont typeface="Arial Narrow"/>
              <a:buNone/>
            </a:pPr>
            <a:endParaRPr lang="en-US" sz="2400" b="1" i="0" u="none" strike="noStrike" cap="none" dirty="0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400"/>
              <a:buFont typeface="Arial Narrow"/>
              <a:buNone/>
            </a:pPr>
            <a:endParaRPr sz="2400" b="1" i="0" u="none" strike="noStrike" cap="none" dirty="0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400"/>
              <a:buFont typeface="Arial Narrow"/>
              <a:buNone/>
            </a:pPr>
            <a:endParaRPr lang="en-US" sz="2400" b="1" i="0" u="none" strike="noStrike" cap="none" dirty="0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400"/>
              <a:buFont typeface="Arial Narrow"/>
              <a:buNone/>
            </a:pPr>
            <a:endParaRPr sz="2400" b="1" i="0" u="none" strike="noStrike" cap="none" dirty="0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1200"/>
              <a:buFont typeface="Arial Narrow"/>
              <a:buNone/>
            </a:pPr>
            <a:endParaRPr sz="1200" b="1" i="0" u="none" strike="noStrike" cap="none" dirty="0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Narrow"/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Transforming global energy use to create a clean, prosperous, and secure low-carbon future.</a:t>
            </a:r>
            <a:endParaRPr sz="1400" b="0" i="0" u="none" strike="noStrike" cap="none" dirty="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83" name="Shape 83" descr="RMI_LOGO.eps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9062" y="3847455"/>
            <a:ext cx="1014701" cy="1014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4204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574936" y="466566"/>
            <a:ext cx="7684545" cy="87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800"/>
              <a:buFont typeface="Arial Narrow"/>
              <a:buNone/>
            </a:pPr>
            <a:r>
              <a:rPr lang="en-US" dirty="0"/>
              <a:t>Who are the efficiency inspectors?</a:t>
            </a:r>
            <a:endParaRPr sz="2800" b="1" i="0" u="none" strike="noStrike" cap="none" dirty="0">
              <a:solidFill>
                <a:srgbClr val="15253D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body" idx="2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A3DB408-72A2-4AB2-99D9-73306A99944A}"/>
              </a:ext>
            </a:extLst>
          </p:cNvPr>
          <p:cNvGraphicFramePr/>
          <p:nvPr/>
        </p:nvGraphicFramePr>
        <p:xfrm>
          <a:off x="141585" y="1221165"/>
          <a:ext cx="8819535" cy="49495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CCAB722A-90CB-44C9-9CEA-D8C211195259}"/>
              </a:ext>
            </a:extLst>
          </p:cNvPr>
          <p:cNvSpPr/>
          <p:nvPr/>
        </p:nvSpPr>
        <p:spPr>
          <a:xfrm>
            <a:off x="4572000" y="1695994"/>
            <a:ext cx="4501208" cy="4038179"/>
          </a:xfrm>
          <a:prstGeom prst="rect">
            <a:avLst/>
          </a:prstGeom>
          <a:noFill/>
          <a:ln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206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318794" y="350046"/>
            <a:ext cx="7660640" cy="87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800"/>
              <a:buFont typeface="Arial Narrow"/>
              <a:buNone/>
            </a:pPr>
            <a:r>
              <a:rPr lang="en-US" sz="2800" b="1" i="0" u="none" strike="noStrike" cap="none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rPr>
              <a:t>Consult </a:t>
            </a:r>
            <a:r>
              <a:rPr lang="en-US" sz="2800" b="1" i="0" u="none" strike="noStrike" cap="none" dirty="0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rPr>
              <a:t>and partner with key stakeholders in </a:t>
            </a:r>
            <a:r>
              <a:rPr lang="en-US" sz="2800" b="1" i="0" u="none" strike="noStrike" cap="none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rPr>
              <a:t>the residential housing sector </a:t>
            </a:r>
            <a:endParaRPr sz="2800" b="1" i="0" u="none" strike="noStrike" cap="none" dirty="0">
              <a:solidFill>
                <a:srgbClr val="15253D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body" idx="2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315"/>
          <p:cNvSpPr/>
          <p:nvPr/>
        </p:nvSpPr>
        <p:spPr>
          <a:xfrm flipH="1">
            <a:off x="430190" y="1618593"/>
            <a:ext cx="8400300" cy="4505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2000" dirty="0">
                <a:solidFill>
                  <a:schemeClr val="dk1"/>
                </a:solidFill>
              </a:rPr>
              <a:t>Understand and address concerns</a:t>
            </a: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endParaRPr lang="en-US" sz="2000" dirty="0">
              <a:solidFill>
                <a:schemeClr val="dk1"/>
              </a:solidFill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2000" dirty="0">
                <a:solidFill>
                  <a:schemeClr val="dk1"/>
                </a:solidFill>
              </a:rPr>
              <a:t>Develop a cost recovery strategy to ensure affordability and equity</a:t>
            </a: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endParaRPr lang="en-US" sz="2000" dirty="0">
              <a:solidFill>
                <a:schemeClr val="dk1"/>
              </a:solidFill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2000" dirty="0">
                <a:solidFill>
                  <a:schemeClr val="dk1"/>
                </a:solidFill>
              </a:rPr>
              <a:t>Identify compelling value propositions</a:t>
            </a: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285750" marR="0" lvl="0" indent="-184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561" y="3620917"/>
            <a:ext cx="2101276" cy="1103170"/>
          </a:xfrm>
          <a:prstGeom prst="rect">
            <a:avLst/>
          </a:prstGeom>
        </p:spPr>
      </p:pic>
      <p:sp>
        <p:nvSpPr>
          <p:cNvPr id="8" name="Shape 315"/>
          <p:cNvSpPr/>
          <p:nvPr/>
        </p:nvSpPr>
        <p:spPr>
          <a:xfrm flipH="1">
            <a:off x="519580" y="4921017"/>
            <a:ext cx="2667237" cy="638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2000" dirty="0">
                <a:solidFill>
                  <a:schemeClr val="dk1"/>
                </a:solidFill>
              </a:rPr>
              <a:t>Landlords / </a:t>
            </a:r>
          </a:p>
          <a:p>
            <a:pPr marL="114300"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2000" dirty="0">
                <a:solidFill>
                  <a:schemeClr val="dk1"/>
                </a:solidFill>
              </a:rPr>
              <a:t>Property Managers</a:t>
            </a:r>
            <a:endParaRPr sz="1800" dirty="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285750" marR="0" lvl="0" indent="-18415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207" y="3620917"/>
            <a:ext cx="2101276" cy="1103170"/>
          </a:xfrm>
          <a:prstGeom prst="rect">
            <a:avLst/>
          </a:prstGeom>
        </p:spPr>
      </p:pic>
      <p:sp>
        <p:nvSpPr>
          <p:cNvPr id="10" name="Shape 315"/>
          <p:cNvSpPr/>
          <p:nvPr/>
        </p:nvSpPr>
        <p:spPr>
          <a:xfrm flipH="1">
            <a:off x="2993226" y="4921017"/>
            <a:ext cx="2667237" cy="638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2000" dirty="0">
                <a:solidFill>
                  <a:schemeClr val="dk1"/>
                </a:solidFill>
              </a:rPr>
              <a:t>Utilities</a:t>
            </a:r>
            <a:endParaRPr sz="1800" dirty="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285750" marR="0" lvl="0" indent="-18415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833" y="3620917"/>
            <a:ext cx="2101276" cy="1103170"/>
          </a:xfrm>
          <a:prstGeom prst="rect">
            <a:avLst/>
          </a:prstGeom>
        </p:spPr>
      </p:pic>
      <p:sp>
        <p:nvSpPr>
          <p:cNvPr id="12" name="Shape 315"/>
          <p:cNvSpPr/>
          <p:nvPr/>
        </p:nvSpPr>
        <p:spPr>
          <a:xfrm flipH="1">
            <a:off x="5749852" y="4921017"/>
            <a:ext cx="2667237" cy="638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2000" dirty="0">
                <a:solidFill>
                  <a:schemeClr val="dk1"/>
                </a:solidFill>
              </a:rPr>
              <a:t>Energy Service</a:t>
            </a:r>
          </a:p>
          <a:p>
            <a:pPr marL="114300"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2000" dirty="0">
                <a:solidFill>
                  <a:schemeClr val="dk1"/>
                </a:solidFill>
              </a:rPr>
              <a:t>Industry </a:t>
            </a:r>
            <a:endParaRPr sz="1800" dirty="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285750" marR="0" lvl="0" indent="-18415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7207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A1CFEAB-BFFC-40E4-B81F-35A86B51B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Compliance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CAEABD3-45ED-412D-BFD0-D5D1FBB8A2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CAC4DB-C2D1-444C-B60D-B69BB96A5EF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262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1483360" y="407555"/>
            <a:ext cx="7660640" cy="87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800"/>
              <a:buFont typeface="Arial Narrow"/>
              <a:buNone/>
            </a:pPr>
            <a:r>
              <a:rPr lang="en-US" sz="2800" b="1" i="0" u="none" strike="noStrike" cap="none" dirty="0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rPr>
              <a:t>Develop a compliance framework</a:t>
            </a:r>
            <a:endParaRPr sz="2800" b="1" i="0" u="none" strike="noStrike" cap="none" dirty="0">
              <a:solidFill>
                <a:srgbClr val="15253D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body" idx="2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315"/>
          <p:cNvSpPr/>
          <p:nvPr/>
        </p:nvSpPr>
        <p:spPr>
          <a:xfrm flipH="1">
            <a:off x="430190" y="1618593"/>
            <a:ext cx="8400300" cy="4505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2000" dirty="0">
                <a:solidFill>
                  <a:schemeClr val="dk1"/>
                </a:solidFill>
              </a:rPr>
              <a:t>Determine compliance timeline</a:t>
            </a: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endParaRPr lang="en-US" sz="2000" dirty="0">
              <a:solidFill>
                <a:schemeClr val="dk1"/>
              </a:solidFill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2000" dirty="0">
                <a:solidFill>
                  <a:schemeClr val="dk1"/>
                </a:solidFill>
              </a:rPr>
              <a:t>Create alternative compliance paths</a:t>
            </a: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endParaRPr lang="en-US" sz="2000" dirty="0">
              <a:solidFill>
                <a:schemeClr val="dk1"/>
              </a:solidFill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2000" dirty="0">
                <a:solidFill>
                  <a:schemeClr val="dk1"/>
                </a:solidFill>
              </a:rPr>
              <a:t>Cost caps</a:t>
            </a: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endParaRPr lang="en-US" sz="2000" dirty="0">
              <a:solidFill>
                <a:schemeClr val="dk1"/>
              </a:solidFill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2000" dirty="0">
                <a:solidFill>
                  <a:schemeClr val="dk1"/>
                </a:solidFill>
              </a:rPr>
              <a:t>Exemptions</a:t>
            </a: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endParaRPr lang="en-US" sz="2000" dirty="0">
              <a:solidFill>
                <a:schemeClr val="dk1"/>
              </a:solidFill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2000" dirty="0">
                <a:solidFill>
                  <a:schemeClr val="dk1"/>
                </a:solidFill>
              </a:rPr>
              <a:t>Non-compliance penalties</a:t>
            </a: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endParaRPr lang="en-US" sz="2000" dirty="0">
              <a:solidFill>
                <a:schemeClr val="dk1"/>
              </a:solidFill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2000" dirty="0">
                <a:solidFill>
                  <a:schemeClr val="dk1"/>
                </a:solidFill>
              </a:rPr>
              <a:t>Verification</a:t>
            </a: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285750" marR="0" lvl="0" indent="-184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6806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800"/>
              <a:buFont typeface="Arial Narrow"/>
              <a:buNone/>
            </a:pPr>
            <a:r>
              <a:rPr lang="en-US" dirty="0"/>
              <a:t>Discussion on </a:t>
            </a:r>
            <a:r>
              <a:rPr lang="en-US" sz="2800" b="1" i="0" u="none" strike="noStrike" cap="none" dirty="0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rPr>
              <a:t>Selecting an Energy Target </a:t>
            </a:r>
            <a:endParaRPr sz="2800" b="1" i="0" u="none" strike="noStrike" cap="none" dirty="0">
              <a:solidFill>
                <a:srgbClr val="15253D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C5DE5A-DD70-450A-B355-E3DA47772A2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>
                <a:hlinkClick r:id="rId3" tooltip="http://theconversation.com/renewables-are-not-the-only-green-energy-australia-needs-28762"/>
              </a:rPr>
              <a:t>This Photo</a:t>
            </a:r>
            <a:r>
              <a:rPr lang="en-US" dirty="0"/>
              <a:t> by Unknown Author is licensed under </a:t>
            </a:r>
            <a:r>
              <a:rPr lang="en-US" dirty="0">
                <a:hlinkClick r:id="rId4" tooltip="https://creativecommons.org/licenses/by-nd/4.0/"/>
              </a:rPr>
              <a:t>CC BY-ND</a:t>
            </a:r>
            <a:endParaRPr lang="en-US" dirty="0"/>
          </a:p>
          <a:p>
            <a:endParaRPr lang="en-US" dirty="0"/>
          </a:p>
        </p:txBody>
      </p:sp>
      <p:sp>
        <p:nvSpPr>
          <p:cNvPr id="9" name="Shape 315">
            <a:extLst>
              <a:ext uri="{FF2B5EF4-FFF2-40B4-BE49-F238E27FC236}">
                <a16:creationId xmlns:a16="http://schemas.microsoft.com/office/drawing/2014/main" id="{703C0BB0-125A-4F0A-8F90-A4FB2F8C0751}"/>
              </a:ext>
            </a:extLst>
          </p:cNvPr>
          <p:cNvSpPr/>
          <p:nvPr/>
        </p:nvSpPr>
        <p:spPr>
          <a:xfrm flipH="1">
            <a:off x="2773738" y="1749491"/>
            <a:ext cx="8400300" cy="4505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285750" marR="0" lvl="0" indent="-184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6F87B6-AE2A-44A5-B79C-B2285DB2815E}"/>
              </a:ext>
            </a:extLst>
          </p:cNvPr>
          <p:cNvSpPr/>
          <p:nvPr/>
        </p:nvSpPr>
        <p:spPr>
          <a:xfrm>
            <a:off x="766916" y="1485914"/>
            <a:ext cx="737124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/>
              <a:t>What’s the baseline and current distribution of energy scores in your city? How could you determine that?</a:t>
            </a:r>
          </a:p>
          <a:p>
            <a:pPr marL="640080" lvl="3" indent="-285750">
              <a:buFont typeface="Arial" panose="020B0604020202020204" pitchFamily="34" charset="0"/>
              <a:buChar char="•"/>
            </a:pPr>
            <a:r>
              <a:rPr lang="en-US" dirty="0"/>
              <a:t>SLED per household (city specific data in impact calculation RMI sent)</a:t>
            </a:r>
          </a:p>
          <a:p>
            <a:pPr marL="640080" lvl="3" indent="-285750">
              <a:buFont typeface="Arial" panose="020B0604020202020204" pitchFamily="34" charset="0"/>
              <a:buChar char="•"/>
            </a:pPr>
            <a:r>
              <a:rPr lang="en-US" dirty="0"/>
              <a:t>Do energy audits on a sample of homes to determine baseline</a:t>
            </a:r>
          </a:p>
          <a:p>
            <a:pPr marL="640080" lvl="3" indent="-285750">
              <a:buFont typeface="Arial" panose="020B0604020202020204" pitchFamily="34" charset="0"/>
              <a:buChar char="•"/>
            </a:pPr>
            <a:r>
              <a:rPr lang="en-US" dirty="0"/>
              <a:t>Use AEMs</a:t>
            </a:r>
          </a:p>
          <a:p>
            <a:pPr lvl="3"/>
            <a:endParaRPr lang="en-US" b="1" dirty="0"/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What cost threshold do you care about? Do landlords think it terms of X% of total rent, total dollar amount, or simple payback? How do you determine what is a reasonable cost burden to put on landlords?</a:t>
            </a:r>
          </a:p>
          <a:p>
            <a:pPr marL="342900" indent="-342900">
              <a:buFont typeface="+mj-lt"/>
              <a:buAutoNum type="arabicPeriod"/>
            </a:pPr>
            <a:endParaRPr lang="en-US" b="1" dirty="0"/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How much money would it take for the average home to get to the target score? How could this be estimated?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0E881C-4211-456D-AE63-04B4D9E28E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707464" y="4109501"/>
            <a:ext cx="3163922" cy="214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29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3661"/>
              </a:buClr>
              <a:buSzPts val="2800"/>
              <a:buFont typeface="Arial Narrow"/>
              <a:buNone/>
            </a:pPr>
            <a:r>
              <a:rPr lang="en-US" b="1" i="0" u="none" strike="noStrike" cap="none" dirty="0">
                <a:solidFill>
                  <a:srgbClr val="1D3661"/>
                </a:solidFill>
                <a:latin typeface="Arial Narrow"/>
                <a:ea typeface="Arial Narrow"/>
                <a:cs typeface="Arial Narrow"/>
                <a:sym typeface="Arial Narrow"/>
              </a:rPr>
              <a:t>Is Phased Compliance a Good Idea?</a:t>
            </a:r>
            <a:endParaRPr sz="2000" b="1" i="0" u="none" strike="noStrike" cap="none" dirty="0">
              <a:solidFill>
                <a:srgbClr val="1D366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21E0AA-37F8-4585-8559-D2E76E9226B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hape 315">
            <a:extLst>
              <a:ext uri="{FF2B5EF4-FFF2-40B4-BE49-F238E27FC236}">
                <a16:creationId xmlns:a16="http://schemas.microsoft.com/office/drawing/2014/main" id="{C7CB9A2F-173C-438B-8814-3D45FA75EC2A}"/>
              </a:ext>
            </a:extLst>
          </p:cNvPr>
          <p:cNvSpPr/>
          <p:nvPr/>
        </p:nvSpPr>
        <p:spPr>
          <a:xfrm flipH="1">
            <a:off x="265042" y="1363747"/>
            <a:ext cx="1935898" cy="1815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2400" dirty="0">
                <a:solidFill>
                  <a:schemeClr val="dk1"/>
                </a:solidFill>
              </a:rPr>
              <a:t>HES</a:t>
            </a: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endParaRPr lang="en-US" sz="2400" dirty="0">
              <a:solidFill>
                <a:schemeClr val="dk1"/>
              </a:solidFill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endParaRPr lang="en-US" sz="2400" dirty="0">
              <a:solidFill>
                <a:schemeClr val="dk1"/>
              </a:solidFill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endParaRPr lang="en-US" sz="24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285750" marR="0" lvl="0" indent="-184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sym typeface="Arial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56A9D47-302C-4C3D-A378-9A735D5F65E3}"/>
              </a:ext>
            </a:extLst>
          </p:cNvPr>
          <p:cNvGraphicFramePr/>
          <p:nvPr/>
        </p:nvGraphicFramePr>
        <p:xfrm>
          <a:off x="84291" y="1082970"/>
          <a:ext cx="8878956" cy="5089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26209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3661"/>
              </a:buClr>
              <a:buSzPts val="2800"/>
              <a:buFont typeface="Arial Narrow"/>
              <a:buNone/>
            </a:pPr>
            <a:r>
              <a:rPr lang="en-US" b="1" i="0" u="none" strike="noStrike" cap="none" dirty="0">
                <a:solidFill>
                  <a:srgbClr val="1D3661"/>
                </a:solidFill>
                <a:latin typeface="Arial Narrow"/>
                <a:ea typeface="Arial Narrow"/>
                <a:cs typeface="Arial Narrow"/>
                <a:sym typeface="Arial Narrow"/>
              </a:rPr>
              <a:t>Phased Compliance Ideas</a:t>
            </a:r>
            <a:endParaRPr sz="2000" b="1" i="0" u="none" strike="noStrike" cap="none" dirty="0">
              <a:solidFill>
                <a:srgbClr val="1D366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21E0AA-37F8-4585-8559-D2E76E9226B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hape 315">
            <a:extLst>
              <a:ext uri="{FF2B5EF4-FFF2-40B4-BE49-F238E27FC236}">
                <a16:creationId xmlns:a16="http://schemas.microsoft.com/office/drawing/2014/main" id="{C7CB9A2F-173C-438B-8814-3D45FA75EC2A}"/>
              </a:ext>
            </a:extLst>
          </p:cNvPr>
          <p:cNvSpPr/>
          <p:nvPr/>
        </p:nvSpPr>
        <p:spPr>
          <a:xfrm flipH="1">
            <a:off x="265042" y="1363747"/>
            <a:ext cx="1935898" cy="1815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2400" dirty="0">
                <a:solidFill>
                  <a:schemeClr val="dk1"/>
                </a:solidFill>
              </a:rPr>
              <a:t>HES</a:t>
            </a: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endParaRPr lang="en-US" sz="2400" dirty="0">
              <a:solidFill>
                <a:schemeClr val="dk1"/>
              </a:solidFill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endParaRPr lang="en-US" sz="2400" dirty="0">
              <a:solidFill>
                <a:schemeClr val="dk1"/>
              </a:solidFill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endParaRPr lang="en-US" sz="24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285750" marR="0" lvl="0" indent="-184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sym typeface="Arial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56A9D47-302C-4C3D-A378-9A735D5F65E3}"/>
              </a:ext>
            </a:extLst>
          </p:cNvPr>
          <p:cNvGraphicFramePr/>
          <p:nvPr/>
        </p:nvGraphicFramePr>
        <p:xfrm>
          <a:off x="84291" y="1082970"/>
          <a:ext cx="8878956" cy="5089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58996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3661"/>
              </a:buClr>
              <a:buSzPts val="2800"/>
              <a:buFont typeface="Arial Narrow"/>
              <a:buNone/>
            </a:pPr>
            <a:r>
              <a:rPr lang="en-US" b="1" i="0" u="none" strike="noStrike" cap="none" dirty="0">
                <a:solidFill>
                  <a:srgbClr val="1D3661"/>
                </a:solidFill>
                <a:latin typeface="Arial Narrow"/>
                <a:ea typeface="Arial Narrow"/>
                <a:cs typeface="Arial Narrow"/>
                <a:sym typeface="Arial Narrow"/>
              </a:rPr>
              <a:t>How can cities help with cost effective compliance?</a:t>
            </a:r>
            <a:endParaRPr sz="2000" b="1" i="0" u="none" strike="noStrike" cap="none" dirty="0">
              <a:solidFill>
                <a:srgbClr val="1D366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21E0AA-37F8-4585-8559-D2E76E9226B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79344D2-C0BA-4E9E-9050-14B9DAF61A7E}"/>
              </a:ext>
            </a:extLst>
          </p:cNvPr>
          <p:cNvGraphicFramePr/>
          <p:nvPr/>
        </p:nvGraphicFramePr>
        <p:xfrm>
          <a:off x="147484" y="1082970"/>
          <a:ext cx="8878956" cy="5089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85147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3661"/>
              </a:buClr>
              <a:buSzPts val="2800"/>
              <a:buFont typeface="Arial Narrow"/>
              <a:buNone/>
            </a:pPr>
            <a:r>
              <a:rPr lang="en-US" b="1" i="0" u="none" strike="noStrike" cap="none" dirty="0">
                <a:solidFill>
                  <a:srgbClr val="1D3661"/>
                </a:solidFill>
                <a:latin typeface="Arial Narrow"/>
                <a:ea typeface="Arial Narrow"/>
                <a:cs typeface="Arial Narrow"/>
                <a:sym typeface="Arial Narrow"/>
              </a:rPr>
              <a:t>How can cities help with cost effective compliance?</a:t>
            </a:r>
            <a:endParaRPr sz="2000" b="1" i="0" u="none" strike="noStrike" cap="none" dirty="0">
              <a:solidFill>
                <a:srgbClr val="1D366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21E0AA-37F8-4585-8559-D2E76E9226B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79344D2-C0BA-4E9E-9050-14B9DAF61A7E}"/>
              </a:ext>
            </a:extLst>
          </p:cNvPr>
          <p:cNvGraphicFramePr/>
          <p:nvPr/>
        </p:nvGraphicFramePr>
        <p:xfrm>
          <a:off x="147484" y="1082970"/>
          <a:ext cx="4424516" cy="5089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34E37DA-FEAB-4F5E-8CF6-7AB899E95DE8}"/>
              </a:ext>
            </a:extLst>
          </p:cNvPr>
          <p:cNvSpPr/>
          <p:nvPr/>
        </p:nvSpPr>
        <p:spPr>
          <a:xfrm>
            <a:off x="5045378" y="1743988"/>
            <a:ext cx="3734256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latin typeface="+mn-lt"/>
              </a:rPr>
              <a:t>Questions to Tackle:</a:t>
            </a:r>
          </a:p>
          <a:p>
            <a:pPr lvl="0"/>
            <a:endParaRPr lang="en-US" sz="1600" dirty="0">
              <a:latin typeface="+mn-lt"/>
            </a:endParaRPr>
          </a:p>
          <a:p>
            <a:pPr lvl="0"/>
            <a:r>
              <a:rPr lang="en-US" sz="1600" dirty="0">
                <a:latin typeface="+mn-lt"/>
              </a:rPr>
              <a:t>How can we develop alternative compliance paths that are useful but not so compelling that no one pursues the policy?</a:t>
            </a:r>
          </a:p>
          <a:p>
            <a:pPr lvl="0"/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How can cities ensure landlords aren’t raising rent to pay for their alterative compliance options?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98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3661"/>
              </a:buClr>
              <a:buSzPts val="2800"/>
              <a:buFont typeface="Arial Narrow"/>
              <a:buNone/>
            </a:pPr>
            <a:r>
              <a:rPr lang="en-US" b="1" i="0" u="none" strike="noStrike" cap="none" dirty="0">
                <a:solidFill>
                  <a:srgbClr val="1D3661"/>
                </a:solidFill>
                <a:latin typeface="Arial Narrow"/>
                <a:ea typeface="Arial Narrow"/>
                <a:cs typeface="Arial Narrow"/>
                <a:sym typeface="Arial Narrow"/>
              </a:rPr>
              <a:t>How can cities help with cost effective compliance?</a:t>
            </a:r>
            <a:endParaRPr sz="2000" b="1" i="0" u="none" strike="noStrike" cap="none" dirty="0">
              <a:solidFill>
                <a:srgbClr val="1D366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21E0AA-37F8-4585-8559-D2E76E9226B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79344D2-C0BA-4E9E-9050-14B9DAF61A7E}"/>
              </a:ext>
            </a:extLst>
          </p:cNvPr>
          <p:cNvGraphicFramePr/>
          <p:nvPr/>
        </p:nvGraphicFramePr>
        <p:xfrm>
          <a:off x="147484" y="1082970"/>
          <a:ext cx="4424516" cy="5089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0EA2DF4-296C-4DAE-A361-667D81C66897}"/>
              </a:ext>
            </a:extLst>
          </p:cNvPr>
          <p:cNvSpPr/>
          <p:nvPr/>
        </p:nvSpPr>
        <p:spPr>
          <a:xfrm>
            <a:off x="5045378" y="1743988"/>
            <a:ext cx="3734256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latin typeface="+mn-lt"/>
              </a:rPr>
              <a:t>Questions to Tackle:</a:t>
            </a:r>
          </a:p>
          <a:p>
            <a:pPr lvl="0"/>
            <a:endParaRPr lang="en-US" sz="1600" dirty="0">
              <a:latin typeface="+mn-lt"/>
            </a:endParaRPr>
          </a:p>
          <a:p>
            <a:pPr lvl="0"/>
            <a:r>
              <a:rPr lang="en-US" sz="1600" dirty="0">
                <a:latin typeface="+mn-lt"/>
              </a:rPr>
              <a:t>How can cities ensure property owners are selecting the most cost effective upgrades? (I.e. if a landlord is looking at replacing their windows they may hit the cost cap and think they’re not required to do anything.)</a:t>
            </a:r>
          </a:p>
          <a:p>
            <a:pPr lvl="0"/>
            <a:endParaRPr lang="en-US" sz="1600" dirty="0">
              <a:latin typeface="+mn-lt"/>
            </a:endParaRPr>
          </a:p>
          <a:p>
            <a:pPr lvl="0"/>
            <a:r>
              <a:rPr lang="en-US" sz="1600" dirty="0">
                <a:latin typeface="+mn-lt"/>
              </a:rPr>
              <a:t>What is a reasonable cost cap?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831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265042" y="207859"/>
            <a:ext cx="8879100" cy="8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3661"/>
              </a:buClr>
              <a:buSzPts val="2800"/>
              <a:buFont typeface="Arial Narrow"/>
              <a:buNone/>
            </a:pPr>
            <a:r>
              <a:rPr lang="en-US" sz="3600" dirty="0">
                <a:solidFill>
                  <a:srgbClr val="1D366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Section 3: Policy Components</a:t>
            </a:r>
            <a:endParaRPr sz="3600" b="1" i="0" u="none" strike="noStrike" cap="none" dirty="0">
              <a:solidFill>
                <a:srgbClr val="1D3661"/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body" idx="2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6C5C67D-0D2E-4B74-A9E7-54FCC50FC1B1}"/>
              </a:ext>
            </a:extLst>
          </p:cNvPr>
          <p:cNvGraphicFramePr/>
          <p:nvPr/>
        </p:nvGraphicFramePr>
        <p:xfrm>
          <a:off x="265041" y="1119386"/>
          <a:ext cx="4289425" cy="4629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A picture containing grass, person&#10;&#10;Description generated with high confidence">
            <a:extLst>
              <a:ext uri="{FF2B5EF4-FFF2-40B4-BE49-F238E27FC236}">
                <a16:creationId xmlns:a16="http://schemas.microsoft.com/office/drawing/2014/main" id="{920D5653-EC42-49C3-A286-82CCE7DB54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589535" y="1841846"/>
            <a:ext cx="4432872" cy="31743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88D9DF-0F74-4013-9609-982117ACDAE4}"/>
              </a:ext>
            </a:extLst>
          </p:cNvPr>
          <p:cNvSpPr txBox="1"/>
          <p:nvPr/>
        </p:nvSpPr>
        <p:spPr>
          <a:xfrm>
            <a:off x="0" y="6399332"/>
            <a:ext cx="45544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9" tooltip="http://laberintosdecreta.blogspot.com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10" tooltip="https://creativecommons.org/licenses/by-nc-nd/3.0/"/>
              </a:rPr>
              <a:t>CC BY-NC-ND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330366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3661"/>
              </a:buClr>
              <a:buSzPts val="2800"/>
              <a:buFont typeface="Arial Narrow"/>
              <a:buNone/>
            </a:pPr>
            <a:r>
              <a:rPr lang="en-US" b="1" i="0" u="none" strike="noStrike" cap="none" dirty="0">
                <a:solidFill>
                  <a:srgbClr val="1D3661"/>
                </a:solidFill>
                <a:latin typeface="Arial Narrow"/>
                <a:ea typeface="Arial Narrow"/>
                <a:cs typeface="Arial Narrow"/>
                <a:sym typeface="Arial Narrow"/>
              </a:rPr>
              <a:t>How can cities help with cost effective compliance?</a:t>
            </a:r>
            <a:endParaRPr sz="2000" b="1" i="0" u="none" strike="noStrike" cap="none" dirty="0">
              <a:solidFill>
                <a:srgbClr val="1D366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21E0AA-37F8-4585-8559-D2E76E9226B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79344D2-C0BA-4E9E-9050-14B9DAF61A7E}"/>
              </a:ext>
            </a:extLst>
          </p:cNvPr>
          <p:cNvGraphicFramePr/>
          <p:nvPr/>
        </p:nvGraphicFramePr>
        <p:xfrm>
          <a:off x="147484" y="1082970"/>
          <a:ext cx="4424516" cy="5089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AB273306-D4D3-410F-868F-D07E74738510}"/>
              </a:ext>
            </a:extLst>
          </p:cNvPr>
          <p:cNvSpPr/>
          <p:nvPr/>
        </p:nvSpPr>
        <p:spPr>
          <a:xfrm>
            <a:off x="5045378" y="1743988"/>
            <a:ext cx="373425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latin typeface="+mn-lt"/>
              </a:rPr>
              <a:t>Question to Tackle:</a:t>
            </a:r>
          </a:p>
          <a:p>
            <a:pPr lvl="0"/>
            <a:endParaRPr lang="en-US" sz="1600" dirty="0">
              <a:latin typeface="+mn-lt"/>
            </a:endParaRPr>
          </a:p>
          <a:p>
            <a:pPr lvl="0"/>
            <a:r>
              <a:rPr lang="en-US" sz="1600" dirty="0">
                <a:latin typeface="+mn-lt"/>
              </a:rPr>
              <a:t>Beyond properties that cities should assume are already compliant, what other exemptions should be considered?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062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265043" y="207859"/>
            <a:ext cx="4486252" cy="875111"/>
          </a:xfrm>
        </p:spPr>
        <p:txBody>
          <a:bodyPr/>
          <a:lstStyle/>
          <a:p>
            <a:pPr lvl="0"/>
            <a:r>
              <a:rPr lang="en-US" sz="2400" dirty="0">
                <a:sym typeface="Arial Narrow"/>
              </a:rPr>
              <a:t>Boulder’s Compliance Flowchart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0044A0EC-9656-4B5E-83A8-18ACB3EB5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107" y="1296076"/>
            <a:ext cx="4141893" cy="4876124"/>
          </a:xfrm>
        </p:spPr>
        <p:txBody>
          <a:bodyPr/>
          <a:lstStyle/>
          <a:p>
            <a:pPr marL="50800" indent="0">
              <a:buNone/>
            </a:pPr>
            <a:r>
              <a:rPr lang="en-US" sz="2000" dirty="0"/>
              <a:t>Resource here: </a:t>
            </a:r>
            <a:r>
              <a:rPr lang="en-US" sz="2000" dirty="0">
                <a:hlinkClick r:id="rId3"/>
              </a:rPr>
              <a:t>https://www-static.bouldercolorado.gov/docs/SmartRegs_Compliance_Process_Flowchart_3_2018-1-201803190953.pdf?_ga=2.233871197.2113064351.1537852761-1102657128.1515087092</a:t>
            </a:r>
            <a:endParaRPr lang="en-US" sz="2000" dirty="0"/>
          </a:p>
          <a:p>
            <a:pPr marL="50800" indent="0">
              <a:buNone/>
            </a:pPr>
            <a:endParaRPr lang="en-US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F2753763-C679-4D43-A5BB-BE219CC2784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A04276E-80A6-4EE7-AF4B-77C460D2EA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3"/>
          <a:stretch/>
        </p:blipFill>
        <p:spPr>
          <a:xfrm>
            <a:off x="4584957" y="95624"/>
            <a:ext cx="4559043" cy="676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53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800"/>
              <a:buFont typeface="Arial Narrow"/>
              <a:buNone/>
            </a:pPr>
            <a:r>
              <a:rPr lang="en-US" sz="2800" b="1" i="0" u="none" strike="noStrike" cap="none" dirty="0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rPr>
              <a:t>Enforcement</a:t>
            </a:r>
            <a:endParaRPr sz="2800" b="1" i="0" u="none" strike="noStrike" cap="none" dirty="0">
              <a:solidFill>
                <a:srgbClr val="15253D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0DCDA4-F0D2-4796-8717-22ED16F516E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hape 315"/>
          <p:cNvSpPr/>
          <p:nvPr/>
        </p:nvSpPr>
        <p:spPr>
          <a:xfrm flipH="1">
            <a:off x="430190" y="1688370"/>
            <a:ext cx="5258229" cy="4505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1600"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n-US" sz="1800" b="1" dirty="0">
                <a:solidFill>
                  <a:schemeClr val="dk1"/>
                </a:solidFill>
              </a:rPr>
              <a:t>How is compliance checked? </a:t>
            </a:r>
          </a:p>
          <a:p>
            <a:pPr marL="387350" lvl="6" indent="-285750">
              <a:lnSpc>
                <a:spcPct val="90000"/>
              </a:lnSpc>
              <a:buSzPts val="1600"/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dk1"/>
                </a:solidFill>
              </a:rPr>
              <a:t>Boulder’s Example: </a:t>
            </a:r>
            <a:r>
              <a:rPr lang="en-US" sz="1800" dirty="0">
                <a:solidFill>
                  <a:schemeClr val="dk1"/>
                </a:solidFill>
              </a:rPr>
              <a:t>Every 4 years rental license is up for renewable. SmartRegs compliance is checked at this point.</a:t>
            </a:r>
          </a:p>
          <a:p>
            <a:pPr marL="387350" lvl="6" indent="-285750">
              <a:lnSpc>
                <a:spcPct val="90000"/>
              </a:lnSpc>
              <a:buSzPts val="1600"/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dk1"/>
              </a:solidFill>
            </a:endParaRPr>
          </a:p>
          <a:p>
            <a:pPr marL="101600" lvl="6">
              <a:lnSpc>
                <a:spcPct val="90000"/>
              </a:lnSpc>
              <a:buSzPts val="1600"/>
            </a:pPr>
            <a:r>
              <a:rPr lang="en-US" sz="1800" b="1" dirty="0">
                <a:solidFill>
                  <a:schemeClr val="dk1"/>
                </a:solidFill>
              </a:rPr>
              <a:t>Questions to tackle:</a:t>
            </a:r>
          </a:p>
          <a:p>
            <a:pPr marL="387350" lvl="6" indent="-285750">
              <a:lnSpc>
                <a:spcPct val="90000"/>
              </a:lnSpc>
              <a:buSzPts val="16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</a:rPr>
              <a:t>If you don’t have a rental license in place, how can this be triggered?</a:t>
            </a:r>
          </a:p>
          <a:p>
            <a:pPr marL="387350" lvl="6" indent="-285750">
              <a:lnSpc>
                <a:spcPct val="90000"/>
              </a:lnSpc>
              <a:buSzPts val="16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</a:rPr>
              <a:t>What paperwork is needed to confirm compliance?</a:t>
            </a:r>
            <a:endParaRPr lang="en-US" sz="1800" i="1" dirty="0">
              <a:solidFill>
                <a:schemeClr val="dk1"/>
              </a:solidFill>
            </a:endParaRPr>
          </a:p>
          <a:p>
            <a:pPr marL="3873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 descr="A picture containing cake, indoor, table&#10;&#10;Description generated with very high confidence">
            <a:extLst>
              <a:ext uri="{FF2B5EF4-FFF2-40B4-BE49-F238E27FC236}">
                <a16:creationId xmlns:a16="http://schemas.microsoft.com/office/drawing/2014/main" id="{C05DBAE1-4891-4D70-B233-5EED80569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688419" y="1555882"/>
            <a:ext cx="3174603" cy="21206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552FF2-B4D3-48E9-8722-566190BC4D24}"/>
              </a:ext>
            </a:extLst>
          </p:cNvPr>
          <p:cNvSpPr txBox="1"/>
          <p:nvPr/>
        </p:nvSpPr>
        <p:spPr>
          <a:xfrm>
            <a:off x="160184" y="6464637"/>
            <a:ext cx="37484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s://simple.wikipedia.org/wiki/Quorum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sa/3.0/"/>
              </a:rPr>
              <a:t>CC BY-SA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9348642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800"/>
              <a:buFont typeface="Arial Narrow"/>
              <a:buNone/>
            </a:pPr>
            <a:r>
              <a:rPr lang="en-US" sz="2800" b="1" i="0" u="none" strike="noStrike" cap="none" dirty="0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rPr>
              <a:t>Enforcement</a:t>
            </a:r>
            <a:endParaRPr sz="2800" b="1" i="0" u="none" strike="noStrike" cap="none" dirty="0">
              <a:solidFill>
                <a:srgbClr val="15253D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EB4870-0408-4AA9-948E-E1CC1E0C1B9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hape 315"/>
          <p:cNvSpPr/>
          <p:nvPr/>
        </p:nvSpPr>
        <p:spPr>
          <a:xfrm flipH="1">
            <a:off x="430106" y="1310102"/>
            <a:ext cx="6275410" cy="4505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n-US" sz="1800" b="1" dirty="0">
                <a:solidFill>
                  <a:schemeClr val="dk1"/>
                </a:solidFill>
              </a:rPr>
              <a:t>How should non-compliance be handled?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dk1"/>
                </a:solidFill>
              </a:rPr>
              <a:t>Boulder’s Example: </a:t>
            </a:r>
            <a:r>
              <a:rPr lang="en-US" sz="1800" dirty="0">
                <a:solidFill>
                  <a:schemeClr val="dk1"/>
                </a:solidFill>
              </a:rPr>
              <a:t>Currently 84% of rentals are compliant, and they have until the end of 2018. For rentals that aren’t compliant by that time, they will receive fines for renting their property without a license:</a:t>
            </a:r>
          </a:p>
          <a:p>
            <a:pPr marL="651510" lvl="2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dirty="0"/>
              <a:t>1</a:t>
            </a:r>
            <a:r>
              <a:rPr lang="en-US" sz="1800" baseline="30000" dirty="0"/>
              <a:t>st</a:t>
            </a:r>
            <a:r>
              <a:rPr lang="en-US" sz="1800" dirty="0"/>
              <a:t> violation - $150 - $500</a:t>
            </a:r>
          </a:p>
          <a:p>
            <a:pPr marL="651510" lvl="2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dirty="0"/>
              <a:t>2</a:t>
            </a:r>
            <a:r>
              <a:rPr lang="en-US" sz="1800" baseline="30000" dirty="0"/>
              <a:t>nd</a:t>
            </a:r>
            <a:r>
              <a:rPr lang="en-US" sz="1800" dirty="0"/>
              <a:t> violation - $300 - $750</a:t>
            </a:r>
          </a:p>
          <a:p>
            <a:pPr marL="651510" lvl="2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dirty="0"/>
              <a:t>3</a:t>
            </a:r>
            <a:r>
              <a:rPr lang="en-US" sz="1800" baseline="30000" dirty="0"/>
              <a:t>rd</a:t>
            </a:r>
            <a:r>
              <a:rPr lang="en-US" sz="1800" dirty="0"/>
              <a:t> violation - $1,000</a:t>
            </a:r>
          </a:p>
          <a:p>
            <a:pPr lvl="6">
              <a:buSzPts val="1600"/>
            </a:pPr>
            <a:endParaRPr lang="en-US" sz="1800" b="1" dirty="0">
              <a:solidFill>
                <a:schemeClr val="dk1"/>
              </a:solidFill>
            </a:endParaRPr>
          </a:p>
          <a:p>
            <a:pPr lvl="6">
              <a:buSzPts val="1600"/>
            </a:pPr>
            <a:r>
              <a:rPr lang="en-US" sz="1800" b="1" dirty="0">
                <a:solidFill>
                  <a:schemeClr val="dk1"/>
                </a:solidFill>
              </a:rPr>
              <a:t>Questions to tackle: </a:t>
            </a:r>
          </a:p>
          <a:p>
            <a:pPr marL="285750" lvl="6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</a:rPr>
              <a:t>What is an appropriate fine to put in place?</a:t>
            </a:r>
          </a:p>
          <a:p>
            <a:pPr marL="285750" lvl="6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</a:rPr>
              <a:t>If a rental property isn’t compliant should they not be allowed to rent their property? Will this cause displacements?</a:t>
            </a:r>
          </a:p>
          <a:p>
            <a:pPr marL="285750" lvl="6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do you identify properties operating without a rental license?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 descr="A picture containing cake, indoor, table&#10;&#10;Description generated with very high confidence">
            <a:extLst>
              <a:ext uri="{FF2B5EF4-FFF2-40B4-BE49-F238E27FC236}">
                <a16:creationId xmlns:a16="http://schemas.microsoft.com/office/drawing/2014/main" id="{C05DBAE1-4891-4D70-B233-5EED80569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256267" y="2502586"/>
            <a:ext cx="3174603" cy="21206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552FF2-B4D3-48E9-8722-566190BC4D24}"/>
              </a:ext>
            </a:extLst>
          </p:cNvPr>
          <p:cNvSpPr txBox="1"/>
          <p:nvPr/>
        </p:nvSpPr>
        <p:spPr>
          <a:xfrm>
            <a:off x="160184" y="6464637"/>
            <a:ext cx="37484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s://simple.wikipedia.org/wiki/Quorum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sa/3.0/"/>
              </a:rPr>
              <a:t>CC BY-SA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929596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0" y="460878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800"/>
              <a:buFont typeface="Arial Narrow"/>
              <a:buNone/>
            </a:pPr>
            <a:r>
              <a:rPr lang="en-US" sz="2800" dirty="0"/>
              <a:t>How to verify efficiency standards are actually being met</a:t>
            </a:r>
            <a:endParaRPr sz="2800" b="1" i="0" u="none" strike="noStrike" cap="none" dirty="0">
              <a:solidFill>
                <a:srgbClr val="15253D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6CCFBBA-4528-4B22-A55B-384A14D33D5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30107" y="1296076"/>
            <a:ext cx="4697705" cy="4876124"/>
          </a:xfrm>
        </p:spPr>
        <p:txBody>
          <a:bodyPr/>
          <a:lstStyle/>
          <a:p>
            <a:pPr marL="50800" indent="0">
              <a:buNone/>
            </a:pPr>
            <a:r>
              <a:rPr lang="en-US" sz="2000" b="1" dirty="0"/>
              <a:t>Questions to tackle:</a:t>
            </a:r>
          </a:p>
          <a:p>
            <a:r>
              <a:rPr lang="en-US" sz="2000" dirty="0"/>
              <a:t>Are on-site inspections required to verify scores?</a:t>
            </a:r>
          </a:p>
          <a:p>
            <a:r>
              <a:rPr lang="en-US" sz="2000" dirty="0"/>
              <a:t>Who would perform this additional check?</a:t>
            </a:r>
          </a:p>
          <a:p>
            <a:r>
              <a:rPr lang="en-US" sz="2000" dirty="0"/>
              <a:t>What percent of rental properties should be verified?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9FCE000-E919-4870-A58A-9DA0B68EFC48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 descr="A close up of a sign&#10;&#10;Description generated with high confidence">
            <a:extLst>
              <a:ext uri="{FF2B5EF4-FFF2-40B4-BE49-F238E27FC236}">
                <a16:creationId xmlns:a16="http://schemas.microsoft.com/office/drawing/2014/main" id="{860D170C-91AA-4FB8-AB8D-6454F838C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233706" y="1220775"/>
            <a:ext cx="3673475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276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C298A5B-8C36-4F47-A920-64ED3E21D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CC65482-6EF5-45AC-81F9-EB941C9FA9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10E596-C739-4496-8993-E34952BACE9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5094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1483360" y="407555"/>
            <a:ext cx="7660640" cy="87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800"/>
              <a:buFont typeface="Arial Narrow"/>
              <a:buNone/>
            </a:pPr>
            <a:r>
              <a:rPr lang="en-US" sz="2800" b="1" i="0" u="none" strike="noStrike" cap="none" dirty="0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rPr>
              <a:t>Develop a disclosure framework</a:t>
            </a:r>
            <a:endParaRPr sz="2800" b="1" i="0" u="none" strike="noStrike" cap="none" dirty="0">
              <a:solidFill>
                <a:srgbClr val="15253D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body" idx="2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315"/>
          <p:cNvSpPr/>
          <p:nvPr/>
        </p:nvSpPr>
        <p:spPr>
          <a:xfrm flipH="1">
            <a:off x="4289425" y="1681822"/>
            <a:ext cx="4472438" cy="4505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81125" marR="0" lvl="0" indent="-12668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2000" b="1" dirty="0">
                <a:solidFill>
                  <a:schemeClr val="dk1"/>
                </a:solidFill>
              </a:rPr>
              <a:t>Option 1:  </a:t>
            </a:r>
            <a:r>
              <a:rPr lang="en-US" sz="2000" dirty="0">
                <a:solidFill>
                  <a:schemeClr val="dk1"/>
                </a:solidFill>
              </a:rPr>
              <a:t>Create public database of rentals showing whether they are in compliance, non-compliant, or exempt</a:t>
            </a:r>
          </a:p>
          <a:p>
            <a:pPr marL="1381125" marR="0" lvl="0" indent="-12668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lang="en-US" sz="2800" dirty="0">
              <a:solidFill>
                <a:schemeClr val="dk1"/>
              </a:solidFill>
            </a:endParaRPr>
          </a:p>
          <a:p>
            <a:pPr marL="1381125" marR="0" lvl="0" indent="-12668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2000" b="1" dirty="0">
                <a:solidFill>
                  <a:schemeClr val="dk1"/>
                </a:solidFill>
              </a:rPr>
              <a:t>Option 2:  </a:t>
            </a:r>
            <a:r>
              <a:rPr lang="en-US" sz="2000" dirty="0">
                <a:solidFill>
                  <a:schemeClr val="dk1"/>
                </a:solidFill>
              </a:rPr>
              <a:t>Require disclosure of energy score to renter before signing lease</a:t>
            </a:r>
          </a:p>
          <a:p>
            <a:pPr marL="1381125" marR="0" lvl="0" indent="-12668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lang="en-US" sz="2800" dirty="0">
              <a:solidFill>
                <a:schemeClr val="dk1"/>
              </a:solidFill>
            </a:endParaRPr>
          </a:p>
          <a:p>
            <a:pPr marL="1381125" marR="0" lvl="0" indent="-12668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2000" b="1" dirty="0">
                <a:solidFill>
                  <a:schemeClr val="dk1"/>
                </a:solidFill>
              </a:rPr>
              <a:t>Option 3:  </a:t>
            </a:r>
            <a:r>
              <a:rPr lang="en-US" sz="2000" dirty="0">
                <a:solidFill>
                  <a:schemeClr val="dk1"/>
                </a:solidFill>
              </a:rPr>
              <a:t>Incorporate energy score into local MLS and rental platforms</a:t>
            </a: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285750" marR="0" lvl="0" indent="-184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95" y="1681822"/>
            <a:ext cx="3577390" cy="380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391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3661"/>
              </a:buClr>
              <a:buSzPts val="2800"/>
              <a:buFont typeface="Arial Narrow"/>
              <a:buNone/>
            </a:pPr>
            <a:r>
              <a:rPr lang="en-US">
                <a:solidFill>
                  <a:srgbClr val="1D3661"/>
                </a:solidFill>
              </a:rPr>
              <a:t>Disclosure can be used in this policy in two different ways</a:t>
            </a:r>
            <a:endParaRPr b="1" i="0" u="none" strike="noStrike" cap="none">
              <a:solidFill>
                <a:srgbClr val="1D366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21E0AA-37F8-4585-8559-D2E76E9226B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hape 315">
            <a:extLst>
              <a:ext uri="{FF2B5EF4-FFF2-40B4-BE49-F238E27FC236}">
                <a16:creationId xmlns:a16="http://schemas.microsoft.com/office/drawing/2014/main" id="{C7CB9A2F-173C-438B-8814-3D45FA75EC2A}"/>
              </a:ext>
            </a:extLst>
          </p:cNvPr>
          <p:cNvSpPr/>
          <p:nvPr/>
        </p:nvSpPr>
        <p:spPr>
          <a:xfrm flipH="1">
            <a:off x="265042" y="1363747"/>
            <a:ext cx="1935898" cy="1815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2400">
                <a:solidFill>
                  <a:schemeClr val="dk1"/>
                </a:solidFill>
              </a:rPr>
              <a:t>HES</a:t>
            </a: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endParaRPr lang="en-US" sz="2400">
              <a:solidFill>
                <a:schemeClr val="dk1"/>
              </a:solidFill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endParaRPr lang="en-US" sz="2400">
              <a:solidFill>
                <a:schemeClr val="dk1"/>
              </a:solidFill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endParaRPr lang="en-US" sz="24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chemeClr val="dk1"/>
              </a:solidFill>
            </a:endParaRPr>
          </a:p>
          <a:p>
            <a:pPr marL="285750" marR="0" lvl="0" indent="-184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sym typeface="Arial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56A9D47-302C-4C3D-A378-9A735D5F65E3}"/>
              </a:ext>
            </a:extLst>
          </p:cNvPr>
          <p:cNvGraphicFramePr/>
          <p:nvPr/>
        </p:nvGraphicFramePr>
        <p:xfrm>
          <a:off x="84291" y="1082970"/>
          <a:ext cx="8878956" cy="5089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B00AF321-D9FF-44EE-AA33-81849C2D2B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28" b="89494" l="9707" r="93679">
                        <a14:foregroundMark x1="13318" y1="31518" x2="13318" y2="31518"/>
                        <a14:foregroundMark x1="31151" y1="35019" x2="31151" y2="35019"/>
                        <a14:foregroundMark x1="41986" y1="34241" x2="41986" y2="34241"/>
                        <a14:foregroundMark x1="51693" y1="26848" x2="51693" y2="26848"/>
                        <a14:foregroundMark x1="66817" y1="32685" x2="66817" y2="32685"/>
                        <a14:foregroundMark x1="66817" y1="49416" x2="66817" y2="49416"/>
                        <a14:foregroundMark x1="92325" y1="27626" x2="92325" y2="27626"/>
                        <a14:foregroundMark x1="93679" y1="40467" x2="93679" y2="40467"/>
                        <a14:foregroundMark x1="91648" y1="52918" x2="91648" y2="52918"/>
                        <a14:foregroundMark x1="87585" y1="78599" x2="87585" y2="78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037" y="6362362"/>
            <a:ext cx="795746" cy="461640"/>
          </a:xfrm>
          <a:prstGeom prst="rect">
            <a:avLst/>
          </a:prstGeom>
        </p:spPr>
      </p:pic>
      <p:pic>
        <p:nvPicPr>
          <p:cNvPr id="8" name="EA-Logo-140904.pdf" descr="EA-Logo-140904.pdf">
            <a:extLst>
              <a:ext uri="{FF2B5EF4-FFF2-40B4-BE49-F238E27FC236}">
                <a16:creationId xmlns:a16="http://schemas.microsoft.com/office/drawing/2014/main" id="{8B5ED6C7-578D-494E-811B-AFA35B8513B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5666" b="5666"/>
          <a:stretch>
            <a:fillRect/>
          </a:stretch>
        </p:blipFill>
        <p:spPr>
          <a:xfrm>
            <a:off x="6648297" y="6362361"/>
            <a:ext cx="403496" cy="4616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507055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2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7B6BAF-6637-4509-8BB9-708AC469F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Boulder’s </a:t>
            </a:r>
            <a:r>
              <a:rPr lang="en-US" dirty="0" err="1"/>
              <a:t>SmartRegs</a:t>
            </a:r>
            <a:r>
              <a:rPr lang="en-US" dirty="0"/>
              <a:t> program publicly discloses which rentals are compliant, non-compliant, or exempt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398179-B1D5-4D0A-AA08-F1A7DBD6A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885" y="2005112"/>
            <a:ext cx="9144000" cy="2554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780FC6-D693-4762-B494-00EADC0075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28" b="89494" l="9707" r="93679">
                        <a14:foregroundMark x1="13318" y1="31518" x2="13318" y2="31518"/>
                        <a14:foregroundMark x1="31151" y1="35019" x2="31151" y2="35019"/>
                        <a14:foregroundMark x1="41986" y1="34241" x2="41986" y2="34241"/>
                        <a14:foregroundMark x1="51693" y1="26848" x2="51693" y2="26848"/>
                        <a14:foregroundMark x1="66817" y1="32685" x2="66817" y2="32685"/>
                        <a14:foregroundMark x1="66817" y1="49416" x2="66817" y2="49416"/>
                        <a14:foregroundMark x1="92325" y1="27626" x2="92325" y2="27626"/>
                        <a14:foregroundMark x1="93679" y1="40467" x2="93679" y2="40467"/>
                        <a14:foregroundMark x1="91648" y1="52918" x2="91648" y2="52918"/>
                        <a14:foregroundMark x1="87585" y1="78599" x2="87585" y2="78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037" y="6362362"/>
            <a:ext cx="795746" cy="461640"/>
          </a:xfrm>
          <a:prstGeom prst="rect">
            <a:avLst/>
          </a:prstGeom>
        </p:spPr>
      </p:pic>
      <p:pic>
        <p:nvPicPr>
          <p:cNvPr id="6" name="EA-Logo-140904.pdf" descr="EA-Logo-140904.pdf">
            <a:extLst>
              <a:ext uri="{FF2B5EF4-FFF2-40B4-BE49-F238E27FC236}">
                <a16:creationId xmlns:a16="http://schemas.microsoft.com/office/drawing/2014/main" id="{863C32E6-C4DE-4C35-89F4-DA41AEB05A3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666" b="5666"/>
          <a:stretch>
            <a:fillRect/>
          </a:stretch>
        </p:blipFill>
        <p:spPr>
          <a:xfrm>
            <a:off x="6648297" y="6362361"/>
            <a:ext cx="403496" cy="4616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113407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C298A5B-8C36-4F47-A920-64ED3E21D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Affordability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CC65482-6EF5-45AC-81F9-EB941C9FA9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10E596-C739-4496-8993-E34952BACE9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77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265042" y="207859"/>
            <a:ext cx="8879100" cy="8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3661"/>
              </a:buClr>
              <a:buSzPts val="2800"/>
              <a:buFont typeface="Arial Narrow"/>
              <a:buNone/>
            </a:pPr>
            <a:r>
              <a:rPr lang="en-US" sz="3600" dirty="0">
                <a:solidFill>
                  <a:srgbClr val="1D366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Section 3: Policy Components</a:t>
            </a:r>
            <a:endParaRPr sz="3600" b="1" i="0" u="none" strike="noStrike" cap="none" dirty="0">
              <a:solidFill>
                <a:srgbClr val="1D3661"/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body" idx="2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88D9DF-0F74-4013-9609-982117ACDAE4}"/>
              </a:ext>
            </a:extLst>
          </p:cNvPr>
          <p:cNvSpPr txBox="1"/>
          <p:nvPr/>
        </p:nvSpPr>
        <p:spPr>
          <a:xfrm>
            <a:off x="0" y="6399332"/>
            <a:ext cx="45544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://laberintosdecreta.blogspot.com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nc-nd/3.0/"/>
              </a:rPr>
              <a:t>CC BY-NC-ND</a:t>
            </a:r>
            <a:endParaRPr lang="en-US" sz="9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CC249E-D412-45A0-BFB2-8C859CA0C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33719"/>
            <a:ext cx="9144000" cy="552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44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2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12E2187-6955-4521-9BCB-6E572384ACCE}"/>
              </a:ext>
            </a:extLst>
          </p:cNvPr>
          <p:cNvGraphicFramePr/>
          <p:nvPr/>
        </p:nvGraphicFramePr>
        <p:xfrm>
          <a:off x="423081" y="1701772"/>
          <a:ext cx="8604913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7656396-7ECC-4B11-9E65-992DE18DFDAD}"/>
              </a:ext>
            </a:extLst>
          </p:cNvPr>
          <p:cNvSpPr txBox="1"/>
          <p:nvPr/>
        </p:nvSpPr>
        <p:spPr>
          <a:xfrm>
            <a:off x="6648734" y="3429000"/>
            <a:ext cx="1371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Tenant Protected Financially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FE85DD-E9A1-4666-8153-E6D38F3D795E}"/>
              </a:ext>
            </a:extLst>
          </p:cNvPr>
          <p:cNvSpPr txBox="1"/>
          <p:nvPr/>
        </p:nvSpPr>
        <p:spPr>
          <a:xfrm>
            <a:off x="3647439" y="1118139"/>
            <a:ext cx="2156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Landlord Protected Financially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2C0B8F-FF49-4EF3-ABC4-91649FE00714}"/>
              </a:ext>
            </a:extLst>
          </p:cNvPr>
          <p:cNvSpPr txBox="1"/>
          <p:nvPr/>
        </p:nvSpPr>
        <p:spPr>
          <a:xfrm>
            <a:off x="1466851" y="3410606"/>
            <a:ext cx="1240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Tenant Financial Risk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0BF36F-B94C-48BF-9F0C-9582953575A0}"/>
              </a:ext>
            </a:extLst>
          </p:cNvPr>
          <p:cNvSpPr txBox="1"/>
          <p:nvPr/>
        </p:nvSpPr>
        <p:spPr>
          <a:xfrm>
            <a:off x="3792508" y="5696689"/>
            <a:ext cx="1866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Landlord Financial Risk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E6051C9-BA85-4344-8126-99E471C3DF5C}"/>
              </a:ext>
            </a:extLst>
          </p:cNvPr>
          <p:cNvSpPr/>
          <p:nvPr/>
        </p:nvSpPr>
        <p:spPr>
          <a:xfrm>
            <a:off x="4454525" y="2590516"/>
            <a:ext cx="661917" cy="4026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7C20164F-4C1E-4397-A476-7DE6079539A6}"/>
              </a:ext>
            </a:extLst>
          </p:cNvPr>
          <p:cNvSpPr/>
          <p:nvPr/>
        </p:nvSpPr>
        <p:spPr>
          <a:xfrm flipV="1">
            <a:off x="5490949" y="3410607"/>
            <a:ext cx="343469" cy="64633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hape 96"/>
          <p:cNvSpPr txBox="1">
            <a:spLocks/>
          </p:cNvSpPr>
          <p:nvPr/>
        </p:nvSpPr>
        <p:spPr>
          <a:xfrm>
            <a:off x="1261689" y="249424"/>
            <a:ext cx="7840888" cy="8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800"/>
              <a:buFont typeface="Arial Narrow"/>
              <a:buNone/>
              <a:defRPr sz="2800" b="1" i="0" u="none" strike="noStrike" cap="none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1D3661"/>
              </a:buClr>
            </a:pPr>
            <a:r>
              <a:rPr lang="en-US" dirty="0">
                <a:solidFill>
                  <a:srgbClr val="1D3661"/>
                </a:solidFill>
              </a:rPr>
              <a:t>	   How will this policy impact affordability?</a:t>
            </a:r>
          </a:p>
        </p:txBody>
      </p:sp>
    </p:spTree>
    <p:extLst>
      <p:ext uri="{BB962C8B-B14F-4D97-AF65-F5344CB8AC3E}">
        <p14:creationId xmlns:p14="http://schemas.microsoft.com/office/powerpoint/2010/main" val="1813073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96"/>
          <p:cNvSpPr txBox="1">
            <a:spLocks/>
          </p:cNvSpPr>
          <p:nvPr/>
        </p:nvSpPr>
        <p:spPr>
          <a:xfrm>
            <a:off x="1413164" y="238202"/>
            <a:ext cx="7465936" cy="8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800"/>
              <a:buFont typeface="Arial Narrow"/>
              <a:buNone/>
              <a:defRPr sz="2800" b="1" i="0" u="none" strike="noStrike" cap="none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1D3661"/>
              </a:buClr>
            </a:pPr>
            <a:r>
              <a:rPr lang="en-US" dirty="0">
                <a:solidFill>
                  <a:srgbClr val="1D3661"/>
                </a:solidFill>
              </a:rPr>
              <a:t>	   What reduces the financial burden?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3EF55E-DC43-40B9-A0EC-2C481F153634}"/>
              </a:ext>
            </a:extLst>
          </p:cNvPr>
          <p:cNvSpPr txBox="1"/>
          <p:nvPr/>
        </p:nvSpPr>
        <p:spPr>
          <a:xfrm>
            <a:off x="1261689" y="1374586"/>
            <a:ext cx="648324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25000"/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Recognizing other financial benefits (i.e. tenant retention)</a:t>
            </a:r>
          </a:p>
          <a:p>
            <a:pPr marL="285750" indent="-285750">
              <a:buSzPct val="125000"/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285750" indent="-285750">
              <a:buSzPct val="125000"/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Efficiency projects tied to incentive programs (finance)</a:t>
            </a:r>
          </a:p>
          <a:p>
            <a:pPr marL="285750" indent="-285750">
              <a:buSzPct val="125000"/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285750" indent="-285750">
              <a:buSzPct val="125000"/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Efficiency projects tied to financing that spreads out cost over life of equipment (finance)</a:t>
            </a:r>
          </a:p>
          <a:p>
            <a:pPr marL="285750" indent="-285750">
              <a:buSzPct val="125000"/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285750" indent="-285750">
              <a:buSzPct val="125000"/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Set efficiency target that can be achieved cost effectively (implementation)</a:t>
            </a:r>
          </a:p>
          <a:p>
            <a:pPr marL="285750" indent="-285750">
              <a:buSzPct val="125000"/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285750" indent="-285750">
              <a:buSzPct val="125000"/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Cap on efficiency project cost (compliance)</a:t>
            </a:r>
          </a:p>
          <a:p>
            <a:pPr marL="285750" indent="-285750">
              <a:buSzPct val="125000"/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285750" indent="-285750">
              <a:buSzPct val="125000"/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Efficiency of home is transparent (disclosure)</a:t>
            </a:r>
          </a:p>
        </p:txBody>
      </p:sp>
    </p:spTree>
    <p:extLst>
      <p:ext uri="{BB962C8B-B14F-4D97-AF65-F5344CB8AC3E}">
        <p14:creationId xmlns:p14="http://schemas.microsoft.com/office/powerpoint/2010/main" val="14534585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2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E48FADD-A9F6-4C8D-A429-3DB21687D9B7}"/>
              </a:ext>
            </a:extLst>
          </p:cNvPr>
          <p:cNvGraphicFramePr>
            <a:graphicFrameLocks noGrp="1"/>
          </p:cNvGraphicFramePr>
          <p:nvPr/>
        </p:nvGraphicFramePr>
        <p:xfrm>
          <a:off x="374072" y="1663073"/>
          <a:ext cx="8326583" cy="39480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3092">
                  <a:extLst>
                    <a:ext uri="{9D8B030D-6E8A-4147-A177-3AD203B41FA5}">
                      <a16:colId xmlns:a16="http://schemas.microsoft.com/office/drawing/2014/main" val="3531559877"/>
                    </a:ext>
                  </a:extLst>
                </a:gridCol>
                <a:gridCol w="2632363">
                  <a:extLst>
                    <a:ext uri="{9D8B030D-6E8A-4147-A177-3AD203B41FA5}">
                      <a16:colId xmlns:a16="http://schemas.microsoft.com/office/drawing/2014/main" val="258937384"/>
                    </a:ext>
                  </a:extLst>
                </a:gridCol>
                <a:gridCol w="3131128">
                  <a:extLst>
                    <a:ext uri="{9D8B030D-6E8A-4147-A177-3AD203B41FA5}">
                      <a16:colId xmlns:a16="http://schemas.microsoft.com/office/drawing/2014/main" val="2767438061"/>
                    </a:ext>
                  </a:extLst>
                </a:gridCol>
              </a:tblGrid>
              <a:tr h="85222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LIHTC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Rent</a:t>
                      </a:r>
                      <a:r>
                        <a:rPr lang="en-US" sz="2000" baseline="0" dirty="0"/>
                        <a:t> </a:t>
                      </a:r>
                    </a:p>
                    <a:p>
                      <a:pPr algn="ctr"/>
                      <a:r>
                        <a:rPr lang="en-US" sz="2000" baseline="0" dirty="0"/>
                        <a:t>Controlled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Market Rate/Short Term Rentals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1234657"/>
                  </a:ext>
                </a:extLst>
              </a:tr>
              <a:tr h="3095795">
                <a:tc>
                  <a:txBody>
                    <a:bodyPr/>
                    <a:lstStyle/>
                    <a:p>
                      <a:pPr marL="342900" indent="-342900" algn="l">
                        <a:spcBef>
                          <a:spcPts val="800"/>
                        </a:spcBef>
                        <a:buFont typeface="Arial" charset="0"/>
                        <a:buChar char="•"/>
                      </a:pPr>
                      <a:endParaRPr lang="en-US" sz="200" b="0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342900" indent="-342900" algn="l">
                        <a:spcBef>
                          <a:spcPts val="800"/>
                        </a:spcBef>
                        <a:buFont typeface="Arial" charset="0"/>
                        <a:buChar char="•"/>
                      </a:pPr>
                      <a:r>
                        <a:rPr lang="en-US" sz="2000" b="0" i="0" dirty="0">
                          <a:latin typeface="Arial" charset="0"/>
                          <a:ea typeface="Arial" charset="0"/>
                          <a:cs typeface="Arial" charset="0"/>
                        </a:rPr>
                        <a:t>Utility allowance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charset="0"/>
                        <a:buChar char="•"/>
                      </a:pPr>
                      <a:endParaRPr lang="en-US" sz="800" b="0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342900" indent="-342900" algn="l">
                        <a:buFont typeface="Arial" charset="0"/>
                        <a:buChar char="•"/>
                      </a:pPr>
                      <a:r>
                        <a:rPr lang="en-US" sz="2000" b="0" i="0" dirty="0">
                          <a:latin typeface="Arial" charset="0"/>
                          <a:ea typeface="Arial" charset="0"/>
                          <a:cs typeface="Arial" charset="0"/>
                        </a:rPr>
                        <a:t>Enact policy to increase rent by 80%</a:t>
                      </a:r>
                      <a:r>
                        <a:rPr lang="en-US" sz="2000" b="0" i="0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 of energy savings or cost of implementation (whichever is lower)</a:t>
                      </a:r>
                      <a:endParaRPr lang="en-US" sz="2000" b="0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l">
                        <a:buFont typeface="Arial" charset="0"/>
                        <a:buChar char="•"/>
                      </a:pPr>
                      <a:endParaRPr lang="en-US" sz="8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342900" lvl="0" indent="-342900" algn="l">
                        <a:buFont typeface="Arial" charset="0"/>
                        <a:buChar char="•"/>
                      </a:pPr>
                      <a:r>
                        <a:rPr lang="en-US" sz="2000" b="0" dirty="0">
                          <a:latin typeface="Arial" charset="0"/>
                          <a:ea typeface="Arial" charset="0"/>
                          <a:cs typeface="Arial" charset="0"/>
                        </a:rPr>
                        <a:t>Market forces/ competition</a:t>
                      </a:r>
                    </a:p>
                    <a:p>
                      <a:pPr marL="342900" lvl="0" indent="-342900" algn="l">
                        <a:buFont typeface="Arial" charset="0"/>
                        <a:buChar char="•"/>
                      </a:pPr>
                      <a:endParaRPr lang="en-US" sz="10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342900" lvl="0" indent="-342900" algn="l">
                        <a:buFont typeface="Arial" charset="0"/>
                        <a:buChar char="•"/>
                      </a:pPr>
                      <a:r>
                        <a:rPr lang="en-US" sz="2000" b="0" dirty="0">
                          <a:latin typeface="Arial" charset="0"/>
                          <a:ea typeface="Arial" charset="0"/>
                          <a:cs typeface="Arial" charset="0"/>
                        </a:rPr>
                        <a:t>Financing options: PACE, utility on-bill financing, green banks</a:t>
                      </a:r>
                    </a:p>
                    <a:p>
                      <a:pPr marL="342900" lvl="0" indent="-342900" algn="l">
                        <a:buFont typeface="Arial" charset="0"/>
                        <a:buChar char="•"/>
                      </a:pPr>
                      <a:endParaRPr lang="en-US" sz="10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342900" lvl="0" indent="-342900" algn="l">
                        <a:buFont typeface="Arial" charset="0"/>
                        <a:buChar char="•"/>
                      </a:pPr>
                      <a:r>
                        <a:rPr lang="en-US" sz="2000" b="0" dirty="0">
                          <a:latin typeface="Arial" charset="0"/>
                          <a:ea typeface="Arial" charset="0"/>
                          <a:cs typeface="Arial" charset="0"/>
                        </a:rPr>
                        <a:t>Guidance to landlords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309502"/>
                  </a:ext>
                </a:extLst>
              </a:tr>
            </a:tbl>
          </a:graphicData>
        </a:graphic>
      </p:graphicFrame>
      <p:sp>
        <p:nvSpPr>
          <p:cNvPr id="8" name="Shape 96"/>
          <p:cNvSpPr txBox="1">
            <a:spLocks/>
          </p:cNvSpPr>
          <p:nvPr/>
        </p:nvSpPr>
        <p:spPr>
          <a:xfrm>
            <a:off x="947651" y="249424"/>
            <a:ext cx="8154926" cy="8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800"/>
              <a:buFont typeface="Arial Narrow"/>
              <a:buNone/>
              <a:defRPr sz="2800" b="1" i="0" u="none" strike="noStrike" cap="none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1D3661"/>
              </a:buClr>
            </a:pPr>
            <a:r>
              <a:rPr lang="en-US" dirty="0">
                <a:solidFill>
                  <a:srgbClr val="1D3661"/>
                </a:solidFill>
              </a:rPr>
              <a:t>	   Affordability ideas?</a:t>
            </a:r>
          </a:p>
        </p:txBody>
      </p:sp>
    </p:spTree>
    <p:extLst>
      <p:ext uri="{BB962C8B-B14F-4D97-AF65-F5344CB8AC3E}">
        <p14:creationId xmlns:p14="http://schemas.microsoft.com/office/powerpoint/2010/main" val="39826141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321116" y="3286414"/>
            <a:ext cx="1222662" cy="802746"/>
          </a:xfrm>
          <a:prstGeom prst="ellipse">
            <a:avLst/>
          </a:prstGeom>
          <a:ln w="1143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200" kern="1200">
                <a:solidFill>
                  <a:prstClr val="black"/>
                </a:solidFill>
                <a:latin typeface="Calibri" panose="020F0502020204030204"/>
              </a:rPr>
              <a:t>Rent</a:t>
            </a:r>
          </a:p>
          <a:p>
            <a:pPr algn="ctr" defTabSz="685800">
              <a:buClrTx/>
            </a:pPr>
            <a:r>
              <a:rPr lang="en-US" sz="1200" kern="1200">
                <a:solidFill>
                  <a:prstClr val="black"/>
                </a:solidFill>
                <a:latin typeface="Calibri" panose="020F0502020204030204"/>
              </a:rPr>
              <a:t>Increases</a:t>
            </a:r>
            <a:endParaRPr lang="en-US" sz="240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val 5"/>
          <p:cNvSpPr/>
          <p:nvPr/>
        </p:nvSpPr>
        <p:spPr>
          <a:xfrm>
            <a:off x="3884752" y="1598562"/>
            <a:ext cx="1493625" cy="10906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143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200" b="1" kern="1200">
                <a:solidFill>
                  <a:prstClr val="black"/>
                </a:solidFill>
                <a:latin typeface="Calibri" panose="020F0502020204030204"/>
              </a:rPr>
              <a:t>Total Cost of Living</a:t>
            </a:r>
          </a:p>
          <a:p>
            <a:pPr algn="ctr" defTabSz="685800">
              <a:buClrTx/>
            </a:pPr>
            <a:r>
              <a:rPr lang="en-US" sz="1200" b="1" kern="1200">
                <a:solidFill>
                  <a:prstClr val="black"/>
                </a:solidFill>
                <a:latin typeface="Calibri" panose="020F0502020204030204"/>
              </a:rPr>
              <a:t>(TCL)</a:t>
            </a:r>
          </a:p>
          <a:p>
            <a:pPr algn="ctr" defTabSz="685800">
              <a:buClrTx/>
            </a:pPr>
            <a:r>
              <a:rPr lang="en-US" sz="1200" b="1" kern="1200">
                <a:solidFill>
                  <a:prstClr val="black"/>
                </a:solidFill>
                <a:latin typeface="Calibri" panose="020F0502020204030204"/>
              </a:rPr>
              <a:t>Decreases</a:t>
            </a:r>
            <a:endParaRPr lang="en-US" sz="1600" b="1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Oval 7"/>
          <p:cNvSpPr/>
          <p:nvPr/>
        </p:nvSpPr>
        <p:spPr>
          <a:xfrm>
            <a:off x="5861430" y="3357868"/>
            <a:ext cx="1408539" cy="834824"/>
          </a:xfrm>
          <a:prstGeom prst="ellipse">
            <a:avLst/>
          </a:prstGeom>
          <a:ln w="1143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200" kern="1200">
                <a:solidFill>
                  <a:prstClr val="black"/>
                </a:solidFill>
                <a:latin typeface="Calibri" panose="020F0502020204030204"/>
              </a:rPr>
              <a:t>Stable Tenants / Tenant Retention</a:t>
            </a:r>
            <a:endParaRPr lang="en-US" sz="240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Oval 8"/>
          <p:cNvSpPr/>
          <p:nvPr/>
        </p:nvSpPr>
        <p:spPr>
          <a:xfrm>
            <a:off x="2535649" y="4339712"/>
            <a:ext cx="880738" cy="70515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200" b="1" kern="1200">
                <a:solidFill>
                  <a:prstClr val="black"/>
                </a:solidFill>
                <a:latin typeface="Calibri" panose="020F0502020204030204"/>
              </a:rPr>
              <a:t>LL Profit</a:t>
            </a:r>
            <a:endParaRPr lang="en-US" sz="2400" b="1" kern="120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3" name="Curved Connector 12"/>
          <p:cNvCxnSpPr>
            <a:cxnSpLocks/>
            <a:stCxn id="6" idx="6"/>
            <a:endCxn id="8" idx="0"/>
          </p:cNvCxnSpPr>
          <p:nvPr/>
        </p:nvCxnSpPr>
        <p:spPr>
          <a:xfrm>
            <a:off x="5378377" y="2143900"/>
            <a:ext cx="1187323" cy="1213968"/>
          </a:xfrm>
          <a:prstGeom prst="curvedConnector2">
            <a:avLst/>
          </a:prstGeom>
          <a:ln w="31750">
            <a:solidFill>
              <a:schemeClr val="accent1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>
            <a:cxnSpLocks/>
            <a:stCxn id="8" idx="4"/>
            <a:endCxn id="9" idx="5"/>
          </p:cNvCxnSpPr>
          <p:nvPr/>
        </p:nvCxnSpPr>
        <p:spPr>
          <a:xfrm rot="5400000">
            <a:off x="4552098" y="2928000"/>
            <a:ext cx="748910" cy="3278294"/>
          </a:xfrm>
          <a:prstGeom prst="curvedConnector3">
            <a:avLst>
              <a:gd name="adj1" fmla="val 144313"/>
            </a:avLst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urved Connector 53"/>
          <p:cNvCxnSpPr>
            <a:cxnSpLocks/>
            <a:stCxn id="59" idx="0"/>
            <a:endCxn id="6" idx="1"/>
          </p:cNvCxnSpPr>
          <p:nvPr/>
        </p:nvCxnSpPr>
        <p:spPr>
          <a:xfrm rot="5400000" flipH="1" flipV="1">
            <a:off x="2254026" y="461162"/>
            <a:ext cx="552335" cy="3146589"/>
          </a:xfrm>
          <a:prstGeom prst="curvedConnector3">
            <a:avLst>
              <a:gd name="adj1" fmla="val 118741"/>
            </a:avLst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>
            <a:cxnSpLocks/>
            <a:stCxn id="5" idx="0"/>
            <a:endCxn id="6" idx="2"/>
          </p:cNvCxnSpPr>
          <p:nvPr/>
        </p:nvCxnSpPr>
        <p:spPr>
          <a:xfrm rot="5400000" flipH="1" flipV="1">
            <a:off x="2837342" y="2239005"/>
            <a:ext cx="1142514" cy="952305"/>
          </a:xfrm>
          <a:prstGeom prst="curvedConnector2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/>
          <p:cNvSpPr/>
          <p:nvPr/>
        </p:nvSpPr>
        <p:spPr>
          <a:xfrm>
            <a:off x="347617" y="2310623"/>
            <a:ext cx="1218564" cy="628373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200" kern="1200">
                <a:solidFill>
                  <a:prstClr val="black"/>
                </a:solidFill>
                <a:latin typeface="Calibri" panose="020F0502020204030204"/>
              </a:rPr>
              <a:t>Energy savings</a:t>
            </a:r>
            <a:endParaRPr lang="en-US" sz="2400" kern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2D0CA98-51C8-4391-96E9-F79CFFC0A69B}"/>
              </a:ext>
            </a:extLst>
          </p:cNvPr>
          <p:cNvGrpSpPr/>
          <p:nvPr/>
        </p:nvGrpSpPr>
        <p:grpSpPr>
          <a:xfrm>
            <a:off x="345600" y="2980329"/>
            <a:ext cx="1268677" cy="946929"/>
            <a:chOff x="345600" y="2710291"/>
            <a:chExt cx="1268677" cy="946929"/>
          </a:xfrm>
        </p:grpSpPr>
        <p:sp>
          <p:nvSpPr>
            <p:cNvPr id="146" name="Rectangle 145"/>
            <p:cNvSpPr/>
            <p:nvPr/>
          </p:nvSpPr>
          <p:spPr>
            <a:xfrm>
              <a:off x="345600" y="2741613"/>
              <a:ext cx="1198241" cy="91560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45601" y="2710291"/>
              <a:ext cx="12686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r>
                <a:rPr lang="en-US" sz="1200" b="1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1.</a:t>
              </a:r>
              <a:r>
                <a:rPr lang="en-US" sz="12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 Sufficient energy savings are crucial to keep TCL down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93DCCB9-1B85-4277-B277-5AF814D96242}"/>
              </a:ext>
            </a:extLst>
          </p:cNvPr>
          <p:cNvGrpSpPr/>
          <p:nvPr/>
        </p:nvGrpSpPr>
        <p:grpSpPr>
          <a:xfrm>
            <a:off x="3771532" y="2785271"/>
            <a:ext cx="1955082" cy="1294707"/>
            <a:chOff x="3853574" y="2781424"/>
            <a:chExt cx="1955082" cy="1294707"/>
          </a:xfrm>
        </p:grpSpPr>
        <p:sp>
          <p:nvSpPr>
            <p:cNvPr id="143" name="Rectangle 142"/>
            <p:cNvSpPr/>
            <p:nvPr/>
          </p:nvSpPr>
          <p:spPr>
            <a:xfrm>
              <a:off x="3853574" y="2782968"/>
              <a:ext cx="1955082" cy="129316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930758" y="2781424"/>
              <a:ext cx="173694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r>
                <a:rPr lang="en-US" sz="1200" b="1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lang="en-US" sz="12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TCL should be the key focus, not rent. And the key is to keep it even or shrinking, not growing in order to avoid displacement.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352AB32-7FBE-4457-9F9D-3F7498AD75C5}"/>
              </a:ext>
            </a:extLst>
          </p:cNvPr>
          <p:cNvGrpSpPr/>
          <p:nvPr/>
        </p:nvGrpSpPr>
        <p:grpSpPr>
          <a:xfrm>
            <a:off x="7309641" y="3237411"/>
            <a:ext cx="1813354" cy="1496377"/>
            <a:chOff x="7116530" y="2838930"/>
            <a:chExt cx="1813354" cy="1496377"/>
          </a:xfrm>
        </p:grpSpPr>
        <p:sp>
          <p:nvSpPr>
            <p:cNvPr id="145" name="Rectangle 144"/>
            <p:cNvSpPr/>
            <p:nvPr/>
          </p:nvSpPr>
          <p:spPr>
            <a:xfrm>
              <a:off x="7116530" y="2838930"/>
              <a:ext cx="1746353" cy="149637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218412" y="2845366"/>
              <a:ext cx="171147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r>
                <a:rPr lang="en-US" sz="1200" b="1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3.</a:t>
              </a:r>
              <a:r>
                <a:rPr lang="en-US" sz="12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 The threat of poor tenant retention is a primary driver in preventing rent increases </a:t>
              </a:r>
              <a:r>
                <a:rPr lang="mr-IN" sz="12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Mangal" panose="02040503050203030202" pitchFamily="18" charset="0"/>
                </a:rPr>
                <a:t>–</a:t>
              </a:r>
              <a:r>
                <a:rPr lang="en-US" sz="12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 but more so in markets with low housing demand.</a:t>
              </a:r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7309641" y="4885628"/>
            <a:ext cx="18133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200" u="sng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Also note: </a:t>
            </a:r>
          </a:p>
          <a:p>
            <a:pPr defTabSz="685800">
              <a:buClrTx/>
            </a:pPr>
            <a:r>
              <a:rPr lang="en-US" sz="1200" b="1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5. </a:t>
            </a:r>
            <a:r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Financing access is especially important for LMI landlords </a:t>
            </a:r>
          </a:p>
          <a:p>
            <a:pPr defTabSz="685800">
              <a:buClrTx/>
            </a:pPr>
            <a:r>
              <a:rPr lang="en-US" sz="1200" b="1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6. </a:t>
            </a:r>
            <a:r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Even if TCL stays steady, increased rents typically increase security deposits which reduces housing access 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77468A1-E123-4836-A55F-374119B89920}"/>
              </a:ext>
            </a:extLst>
          </p:cNvPr>
          <p:cNvGrpSpPr/>
          <p:nvPr/>
        </p:nvGrpSpPr>
        <p:grpSpPr>
          <a:xfrm>
            <a:off x="2514994" y="5311159"/>
            <a:ext cx="4114011" cy="1304643"/>
            <a:chOff x="2597986" y="4741847"/>
            <a:chExt cx="4777697" cy="1123988"/>
          </a:xfrm>
        </p:grpSpPr>
        <p:sp>
          <p:nvSpPr>
            <p:cNvPr id="147" name="Rectangle 146"/>
            <p:cNvSpPr/>
            <p:nvPr/>
          </p:nvSpPr>
          <p:spPr>
            <a:xfrm>
              <a:off x="2597986" y="4741847"/>
              <a:ext cx="4777697" cy="112398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2695242" y="4761396"/>
              <a:ext cx="4661689" cy="875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r>
                <a:rPr lang="en-US" sz="1200" b="1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4. </a:t>
              </a:r>
              <a:r>
                <a:rPr lang="en-US" sz="12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Finding other mechanisms to keep LL profits steady can help prevent rent increases </a:t>
              </a:r>
              <a:r>
                <a:rPr lang="mr-IN" sz="12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Mangal" panose="02040503050203030202" pitchFamily="18" charset="0"/>
                </a:rPr>
                <a:t>–</a:t>
              </a:r>
              <a:r>
                <a:rPr lang="en-US" sz="12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 one of the most important strategies here is making sure that landlords understand that the financial value of tenant retention is often greater than the value of  rent increases.</a:t>
              </a:r>
            </a:p>
          </p:txBody>
        </p:sp>
      </p:grpSp>
      <p:sp>
        <p:nvSpPr>
          <p:cNvPr id="45" name="Oval 44"/>
          <p:cNvSpPr/>
          <p:nvPr/>
        </p:nvSpPr>
        <p:spPr>
          <a:xfrm>
            <a:off x="860924" y="4815677"/>
            <a:ext cx="1222662" cy="659055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200" kern="1200">
                <a:solidFill>
                  <a:prstClr val="black"/>
                </a:solidFill>
                <a:latin typeface="Calibri" panose="020F0502020204030204"/>
              </a:rPr>
              <a:t>Upgrade</a:t>
            </a:r>
            <a:r>
              <a:rPr lang="en-US" kern="1200">
                <a:solidFill>
                  <a:prstClr val="black"/>
                </a:solidFill>
                <a:latin typeface="Calibri" panose="020F0502020204030204"/>
              </a:rPr>
              <a:t> cost</a:t>
            </a:r>
            <a:endParaRPr lang="en-US" sz="2800" kern="120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53" name="Curved Connector 52"/>
          <p:cNvCxnSpPr>
            <a:cxnSpLocks/>
            <a:stCxn id="45" idx="6"/>
            <a:endCxn id="9" idx="3"/>
          </p:cNvCxnSpPr>
          <p:nvPr/>
        </p:nvCxnSpPr>
        <p:spPr>
          <a:xfrm flipV="1">
            <a:off x="2083586" y="4941602"/>
            <a:ext cx="581044" cy="203603"/>
          </a:xfrm>
          <a:prstGeom prst="curvedConnector2">
            <a:avLst/>
          </a:prstGeom>
          <a:ln w="31750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6EEA9F5-49EA-40A2-8DA8-6F1DB9D1DC1D}"/>
              </a:ext>
            </a:extLst>
          </p:cNvPr>
          <p:cNvGrpSpPr/>
          <p:nvPr/>
        </p:nvGrpSpPr>
        <p:grpSpPr>
          <a:xfrm>
            <a:off x="7218412" y="182409"/>
            <a:ext cx="1807963" cy="1758479"/>
            <a:chOff x="7244530" y="1008319"/>
            <a:chExt cx="1807963" cy="1301419"/>
          </a:xfrm>
        </p:grpSpPr>
        <p:cxnSp>
          <p:nvCxnSpPr>
            <p:cNvPr id="24" name="Straight Arrow Connector 23"/>
            <p:cNvCxnSpPr/>
            <p:nvPr/>
          </p:nvCxnSpPr>
          <p:spPr>
            <a:xfrm>
              <a:off x="7430099" y="1646026"/>
              <a:ext cx="416688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7430099" y="1775599"/>
              <a:ext cx="41668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7846788" y="1519681"/>
              <a:ext cx="112242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buClrTx/>
              </a:pPr>
              <a:r>
                <a:rPr lang="en-US" sz="10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Direct influence</a:t>
              </a:r>
            </a:p>
            <a:p>
              <a:pPr defTabSz="685800">
                <a:buClrTx/>
              </a:pPr>
              <a:r>
                <a:rPr lang="en-US" sz="10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Inverse influence</a:t>
              </a:r>
            </a:p>
            <a:p>
              <a:pPr defTabSz="685800">
                <a:buClrTx/>
              </a:pPr>
              <a:r>
                <a:rPr lang="en-US" sz="10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Variable influence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7846787" y="1315820"/>
              <a:ext cx="106952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buClrTx/>
              </a:pPr>
              <a:r>
                <a:rPr lang="en-US" sz="9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Primary takeaways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7577409" y="1972616"/>
              <a:ext cx="1475084" cy="3371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buClrTx/>
              </a:pPr>
              <a:r>
                <a:rPr lang="en-US" sz="10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LL =   Landlord</a:t>
              </a:r>
            </a:p>
            <a:p>
              <a:pPr defTabSz="685800">
                <a:buClrTx/>
              </a:pPr>
              <a:r>
                <a:rPr lang="en-US" sz="10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TCL = Total Cost of Living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244530" y="1008319"/>
              <a:ext cx="6657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r>
                <a:rPr lang="en-US" sz="1500" b="1" kern="120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  <a:ea typeface="+mn-ea"/>
                  <a:cs typeface="+mn-cs"/>
                </a:rPr>
                <a:t>Key:</a:t>
              </a: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7261966" y="1028715"/>
              <a:ext cx="1746353" cy="124195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7430099" y="1297447"/>
              <a:ext cx="401631" cy="25738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>
              <a:off x="7430099" y="1926111"/>
              <a:ext cx="416688" cy="0"/>
            </a:xfrm>
            <a:prstGeom prst="straightConnector1">
              <a:avLst/>
            </a:prstGeom>
            <a:ln w="28575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Curved Connector 49"/>
          <p:cNvCxnSpPr>
            <a:cxnSpLocks/>
            <a:stCxn id="5" idx="2"/>
            <a:endCxn id="9" idx="2"/>
          </p:cNvCxnSpPr>
          <p:nvPr/>
        </p:nvCxnSpPr>
        <p:spPr>
          <a:xfrm rot="10800000" flipH="1" flipV="1">
            <a:off x="2321115" y="3687787"/>
            <a:ext cx="214533" cy="1004504"/>
          </a:xfrm>
          <a:prstGeom prst="curvedConnector3">
            <a:avLst>
              <a:gd name="adj1" fmla="val -106557"/>
            </a:avLst>
          </a:prstGeom>
          <a:ln w="31750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urved Connector 54"/>
          <p:cNvCxnSpPr>
            <a:cxnSpLocks/>
            <a:stCxn id="9" idx="6"/>
            <a:endCxn id="5" idx="6"/>
          </p:cNvCxnSpPr>
          <p:nvPr/>
        </p:nvCxnSpPr>
        <p:spPr>
          <a:xfrm flipV="1">
            <a:off x="3416387" y="3687787"/>
            <a:ext cx="127391" cy="1004504"/>
          </a:xfrm>
          <a:prstGeom prst="curvedConnector3">
            <a:avLst>
              <a:gd name="adj1" fmla="val 279448"/>
            </a:avLst>
          </a:prstGeom>
          <a:ln w="31750">
            <a:solidFill>
              <a:schemeClr val="bg1">
                <a:lumMod val="65000"/>
              </a:schemeClr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itle 50">
            <a:extLst>
              <a:ext uri="{FF2B5EF4-FFF2-40B4-BE49-F238E27FC236}">
                <a16:creationId xmlns:a16="http://schemas.microsoft.com/office/drawing/2014/main" id="{40ADBF94-7709-4C34-9775-CF668C484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6554298" cy="991790"/>
          </a:xfrm>
        </p:spPr>
        <p:txBody>
          <a:bodyPr>
            <a:normAutofit/>
          </a:bodyPr>
          <a:lstStyle/>
          <a:p>
            <a:r>
              <a:rPr lang="en-US" sz="2800" b="1">
                <a:solidFill>
                  <a:srgbClr val="1D3661"/>
                </a:solidFill>
                <a:latin typeface="Arial Narrow" panose="020B0606020202030204" pitchFamily="34" charset="0"/>
              </a:rPr>
              <a:t>A well designed policy will account for the complexity of affordability </a:t>
            </a:r>
          </a:p>
        </p:txBody>
      </p:sp>
    </p:spTree>
    <p:extLst>
      <p:ext uri="{BB962C8B-B14F-4D97-AF65-F5344CB8AC3E}">
        <p14:creationId xmlns:p14="http://schemas.microsoft.com/office/powerpoint/2010/main" val="22680258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4094157" y="2429573"/>
            <a:ext cx="1075383" cy="802746"/>
          </a:xfrm>
          <a:prstGeom prst="ellipse">
            <a:avLst/>
          </a:prstGeom>
          <a:ln w="1143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kern="1200">
                <a:solidFill>
                  <a:prstClr val="black"/>
                </a:solidFill>
                <a:latin typeface="Calibri" panose="020F0502020204030204"/>
              </a:rPr>
              <a:t>Rent</a:t>
            </a:r>
          </a:p>
        </p:txBody>
      </p:sp>
      <p:sp>
        <p:nvSpPr>
          <p:cNvPr id="6" name="Oval 5"/>
          <p:cNvSpPr/>
          <p:nvPr/>
        </p:nvSpPr>
        <p:spPr>
          <a:xfrm>
            <a:off x="1776754" y="2317938"/>
            <a:ext cx="1311037" cy="80627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143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b="1" kern="1200">
                <a:solidFill>
                  <a:prstClr val="black"/>
                </a:solidFill>
                <a:latin typeface="Calibri" panose="020F0502020204030204"/>
              </a:rPr>
              <a:t>Total Cost of Living</a:t>
            </a:r>
          </a:p>
          <a:p>
            <a:pPr algn="ctr" defTabSz="685800">
              <a:buClrTx/>
            </a:pPr>
            <a:r>
              <a:rPr lang="en-US" b="1" kern="1200">
                <a:solidFill>
                  <a:prstClr val="black"/>
                </a:solidFill>
                <a:latin typeface="Calibri" panose="020F0502020204030204"/>
              </a:rPr>
              <a:t>(TCL)</a:t>
            </a:r>
            <a:endParaRPr lang="en-US" sz="1350" b="1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Oval 7"/>
          <p:cNvSpPr/>
          <p:nvPr/>
        </p:nvSpPr>
        <p:spPr>
          <a:xfrm>
            <a:off x="4096210" y="3415189"/>
            <a:ext cx="1075391" cy="834824"/>
          </a:xfrm>
          <a:prstGeom prst="ellipse">
            <a:avLst/>
          </a:prstGeom>
          <a:ln w="1143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kern="1200">
                <a:solidFill>
                  <a:prstClr val="black"/>
                </a:solidFill>
                <a:latin typeface="Calibri" panose="020F0502020204030204"/>
              </a:rPr>
              <a:t>Stable Tenants</a:t>
            </a:r>
            <a:endParaRPr lang="en-US" sz="280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2404" y="1501772"/>
            <a:ext cx="83548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b="1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Tenant Interests	    Shared Interests	      Landlord Interests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332404" y="2085018"/>
            <a:ext cx="66044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429667" y="2089886"/>
            <a:ext cx="1" cy="22848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742878" y="2085018"/>
            <a:ext cx="0" cy="22848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084739" y="3354154"/>
            <a:ext cx="1779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Energy Upgrade Costs</a:t>
            </a:r>
            <a:endParaRPr lang="en-US" sz="24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691974" y="3295195"/>
            <a:ext cx="16232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Energy Cost Savings</a:t>
            </a:r>
          </a:p>
          <a:p>
            <a:pPr defTabSz="685800">
              <a:buClrTx/>
            </a:pPr>
            <a:endParaRPr lang="en-US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defTabSz="685800">
              <a:buClrTx/>
            </a:pPr>
            <a:r>
              <a:rPr lang="en-US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Security Deposit</a:t>
            </a:r>
            <a:endParaRPr lang="en-US" sz="24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6185715" y="2290417"/>
            <a:ext cx="964591" cy="80627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143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b="1" kern="1200">
                <a:solidFill>
                  <a:prstClr val="black"/>
                </a:solidFill>
                <a:latin typeface="Calibri" panose="020F0502020204030204"/>
              </a:rPr>
              <a:t>LL Profit</a:t>
            </a:r>
            <a:endParaRPr lang="en-US" sz="1800" b="1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332405" y="4852831"/>
            <a:ext cx="6604476" cy="14898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lvl="2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Left Brace 27"/>
          <p:cNvSpPr/>
          <p:nvPr/>
        </p:nvSpPr>
        <p:spPr>
          <a:xfrm rot="16200000">
            <a:off x="4322083" y="2272962"/>
            <a:ext cx="292720" cy="48064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488323" y="4957648"/>
            <a:ext cx="5960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b="1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Solutions that meet both party’s interests:</a:t>
            </a:r>
            <a:endParaRPr lang="en-US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257175" indent="-257175" defTabSz="685800">
              <a:buClrTx/>
              <a:buFont typeface="+mj-lt"/>
              <a:buAutoNum type="arabicPeriod"/>
            </a:pPr>
            <a:r>
              <a:rPr lang="en-US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Value of stable tenants is greater than value of raising rent, maintaining both profit and TCL improvements without increasing rent.</a:t>
            </a:r>
          </a:p>
          <a:p>
            <a:pPr marL="257175" indent="-257175" defTabSz="685800">
              <a:buClrTx/>
              <a:buFont typeface="+mj-lt"/>
              <a:buAutoNum type="arabicPeriod"/>
            </a:pPr>
            <a:r>
              <a:rPr lang="en-US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Energy upgrade costs are spread over multiple years so that value of stable tenants and/or low rent increases retain or improve profits while TCL goes down.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C80473-8650-46EE-999D-23DF6EFDB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905" y="143419"/>
            <a:ext cx="7886700" cy="1325563"/>
          </a:xfrm>
        </p:spPr>
        <p:txBody>
          <a:bodyPr>
            <a:normAutofit/>
          </a:bodyPr>
          <a:lstStyle/>
          <a:p>
            <a:r>
              <a:rPr lang="en-US" sz="2800" b="1">
                <a:solidFill>
                  <a:srgbClr val="1D3661"/>
                </a:solidFill>
                <a:latin typeface="Arial Narrow" panose="020B0606020202030204" pitchFamily="34" charset="0"/>
              </a:rPr>
              <a:t>How to design a solution that meets both landlord and tenant interests</a:t>
            </a:r>
          </a:p>
        </p:txBody>
      </p:sp>
    </p:spTree>
    <p:extLst>
      <p:ext uri="{BB962C8B-B14F-4D97-AF65-F5344CB8AC3E}">
        <p14:creationId xmlns:p14="http://schemas.microsoft.com/office/powerpoint/2010/main" val="826095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265043" y="407555"/>
            <a:ext cx="8878957" cy="87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/>
          <a:p>
            <a:pPr lvl="0"/>
            <a:r>
              <a:rPr lang="en-US">
                <a:solidFill>
                  <a:srgbClr val="1D3661"/>
                </a:solidFill>
                <a:latin typeface="Arial Narrow" panose="020B0606020202030204" pitchFamily="34" charset="0"/>
              </a:rPr>
              <a:t>Boulder hasn’t seen a rent increase as a result of their SmartRegs Policy</a:t>
            </a:r>
            <a:endParaRPr sz="2800" b="1" i="0" u="none" strike="noStrike" cap="none">
              <a:solidFill>
                <a:srgbClr val="15253D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body" idx="2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/>
              <a:t>Source: https://www.deptofnumbers.com/rent/colorado/boulder/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D0F87C-B8DC-4D82-ADE7-79605316D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28" b="89494" l="9707" r="93679">
                        <a14:foregroundMark x1="13318" y1="31518" x2="13318" y2="31518"/>
                        <a14:foregroundMark x1="31151" y1="35019" x2="31151" y2="35019"/>
                        <a14:foregroundMark x1="41986" y1="34241" x2="41986" y2="34241"/>
                        <a14:foregroundMark x1="51693" y1="26848" x2="51693" y2="26848"/>
                        <a14:foregroundMark x1="66817" y1="32685" x2="66817" y2="32685"/>
                        <a14:foregroundMark x1="66817" y1="49416" x2="66817" y2="49416"/>
                        <a14:foregroundMark x1="92325" y1="27626" x2="92325" y2="27626"/>
                        <a14:foregroundMark x1="93679" y1="40467" x2="93679" y2="40467"/>
                        <a14:foregroundMark x1="91648" y1="52918" x2="91648" y2="52918"/>
                        <a14:foregroundMark x1="87585" y1="78599" x2="87585" y2="78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037" y="6362362"/>
            <a:ext cx="795746" cy="461640"/>
          </a:xfrm>
          <a:prstGeom prst="rect">
            <a:avLst/>
          </a:prstGeom>
        </p:spPr>
      </p:pic>
      <p:pic>
        <p:nvPicPr>
          <p:cNvPr id="10" name="EA-Logo-140904.pdf" descr="EA-Logo-140904.pdf">
            <a:extLst>
              <a:ext uri="{FF2B5EF4-FFF2-40B4-BE49-F238E27FC236}">
                <a16:creationId xmlns:a16="http://schemas.microsoft.com/office/drawing/2014/main" id="{FBD01B41-1772-495C-A673-2420D20D886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666" b="5666"/>
          <a:stretch>
            <a:fillRect/>
          </a:stretch>
        </p:blipFill>
        <p:spPr>
          <a:xfrm>
            <a:off x="6648297" y="6368260"/>
            <a:ext cx="403496" cy="46164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A20F954-FED4-448F-B5D7-1C2981F47505}"/>
              </a:ext>
            </a:extLst>
          </p:cNvPr>
          <p:cNvGraphicFramePr/>
          <p:nvPr/>
        </p:nvGraphicFramePr>
        <p:xfrm>
          <a:off x="1523999" y="1397000"/>
          <a:ext cx="6528619" cy="4803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1262215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265043" y="407555"/>
            <a:ext cx="8878957" cy="87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/>
          <a:p>
            <a:pPr lvl="0"/>
            <a:r>
              <a:rPr lang="en-US">
                <a:solidFill>
                  <a:srgbClr val="1D3661"/>
                </a:solidFill>
                <a:latin typeface="Arial Narrow" panose="020B0606020202030204" pitchFamily="34" charset="0"/>
              </a:rPr>
              <a:t>RMI created a template to make any rent increases transparent to tenants and the city</a:t>
            </a:r>
            <a:endParaRPr sz="2800" b="1" i="0" u="none" strike="noStrike" cap="none">
              <a:solidFill>
                <a:srgbClr val="15253D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body" idx="2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/>
              <a:t>Source: https://www.deptofnumbers.com/rent/colorado/boulder/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D0F87C-B8DC-4D82-ADE7-79605316D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28" b="89494" l="9707" r="93679">
                        <a14:foregroundMark x1="13318" y1="31518" x2="13318" y2="31518"/>
                        <a14:foregroundMark x1="31151" y1="35019" x2="31151" y2="35019"/>
                        <a14:foregroundMark x1="41986" y1="34241" x2="41986" y2="34241"/>
                        <a14:foregroundMark x1="51693" y1="26848" x2="51693" y2="26848"/>
                        <a14:foregroundMark x1="66817" y1="32685" x2="66817" y2="32685"/>
                        <a14:foregroundMark x1="66817" y1="49416" x2="66817" y2="49416"/>
                        <a14:foregroundMark x1="92325" y1="27626" x2="92325" y2="27626"/>
                        <a14:foregroundMark x1="93679" y1="40467" x2="93679" y2="40467"/>
                        <a14:foregroundMark x1="91648" y1="52918" x2="91648" y2="52918"/>
                        <a14:foregroundMark x1="87585" y1="78599" x2="87585" y2="78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037" y="6362362"/>
            <a:ext cx="795746" cy="461640"/>
          </a:xfrm>
          <a:prstGeom prst="rect">
            <a:avLst/>
          </a:prstGeom>
        </p:spPr>
      </p:pic>
      <p:pic>
        <p:nvPicPr>
          <p:cNvPr id="10" name="EA-Logo-140904.pdf" descr="EA-Logo-140904.pdf">
            <a:extLst>
              <a:ext uri="{FF2B5EF4-FFF2-40B4-BE49-F238E27FC236}">
                <a16:creationId xmlns:a16="http://schemas.microsoft.com/office/drawing/2014/main" id="{FBD01B41-1772-495C-A673-2420D20D886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666" b="5666"/>
          <a:stretch>
            <a:fillRect/>
          </a:stretch>
        </p:blipFill>
        <p:spPr>
          <a:xfrm>
            <a:off x="6648297" y="6368260"/>
            <a:ext cx="403496" cy="461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FF9F7E-F963-428E-B79F-E8DE035CD7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0844"/>
          <a:stretch/>
        </p:blipFill>
        <p:spPr>
          <a:xfrm>
            <a:off x="0" y="1758313"/>
            <a:ext cx="4452938" cy="36991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BA90B3-535F-40C9-8BCF-2C5B2F6E05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9176"/>
          <a:stretch/>
        </p:blipFill>
        <p:spPr>
          <a:xfrm>
            <a:off x="4452938" y="2276475"/>
            <a:ext cx="4671573" cy="267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043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383054" y="72279"/>
            <a:ext cx="8377891" cy="1325563"/>
          </a:xfrm>
          <a:prstGeom prst="rect">
            <a:avLst/>
          </a:prstGeom>
        </p:spPr>
        <p:txBody>
          <a:bodyPr spcFirstLastPara="1" lIns="182875" tIns="45700" rIns="182875" bIns="91425" anchorCtr="0">
            <a:normAutofit/>
          </a:bodyPr>
          <a:lstStyle/>
          <a:p>
            <a:pPr lvl="0"/>
            <a:r>
              <a:rPr lang="en-US" sz="2800" b="1" dirty="0">
                <a:solidFill>
                  <a:srgbClr val="1D3661"/>
                </a:solidFill>
                <a:latin typeface="Arial Narrow" panose="020B0606020202030204" pitchFamily="34" charset="0"/>
                <a:sym typeface="Arial Narrow"/>
              </a:rPr>
              <a:t>This tool also builds a business case for landlords on how this policy actually improves the value of their rental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2D4F5E-9FFA-49C8-81D2-AEF3AAC35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566" y="1426911"/>
            <a:ext cx="5242868" cy="537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5422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/>
          <a:p>
            <a:pPr lvl="0"/>
            <a:r>
              <a:rPr lang="en-US">
                <a:solidFill>
                  <a:srgbClr val="1D3661"/>
                </a:solidFill>
                <a:latin typeface="Arial Narrow" panose="020B0606020202030204" pitchFamily="34" charset="0"/>
              </a:rPr>
              <a:t>What are some of the problems this affordability tool helps address?</a:t>
            </a:r>
            <a:endParaRPr sz="2800" b="1" i="0" u="none" strike="noStrike" cap="none">
              <a:solidFill>
                <a:srgbClr val="15253D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285750" indent="-285750">
              <a:buSzPct val="100000"/>
              <a:buFont typeface="Wingdings" panose="05000000000000000000" pitchFamily="2" charset="2"/>
              <a:buChar char="Ø"/>
            </a:pPr>
            <a:r>
              <a:rPr lang="en-US" sz="1600" b="1" dirty="0">
                <a:latin typeface="+mn-lt"/>
                <a:cs typeface="Times New Roman"/>
              </a:rPr>
              <a:t>Transparency</a:t>
            </a:r>
            <a:r>
              <a:rPr lang="en-US" sz="1600" dirty="0">
                <a:latin typeface="+mn-lt"/>
                <a:cs typeface="Times New Roman"/>
              </a:rPr>
              <a:t> prevents landlords from blaming massive rent increase on efficiency standards policy</a:t>
            </a:r>
          </a:p>
          <a:p>
            <a:pPr marL="285750" indent="-285750">
              <a:buSzPct val="100000"/>
              <a:buFont typeface="Wingdings" panose="05000000000000000000" pitchFamily="2" charset="2"/>
              <a:buChar char="Ø"/>
            </a:pPr>
            <a:r>
              <a:rPr lang="en-US" sz="1600" dirty="0">
                <a:latin typeface="+mn-lt"/>
                <a:cs typeface="Times New Roman"/>
              </a:rPr>
              <a:t>Rent increase is separated out, and therefore could be seen as an </a:t>
            </a:r>
            <a:r>
              <a:rPr lang="en-US" sz="1600" b="1" dirty="0">
                <a:latin typeface="+mn-lt"/>
                <a:cs typeface="Times New Roman"/>
              </a:rPr>
              <a:t>"energy charge" </a:t>
            </a:r>
            <a:r>
              <a:rPr lang="en-US" sz="1600" dirty="0">
                <a:latin typeface="+mn-lt"/>
                <a:cs typeface="Times New Roman"/>
              </a:rPr>
              <a:t>instead of base rent increase. Viewing it this way may help to not increase the security deposit.</a:t>
            </a:r>
          </a:p>
          <a:p>
            <a:pPr marL="285750" indent="-285750">
              <a:buSzPct val="100000"/>
              <a:buFont typeface="Wingdings" panose="05000000000000000000" pitchFamily="2" charset="2"/>
              <a:buChar char="Ø"/>
            </a:pPr>
            <a:r>
              <a:rPr lang="en-US" sz="1600" dirty="0">
                <a:cs typeface="Times New Roman"/>
              </a:rPr>
              <a:t>Opens </a:t>
            </a:r>
            <a:r>
              <a:rPr lang="en-US" sz="1600" b="1" dirty="0">
                <a:cs typeface="Times New Roman"/>
              </a:rPr>
              <a:t>dialogue</a:t>
            </a:r>
            <a:r>
              <a:rPr lang="en-US" sz="1600" dirty="0">
                <a:cs typeface="Times New Roman"/>
              </a:rPr>
              <a:t> between landlords and tenants around energy use. If the energy savings are greater than rent increase, this could make the rental </a:t>
            </a:r>
            <a:r>
              <a:rPr lang="en-US" sz="1600" b="1" dirty="0">
                <a:cs typeface="Times New Roman"/>
              </a:rPr>
              <a:t>more appealing </a:t>
            </a:r>
            <a:r>
              <a:rPr lang="en-US" sz="1600" dirty="0">
                <a:cs typeface="Times New Roman"/>
              </a:rPr>
              <a:t>to future tenants.</a:t>
            </a:r>
            <a:endParaRPr lang="en-US" sz="1600" dirty="0">
              <a:latin typeface="+mn-lt"/>
              <a:cs typeface="Times New Roman"/>
            </a:endParaRPr>
          </a:p>
          <a:p>
            <a:pPr marL="285750" indent="-285750">
              <a:buSzPct val="100000"/>
              <a:buFont typeface="Wingdings" panose="05000000000000000000" pitchFamily="2" charset="2"/>
              <a:buChar char="Ø"/>
            </a:pPr>
            <a:r>
              <a:rPr lang="en-US" sz="1600" dirty="0">
                <a:latin typeface="+mn-lt"/>
                <a:cs typeface="Times New Roman"/>
              </a:rPr>
              <a:t>Shows landlords there is </a:t>
            </a:r>
            <a:r>
              <a:rPr lang="en-US" sz="1600" b="1" dirty="0">
                <a:latin typeface="+mn-lt"/>
                <a:cs typeface="Times New Roman"/>
              </a:rPr>
              <a:t>value </a:t>
            </a:r>
            <a:r>
              <a:rPr lang="en-US" sz="1600" dirty="0">
                <a:latin typeface="+mn-lt"/>
                <a:cs typeface="Times New Roman"/>
              </a:rPr>
              <a:t>to their energy upgrades.</a:t>
            </a:r>
          </a:p>
          <a:p>
            <a:pPr marL="285750" indent="-285750">
              <a:buSzPct val="100000"/>
              <a:buFont typeface="Wingdings" panose="05000000000000000000" pitchFamily="2" charset="2"/>
              <a:buChar char="Ø"/>
            </a:pPr>
            <a:r>
              <a:rPr lang="en-US" sz="1600" dirty="0">
                <a:latin typeface="+mn-lt"/>
                <a:cs typeface="Times New Roman"/>
              </a:rPr>
              <a:t>Could help inform city policy around </a:t>
            </a:r>
            <a:r>
              <a:rPr lang="en-US" sz="1600" b="1" dirty="0">
                <a:latin typeface="+mn-lt"/>
                <a:cs typeface="Times New Roman"/>
              </a:rPr>
              <a:t>cost caps and financing tools </a:t>
            </a:r>
            <a:r>
              <a:rPr lang="en-US" sz="1600" dirty="0">
                <a:latin typeface="+mn-lt"/>
                <a:cs typeface="Times New Roman"/>
              </a:rPr>
              <a:t>that could improve affordability.</a:t>
            </a:r>
          </a:p>
          <a:p>
            <a:pPr marL="285750" indent="-285750">
              <a:spcBef>
                <a:spcPts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latin typeface="+mn-lt"/>
                <a:cs typeface="Times New Roman"/>
              </a:rPr>
              <a:t>This allows cities to understand how rents are changing based on the policy and gives them the ability to </a:t>
            </a:r>
            <a:r>
              <a:rPr lang="en-US" sz="1600" b="1" dirty="0">
                <a:latin typeface="+mn-lt"/>
                <a:cs typeface="Times New Roman"/>
              </a:rPr>
              <a:t>correct issues in real time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1600">
              <a:latin typeface="+mn-lt"/>
            </a:endParaRP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1600" b="0" i="0" u="none" strike="noStrike" cap="none"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b="1" i="0" u="none" strike="noStrike" cap="none" dirty="0">
              <a:solidFill>
                <a:schemeClr val="dk1"/>
              </a:solidFill>
              <a:latin typeface="+mn-lt"/>
              <a:ea typeface="Arial"/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DAE96-8E7E-4DC5-92EC-145FBA87717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D0F87C-B8DC-4D82-ADE7-79605316D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28" b="89494" l="9707" r="93679">
                        <a14:foregroundMark x1="13318" y1="31518" x2="13318" y2="31518"/>
                        <a14:foregroundMark x1="31151" y1="35019" x2="31151" y2="35019"/>
                        <a14:foregroundMark x1="41986" y1="34241" x2="41986" y2="34241"/>
                        <a14:foregroundMark x1="51693" y1="26848" x2="51693" y2="26848"/>
                        <a14:foregroundMark x1="66817" y1="32685" x2="66817" y2="32685"/>
                        <a14:foregroundMark x1="66817" y1="49416" x2="66817" y2="49416"/>
                        <a14:foregroundMark x1="92325" y1="27626" x2="92325" y2="27626"/>
                        <a14:foregroundMark x1="93679" y1="40467" x2="93679" y2="40467"/>
                        <a14:foregroundMark x1="91648" y1="52918" x2="91648" y2="52918"/>
                        <a14:foregroundMark x1="87585" y1="78599" x2="87585" y2="78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037" y="6362362"/>
            <a:ext cx="795746" cy="461640"/>
          </a:xfrm>
          <a:prstGeom prst="rect">
            <a:avLst/>
          </a:prstGeom>
        </p:spPr>
      </p:pic>
      <p:pic>
        <p:nvPicPr>
          <p:cNvPr id="10" name="EA-Logo-140904.pdf" descr="EA-Logo-140904.pdf">
            <a:extLst>
              <a:ext uri="{FF2B5EF4-FFF2-40B4-BE49-F238E27FC236}">
                <a16:creationId xmlns:a16="http://schemas.microsoft.com/office/drawing/2014/main" id="{FBD01B41-1772-495C-A673-2420D20D886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666" b="5666"/>
          <a:stretch>
            <a:fillRect/>
          </a:stretch>
        </p:blipFill>
        <p:spPr>
          <a:xfrm>
            <a:off x="6648297" y="6368260"/>
            <a:ext cx="403496" cy="4616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38047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DD72221-DC9F-4CA1-8E09-F4A9C26D9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 and Implementation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5B17C7-F282-452F-B2B4-57DB855699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1E4A8-C180-4FA4-9A48-7F29772AA60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92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1483360" y="407555"/>
            <a:ext cx="7660640" cy="87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800"/>
              <a:buFont typeface="Arial Narrow"/>
              <a:buNone/>
            </a:pPr>
            <a:r>
              <a:rPr lang="en-US" sz="2800" b="1" i="0" u="none" strike="noStrike" cap="none" dirty="0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rPr>
              <a:t>Develop an implementation framework</a:t>
            </a:r>
            <a:endParaRPr sz="2800" b="1" i="0" u="none" strike="noStrike" cap="none" dirty="0">
              <a:solidFill>
                <a:srgbClr val="15253D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body" idx="2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315"/>
          <p:cNvSpPr/>
          <p:nvPr/>
        </p:nvSpPr>
        <p:spPr>
          <a:xfrm flipH="1">
            <a:off x="430190" y="1618593"/>
            <a:ext cx="8400300" cy="4505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r>
              <a:rPr lang="en-US" sz="2000" dirty="0">
                <a:solidFill>
                  <a:schemeClr val="dk1"/>
                </a:solidFill>
              </a:rPr>
              <a:t>Select energy efficiency measurement tool (HES, HERS, custom)</a:t>
            </a:r>
          </a:p>
          <a:p>
            <a:pPr marL="5715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endParaRPr lang="en-US" sz="2000" dirty="0">
              <a:solidFill>
                <a:schemeClr val="dk1"/>
              </a:solidFill>
            </a:endParaRPr>
          </a:p>
          <a:p>
            <a:pPr marL="5715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r>
              <a:rPr lang="en-US" sz="2000" dirty="0">
                <a:solidFill>
                  <a:schemeClr val="dk1"/>
                </a:solidFill>
              </a:rPr>
              <a:t>Select energy target (balance desired savings with cost effectiveness)</a:t>
            </a:r>
          </a:p>
          <a:p>
            <a:pPr marL="5715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endParaRPr lang="en-US" sz="2000" dirty="0">
              <a:solidFill>
                <a:schemeClr val="dk1"/>
              </a:solidFill>
            </a:endParaRPr>
          </a:p>
          <a:p>
            <a:pPr marL="5715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r>
              <a:rPr lang="en-US" sz="2000" dirty="0">
                <a:solidFill>
                  <a:schemeClr val="dk1"/>
                </a:solidFill>
              </a:rPr>
              <a:t>Energy data collection and reporting requirements</a:t>
            </a:r>
          </a:p>
          <a:p>
            <a:pPr marL="5715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endParaRPr lang="en-US" sz="2000" dirty="0">
              <a:solidFill>
                <a:schemeClr val="dk1"/>
              </a:solidFill>
            </a:endParaRPr>
          </a:p>
          <a:p>
            <a:pPr marL="5715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r>
              <a:rPr lang="en-US" sz="2000" dirty="0">
                <a:solidFill>
                  <a:schemeClr val="dk1"/>
                </a:solidFill>
              </a:rPr>
              <a:t>Determine how approach varies between single family and multifamily</a:t>
            </a:r>
          </a:p>
          <a:p>
            <a:pPr marL="5715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endParaRPr lang="en-US" sz="2000" dirty="0">
              <a:solidFill>
                <a:schemeClr val="dk1"/>
              </a:solidFill>
            </a:endParaRPr>
          </a:p>
          <a:p>
            <a:pPr marL="5715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r>
              <a:rPr lang="en-US" sz="2000" dirty="0">
                <a:solidFill>
                  <a:schemeClr val="dk1"/>
                </a:solidFill>
              </a:rPr>
              <a:t>Determine human capital needs</a:t>
            </a: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285750" marR="0" lvl="0" indent="-184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8180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3661"/>
              </a:buClr>
              <a:buSzPts val="2800"/>
              <a:buFont typeface="Arial Narrow"/>
              <a:buNone/>
            </a:pPr>
            <a:r>
              <a:rPr lang="en-US" sz="2800" dirty="0">
                <a:solidFill>
                  <a:srgbClr val="1D3661"/>
                </a:solidFill>
              </a:rPr>
              <a:t>Overview of Implementation Tools</a:t>
            </a:r>
            <a:endParaRPr sz="2000" b="1" i="0" u="none" strike="noStrike" cap="none" dirty="0">
              <a:solidFill>
                <a:srgbClr val="1D366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21E0AA-37F8-4585-8559-D2E76E9226B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hape 315">
            <a:extLst>
              <a:ext uri="{FF2B5EF4-FFF2-40B4-BE49-F238E27FC236}">
                <a16:creationId xmlns:a16="http://schemas.microsoft.com/office/drawing/2014/main" id="{C7CB9A2F-173C-438B-8814-3D45FA75EC2A}"/>
              </a:ext>
            </a:extLst>
          </p:cNvPr>
          <p:cNvSpPr/>
          <p:nvPr/>
        </p:nvSpPr>
        <p:spPr>
          <a:xfrm flipH="1">
            <a:off x="265042" y="1363747"/>
            <a:ext cx="1935898" cy="1815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2400" dirty="0">
                <a:solidFill>
                  <a:schemeClr val="dk1"/>
                </a:solidFill>
              </a:rPr>
              <a:t>HES</a:t>
            </a: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endParaRPr lang="en-US" sz="2400" dirty="0">
              <a:solidFill>
                <a:schemeClr val="dk1"/>
              </a:solidFill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endParaRPr lang="en-US" sz="2400" dirty="0">
              <a:solidFill>
                <a:schemeClr val="dk1"/>
              </a:solidFill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endParaRPr lang="en-US" sz="24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285750" marR="0" lvl="0" indent="-184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sym typeface="Arial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56A9D47-302C-4C3D-A378-9A735D5F65E3}"/>
              </a:ext>
            </a:extLst>
          </p:cNvPr>
          <p:cNvGraphicFramePr/>
          <p:nvPr/>
        </p:nvGraphicFramePr>
        <p:xfrm>
          <a:off x="84291" y="1082970"/>
          <a:ext cx="8878956" cy="5089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06216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537882" y="407555"/>
            <a:ext cx="7884578" cy="87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/>
          <a:p>
            <a:r>
              <a:rPr lang="en-US" sz="2800" b="1" i="0" u="none" strike="noStrike" cap="none" dirty="0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rPr>
              <a:t>What is </a:t>
            </a:r>
            <a:r>
              <a:rPr lang="en-US" dirty="0"/>
              <a:t>the</a:t>
            </a:r>
            <a:r>
              <a:rPr lang="en-US" sz="2800" b="1" i="0" u="none" strike="noStrike" cap="none" dirty="0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rPr>
              <a:t> most important criteria </a:t>
            </a:r>
            <a:r>
              <a:rPr lang="en-US" dirty="0"/>
              <a:t>in your city </a:t>
            </a:r>
            <a:r>
              <a:rPr lang="en-US" sz="2800" b="1" i="0" u="none" strike="noStrike" cap="none" dirty="0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rPr>
              <a:t>when selecting an implementation tool?</a:t>
            </a:r>
            <a:endParaRPr sz="2800" b="1" i="0" u="none" strike="noStrike" cap="none" dirty="0">
              <a:solidFill>
                <a:srgbClr val="15253D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body" idx="2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315">
            <a:extLst>
              <a:ext uri="{FF2B5EF4-FFF2-40B4-BE49-F238E27FC236}">
                <a16:creationId xmlns:a16="http://schemas.microsoft.com/office/drawing/2014/main" id="{8FE24E36-85F1-4AC8-83CE-573E2BDCDA24}"/>
              </a:ext>
            </a:extLst>
          </p:cNvPr>
          <p:cNvSpPr/>
          <p:nvPr/>
        </p:nvSpPr>
        <p:spPr>
          <a:xfrm flipH="1">
            <a:off x="537882" y="1779234"/>
            <a:ext cx="7884578" cy="4505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2000" dirty="0">
                <a:solidFill>
                  <a:schemeClr val="dk1"/>
                </a:solidFill>
              </a:rPr>
              <a:t>Time/cost requirement for city</a:t>
            </a:r>
          </a:p>
          <a:p>
            <a:pPr marL="4572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2000" dirty="0">
                <a:solidFill>
                  <a:schemeClr val="dk1"/>
                </a:solidFill>
              </a:rPr>
              <a:t>Cost of audit</a:t>
            </a:r>
          </a:p>
          <a:p>
            <a:pPr marL="4572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2000" dirty="0">
                <a:solidFill>
                  <a:schemeClr val="dk1"/>
                </a:solidFill>
              </a:rPr>
              <a:t>Ability to serve both single family and multifamily</a:t>
            </a:r>
          </a:p>
          <a:p>
            <a:pPr marL="4572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2000" dirty="0">
                <a:solidFill>
                  <a:schemeClr val="dk1"/>
                </a:solidFill>
              </a:rPr>
              <a:t>Transparency of tool</a:t>
            </a:r>
          </a:p>
          <a:p>
            <a:pPr marL="4572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2000" dirty="0">
                <a:solidFill>
                  <a:schemeClr val="dk1"/>
                </a:solidFill>
              </a:rPr>
              <a:t>Accuracy of tool</a:t>
            </a: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285750" marR="0" lvl="0" indent="-184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1363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537882" y="407555"/>
            <a:ext cx="7884578" cy="87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800"/>
              <a:buFont typeface="Arial Narrow"/>
              <a:buNone/>
            </a:pPr>
            <a:r>
              <a:rPr lang="en-US" sz="2800" b="1" i="0" u="none" strike="noStrike" cap="none" dirty="0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rPr>
              <a:t> What implementation tool are you leaning towards using?</a:t>
            </a:r>
            <a:endParaRPr sz="2800" b="1" i="0" u="none" strike="noStrike" cap="none" dirty="0">
              <a:solidFill>
                <a:srgbClr val="15253D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body" idx="2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315">
            <a:extLst>
              <a:ext uri="{FF2B5EF4-FFF2-40B4-BE49-F238E27FC236}">
                <a16:creationId xmlns:a16="http://schemas.microsoft.com/office/drawing/2014/main" id="{8FE24E36-85F1-4AC8-83CE-573E2BDCDA24}"/>
              </a:ext>
            </a:extLst>
          </p:cNvPr>
          <p:cNvSpPr/>
          <p:nvPr/>
        </p:nvSpPr>
        <p:spPr>
          <a:xfrm flipH="1">
            <a:off x="537882" y="1779234"/>
            <a:ext cx="8400300" cy="4505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2000" dirty="0">
                <a:solidFill>
                  <a:schemeClr val="dk1"/>
                </a:solidFill>
              </a:rPr>
              <a:t>HES</a:t>
            </a:r>
          </a:p>
          <a:p>
            <a:pPr marL="114300"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lang="en-US" sz="2000" dirty="0">
              <a:solidFill>
                <a:schemeClr val="dk1"/>
              </a:solidFill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2000" dirty="0">
                <a:solidFill>
                  <a:schemeClr val="dk1"/>
                </a:solidFill>
              </a:rPr>
              <a:t>HERS</a:t>
            </a:r>
          </a:p>
          <a:p>
            <a:pPr marL="114300"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lang="en-US" sz="2000" dirty="0">
              <a:solidFill>
                <a:schemeClr val="dk1"/>
              </a:solidFill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2000" dirty="0">
                <a:solidFill>
                  <a:schemeClr val="dk1"/>
                </a:solidFill>
              </a:rPr>
              <a:t>Custom Checklist</a:t>
            </a: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endParaRPr lang="en-US" sz="2000" dirty="0">
              <a:solidFill>
                <a:schemeClr val="dk1"/>
              </a:solidFill>
            </a:endParaRPr>
          </a:p>
          <a:p>
            <a:pPr marL="457200" lvl="0" indent="-342900">
              <a:lnSpc>
                <a:spcPct val="90000"/>
              </a:lnSpc>
              <a:buClr>
                <a:schemeClr val="dk1"/>
              </a:buClr>
              <a:buSzPts val="1800"/>
              <a:buChar char="●"/>
            </a:pPr>
            <a:r>
              <a:rPr lang="en-US" sz="2000" dirty="0">
                <a:solidFill>
                  <a:schemeClr val="dk1"/>
                </a:solidFill>
              </a:rPr>
              <a:t>Other</a:t>
            </a: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285750" marR="0" lvl="0" indent="-184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7317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574936" y="466566"/>
            <a:ext cx="7684545" cy="87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800"/>
              <a:buFont typeface="Arial Narrow"/>
              <a:buNone/>
            </a:pPr>
            <a:r>
              <a:rPr lang="en-US" dirty="0"/>
              <a:t>How many efficiency inspectors are needed?</a:t>
            </a:r>
            <a:endParaRPr sz="2800" b="1" i="0" u="none" strike="noStrike" cap="none" dirty="0">
              <a:solidFill>
                <a:srgbClr val="15253D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body" idx="2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315"/>
          <p:cNvSpPr/>
          <p:nvPr/>
        </p:nvSpPr>
        <p:spPr>
          <a:xfrm flipH="1">
            <a:off x="430190" y="1779233"/>
            <a:ext cx="5258229" cy="4505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184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RMI included this number in each of the city’s impact calculations. Here were our assumptions:</a:t>
            </a:r>
          </a:p>
          <a:p>
            <a:pPr marL="285750" marR="0" lvl="0" indent="-184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en-US" sz="1800" dirty="0">
              <a:solidFill>
                <a:schemeClr val="dk1"/>
              </a:solidFill>
            </a:endParaRPr>
          </a:p>
          <a:p>
            <a:pPr marL="3873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Took the total number of non-exempt rentals</a:t>
            </a:r>
          </a:p>
          <a:p>
            <a:pPr marL="3873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dk1"/>
              </a:solidFill>
            </a:endParaRPr>
          </a:p>
          <a:p>
            <a:pPr marL="3873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Made an assump</a:t>
            </a:r>
            <a:r>
              <a:rPr lang="en-US" sz="1800" dirty="0">
                <a:solidFill>
                  <a:schemeClr val="dk1"/>
                </a:solidFill>
              </a:rPr>
              <a:t>tion of how much notice city will give landlords to become compliant (3 yrs)</a:t>
            </a:r>
          </a:p>
          <a:p>
            <a:pPr marL="3873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endParaRPr lang="en-US"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73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</a:rPr>
              <a:t>Assume efficiency inspections are spread out evenly across those years</a:t>
            </a:r>
          </a:p>
          <a:p>
            <a:pPr marL="3873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endParaRPr lang="en-US"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73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</a:rPr>
              <a:t>Assumed each full time inspector could do 1,040 inspections a year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961226-41F1-49F9-A014-593ACE8AB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512" y="1341677"/>
            <a:ext cx="3025978" cy="494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60492"/>
      </p:ext>
    </p:extLst>
  </p:cSld>
  <p:clrMapOvr>
    <a:masterClrMapping/>
  </p:clrMapOvr>
</p:sld>
</file>

<file path=ppt/theme/theme1.xml><?xml version="1.0" encoding="utf-8"?>
<a:theme xmlns:a="http://schemas.openxmlformats.org/drawingml/2006/main" name="20160709v2_Templates">
  <a:themeElements>
    <a:clrScheme name="RMI 2016v2 Template">
      <a:dk1>
        <a:srgbClr val="000000"/>
      </a:dk1>
      <a:lt1>
        <a:srgbClr val="FFFFFF"/>
      </a:lt1>
      <a:dk2>
        <a:srgbClr val="1D3661"/>
      </a:dk2>
      <a:lt2>
        <a:srgbClr val="A4C2DA"/>
      </a:lt2>
      <a:accent1>
        <a:srgbClr val="005CA9"/>
      </a:accent1>
      <a:accent2>
        <a:srgbClr val="39B6DE"/>
      </a:accent2>
      <a:accent3>
        <a:srgbClr val="517C1D"/>
      </a:accent3>
      <a:accent4>
        <a:srgbClr val="F8AB1B"/>
      </a:accent4>
      <a:accent5>
        <a:srgbClr val="B15F22"/>
      </a:accent5>
      <a:accent6>
        <a:srgbClr val="5E0215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Program Document" ma:contentTypeID="0x010100C2CFE70F12B8554A80D65BC4AE2EF6200004246E0A8545D448AFC4ACE59685184B" ma:contentTypeVersion="24" ma:contentTypeDescription="" ma:contentTypeScope="" ma:versionID="e2ea3cfe515d355403283200da3e702a">
  <xsd:schema xmlns:xsd="http://www.w3.org/2001/XMLSchema" xmlns:xs="http://www.w3.org/2001/XMLSchema" xmlns:p="http://schemas.microsoft.com/office/2006/metadata/properties" xmlns:ns2="a1df9832-fa29-4d0b-8301-c5ccf72ca850" targetNamespace="http://schemas.microsoft.com/office/2006/metadata/properties" ma:root="true" ma:fieldsID="86a016c7c74fed2ccd505990cef97493" ns2:_="">
    <xsd:import namespace="a1df9832-fa29-4d0b-8301-c5ccf72ca850"/>
    <xsd:element name="properties">
      <xsd:complexType>
        <xsd:sequence>
          <xsd:element name="documentManagement">
            <xsd:complexType>
              <xsd:all>
                <xsd:element ref="ns2:l9283ed5dc164381a5df9e58c4c717b4" minOccurs="0"/>
                <xsd:element ref="ns2:i44d58dc1cf74c3bb0600f75e80272a0" minOccurs="0"/>
                <xsd:element ref="ns2:k7031f0ddbec44908666ccec4dca0b46" minOccurs="0"/>
                <xsd:element ref="ns2:m26e38606aa543cb981614fc6d49280d" minOccurs="0"/>
                <xsd:element ref="ns2:n48685bf95bc4b8fa4aa6bfb34ecb222" minOccurs="0"/>
                <xsd:element ref="ns2:TaxCatchAll" minOccurs="0"/>
                <xsd:element ref="ns2:eda3356070224fe59cf39745c882f8c6" minOccurs="0"/>
                <xsd:element ref="ns2:n748466ce81f4d068bd498403e1ecc4b" minOccurs="0"/>
                <xsd:element ref="ns2:TaxCatchAllLabel" minOccurs="0"/>
                <xsd:element ref="ns2:n886c46fede847c080398018f40c4c47" minOccurs="0"/>
                <xsd:element ref="ns2:TaxKeyword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df9832-fa29-4d0b-8301-c5ccf72ca850" elementFormDefault="qualified">
    <xsd:import namespace="http://schemas.microsoft.com/office/2006/documentManagement/types"/>
    <xsd:import namespace="http://schemas.microsoft.com/office/infopath/2007/PartnerControls"/>
    <xsd:element name="l9283ed5dc164381a5df9e58c4c717b4" ma:index="10" nillable="true" ma:taxonomy="true" ma:internalName="l9283ed5dc164381a5df9e58c4c717b4" ma:taxonomyFieldName="Industry" ma:displayName="Industry" ma:default="" ma:fieldId="{59283ed5-dc16-4381-a5df-9e58c4c717b4}" ma:sspId="78ca830c-a034-4168-b956-d7763e68b615" ma:termSetId="4705ca40-a9fc-4979-9eeb-55a86f788a8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44d58dc1cf74c3bb0600f75e80272a0" ma:index="12" nillable="true" ma:taxonomy="true" ma:internalName="i44d58dc1cf74c3bb0600f75e80272a0" ma:taxonomyFieldName="Geography" ma:displayName="Geography" ma:default="" ma:fieldId="{244d58dc-1cf7-4c3b-b060-0f75e80272a0}" ma:sspId="78ca830c-a034-4168-b956-d7763e68b615" ma:termSetId="28a1c660-2861-4b3d-a4b7-c19d748b4d8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7031f0ddbec44908666ccec4dca0b46" ma:index="14" nillable="true" ma:taxonomy="true" ma:internalName="k7031f0ddbec44908666ccec4dca0b46" ma:taxonomyFieldName="Client_x0020_Partner" ma:displayName="Client Partner" ma:readOnly="false" ma:default="" ma:fieldId="{47031f0d-dbec-4490-8666-ccec4dca0b46}" ma:sspId="78ca830c-a034-4168-b956-d7763e68b615" ma:termSetId="2fdb8ad4-2b2b-419a-bd90-93be715ccb6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26e38606aa543cb981614fc6d49280d" ma:index="16" nillable="true" ma:taxonomy="true" ma:internalName="m26e38606aa543cb981614fc6d49280d" ma:taxonomyFieldName="Technology" ma:displayName="Technology" ma:readOnly="false" ma:default="" ma:fieldId="{626e3860-6aa5-43cb-9816-14fc6d49280d}" ma:sspId="78ca830c-a034-4168-b956-d7763e68b615" ma:termSetId="fb0d05d2-464d-47d8-b8c5-88e37d853ee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48685bf95bc4b8fa4aa6bfb34ecb222" ma:index="17" nillable="true" ma:taxonomy="true" ma:internalName="n48685bf95bc4b8fa4aa6bfb34ecb222" ma:taxonomyFieldName="Program" ma:displayName="Program" ma:readOnly="false" ma:default="-1;#Buildings|6d5332a4-270e-4d3f-9006-80a36a781c0d" ma:fieldId="{748685bf-95bc-4b8f-a4aa-6bfb34ecb222}" ma:sspId="78ca830c-a034-4168-b956-d7763e68b615" ma:termSetId="fb5b2e61-77ad-482a-9c70-531e7aa7f77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8" nillable="true" ma:displayName="Taxonomy Catch All Column" ma:hidden="true" ma:list="{12e23ad0-6dd8-4afb-afa4-0876b6985e5d}" ma:internalName="TaxCatchAll" ma:showField="CatchAllData" ma:web="24295c53-8441-4ad1-8ffa-c268c72b16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da3356070224fe59cf39745c882f8c6" ma:index="19" nillable="true" ma:taxonomy="true" ma:internalName="eda3356070224fe59cf39745c882f8c6" ma:taxonomyFieldName="Initiative" ma:displayName="Initiative" ma:readOnly="false" ma:default="-1;#BLD - Residential Energy +|8baa4d84-f460-40fd-90d3-b2fd3e52be24" ma:fieldId="{eda33560-7022-4fe5-9cf3-9745c882f8c6}" ma:sspId="78ca830c-a034-4168-b956-d7763e68b615" ma:termSetId="903b7f5a-2ae5-4e42-8208-77428af6ee1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748466ce81f4d068bd498403e1ecc4b" ma:index="21" nillable="true" ma:taxonomy="true" ma:internalName="n748466ce81f4d068bd498403e1ecc4b" ma:taxonomyFieldName="Projects" ma:displayName="Projects" ma:readOnly="false" ma:default="-1;#City Policy|29fcb9e1-67af-4ea4-aa92-d5d2f0be98ac" ma:fieldId="{7748466c-e81f-4d06-8bd4-98403e1ecc4b}" ma:taxonomyMulti="true" ma:sspId="78ca830c-a034-4168-b956-d7763e68b615" ma:termSetId="1ca03fc9-8c6d-48e1-924a-9e9a18db759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12e23ad0-6dd8-4afb-afa4-0876b6985e5d}" ma:internalName="TaxCatchAllLabel" ma:readOnly="true" ma:showField="CatchAllDataLabel" ma:web="24295c53-8441-4ad1-8ffa-c268c72b16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n886c46fede847c080398018f40c4c47" ma:index="24" nillable="true" ma:taxonomy="true" ma:internalName="n886c46fede847c080398018f40c4c47" ma:taxonomyFieldName="Foundation" ma:displayName="Foundation" ma:readOnly="false" ma:default="" ma:fieldId="{7886c46f-ede8-47c0-8039-8018f40c4c47}" ma:sspId="78ca830c-a034-4168-b956-d7763e68b615" ma:termSetId="f178076e-94ff-44a9-8c37-04cfc45bd49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6" nillable="true" ma:taxonomy="true" ma:internalName="TaxKeywordTaxHTField" ma:taxonomyFieldName="TaxKeyword" ma:displayName="Enterprise Keywords" ma:fieldId="{23f27201-bee3-471e-b2e7-b64fd8b7ca38}" ma:taxonomyMulti="true" ma:sspId="78ca830c-a034-4168-b956-d7763e68b615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44d58dc1cf74c3bb0600f75e80272a0 xmlns="a1df9832-fa29-4d0b-8301-c5ccf72ca850">
      <Terms xmlns="http://schemas.microsoft.com/office/infopath/2007/PartnerControls"/>
    </i44d58dc1cf74c3bb0600f75e80272a0>
    <TaxCatchAll xmlns="a1df9832-fa29-4d0b-8301-c5ccf72ca850">
      <Value>1</Value>
    </TaxCatchAll>
    <TaxKeywordTaxHTField xmlns="a1df9832-fa29-4d0b-8301-c5ccf72ca850">
      <Terms xmlns="http://schemas.microsoft.com/office/infopath/2007/PartnerControls"/>
    </TaxKeywordTaxHTField>
    <n748466ce81f4d068bd498403e1ecc4b xmlns="a1df9832-fa29-4d0b-8301-c5ccf72ca850">
      <Terms xmlns="http://schemas.microsoft.com/office/infopath/2007/PartnerControls"/>
    </n748466ce81f4d068bd498403e1ecc4b>
    <l9283ed5dc164381a5df9e58c4c717b4 xmlns="a1df9832-fa29-4d0b-8301-c5ccf72ca850">
      <Terms xmlns="http://schemas.microsoft.com/office/infopath/2007/PartnerControls"/>
    </l9283ed5dc164381a5df9e58c4c717b4>
    <k7031f0ddbec44908666ccec4dca0b46 xmlns="a1df9832-fa29-4d0b-8301-c5ccf72ca850">
      <Terms xmlns="http://schemas.microsoft.com/office/infopath/2007/PartnerControls"/>
    </k7031f0ddbec44908666ccec4dca0b46>
    <m26e38606aa543cb981614fc6d49280d xmlns="a1df9832-fa29-4d0b-8301-c5ccf72ca850">
      <Terms xmlns="http://schemas.microsoft.com/office/infopath/2007/PartnerControls"/>
    </m26e38606aa543cb981614fc6d49280d>
    <n886c46fede847c080398018f40c4c47 xmlns="a1df9832-fa29-4d0b-8301-c5ccf72ca850">
      <Terms xmlns="http://schemas.microsoft.com/office/infopath/2007/PartnerControls"/>
    </n886c46fede847c080398018f40c4c47>
    <n48685bf95bc4b8fa4aa6bfb34ecb222 xmlns="a1df9832-fa29-4d0b-8301-c5ccf72ca850">
      <Terms xmlns="http://schemas.microsoft.com/office/infopath/2007/PartnerControls">
        <TermInfo xmlns="http://schemas.microsoft.com/office/infopath/2007/PartnerControls">
          <TermName xmlns="http://schemas.microsoft.com/office/infopath/2007/PartnerControls">Buildings</TermName>
          <TermId xmlns="http://schemas.microsoft.com/office/infopath/2007/PartnerControls">6d5332a4-270e-4d3f-9006-80a36a781c0d</TermId>
        </TermInfo>
      </Terms>
    </n48685bf95bc4b8fa4aa6bfb34ecb222>
    <eda3356070224fe59cf39745c882f8c6 xmlns="a1df9832-fa29-4d0b-8301-c5ccf72ca850">
      <Terms xmlns="http://schemas.microsoft.com/office/infopath/2007/PartnerControls"/>
    </eda3356070224fe59cf39745c882f8c6>
  </documentManagement>
</p:properties>
</file>

<file path=customXml/item4.xml><?xml version="1.0" encoding="utf-8"?>
<?mso-contentType ?>
<SharedContentType xmlns="Microsoft.SharePoint.Taxonomy.ContentTypeSync" SourceId="78ca830c-a034-4168-b956-d7763e68b615" ContentTypeId="0x010100C2CFE70F12B8554A80D65BC4AE2EF620" PreviousValue="false"/>
</file>

<file path=customXml/itemProps1.xml><?xml version="1.0" encoding="utf-8"?>
<ds:datastoreItem xmlns:ds="http://schemas.openxmlformats.org/officeDocument/2006/customXml" ds:itemID="{1BB6B741-E788-44C1-98D5-8CA986916F2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E50A051-FD7F-4C97-999C-838F73CEE0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df9832-fa29-4d0b-8301-c5ccf72ca8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3707366-4A45-46EB-A6F5-BF4F837C0D2D}">
  <ds:schemaRefs>
    <ds:schemaRef ds:uri="http://schemas.microsoft.com/office/2006/metadata/properties"/>
    <ds:schemaRef ds:uri="http://schemas.microsoft.com/office/infopath/2007/PartnerControls"/>
    <ds:schemaRef ds:uri="a1df9832-fa29-4d0b-8301-c5ccf72ca850"/>
  </ds:schemaRefs>
</ds:datastoreItem>
</file>

<file path=customXml/itemProps4.xml><?xml version="1.0" encoding="utf-8"?>
<ds:datastoreItem xmlns:ds="http://schemas.openxmlformats.org/officeDocument/2006/customXml" ds:itemID="{DA367622-7CF4-4E85-A286-605E0C35B508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1177</TotalTime>
  <Words>2420</Words>
  <Application>Microsoft Office PowerPoint</Application>
  <PresentationFormat>On-screen Show (4:3)</PresentationFormat>
  <Paragraphs>430</Paragraphs>
  <Slides>38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20160709v2_Templates</vt:lpstr>
      <vt:lpstr>PowerPoint Presentation</vt:lpstr>
      <vt:lpstr>Section 3: Policy Components</vt:lpstr>
      <vt:lpstr>Section 3: Policy Components</vt:lpstr>
      <vt:lpstr>Fit and Implementation</vt:lpstr>
      <vt:lpstr>Develop an implementation framework</vt:lpstr>
      <vt:lpstr>Overview of Implementation Tools</vt:lpstr>
      <vt:lpstr>What is the most important criteria in your city when selecting an implementation tool?</vt:lpstr>
      <vt:lpstr> What implementation tool are you leaning towards using?</vt:lpstr>
      <vt:lpstr>How many efficiency inspectors are needed?</vt:lpstr>
      <vt:lpstr>Who are the efficiency inspectors?</vt:lpstr>
      <vt:lpstr>Consult and partner with key stakeholders in the residential housing sector </vt:lpstr>
      <vt:lpstr>Compliance</vt:lpstr>
      <vt:lpstr>Develop a compliance framework</vt:lpstr>
      <vt:lpstr>Discussion on Selecting an Energy Target </vt:lpstr>
      <vt:lpstr>Is Phased Compliance a Good Idea?</vt:lpstr>
      <vt:lpstr>Phased Compliance Ideas</vt:lpstr>
      <vt:lpstr>How can cities help with cost effective compliance?</vt:lpstr>
      <vt:lpstr>How can cities help with cost effective compliance?</vt:lpstr>
      <vt:lpstr>How can cities help with cost effective compliance?</vt:lpstr>
      <vt:lpstr>How can cities help with cost effective compliance?</vt:lpstr>
      <vt:lpstr>Boulder’s Compliance Flowchart</vt:lpstr>
      <vt:lpstr>Enforcement</vt:lpstr>
      <vt:lpstr>Enforcement</vt:lpstr>
      <vt:lpstr>How to verify efficiency standards are actually being met</vt:lpstr>
      <vt:lpstr>Disclosure</vt:lpstr>
      <vt:lpstr>Develop a disclosure framework</vt:lpstr>
      <vt:lpstr>Disclosure can be used in this policy in two different ways</vt:lpstr>
      <vt:lpstr>Boulder’s SmartRegs program publicly discloses which rentals are compliant, non-compliant, or exempt</vt:lpstr>
      <vt:lpstr>Addressing Affordability</vt:lpstr>
      <vt:lpstr>PowerPoint Presentation</vt:lpstr>
      <vt:lpstr>PowerPoint Presentation</vt:lpstr>
      <vt:lpstr>PowerPoint Presentation</vt:lpstr>
      <vt:lpstr>A well designed policy will account for the complexity of affordability </vt:lpstr>
      <vt:lpstr>How to design a solution that meets both landlord and tenant interests</vt:lpstr>
      <vt:lpstr>Boulder hasn’t seen a rent increase as a result of their SmartRegs Policy</vt:lpstr>
      <vt:lpstr>RMI created a template to make any rent increases transparent to tenants and the city</vt:lpstr>
      <vt:lpstr>This tool also builds a business case for landlords on how this policy actually improves the value of their rental</vt:lpstr>
      <vt:lpstr>What are some of the problems this affordability tool helps address?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MESR Kickoff Webinar Slides FINAL.pptx</dc:title>
  <dc:creator>Sneha Ayyagari</dc:creator>
  <cp:lastModifiedBy>Sneha Ayyagari</cp:lastModifiedBy>
  <cp:revision>115</cp:revision>
  <cp:lastPrinted>2018-03-12T16:41:32Z</cp:lastPrinted>
  <dcterms:modified xsi:type="dcterms:W3CDTF">2019-10-28T04:51:10Z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0x010100C2CFE70F12B8554A80D65BC4AE2EF6200004246E0A8545D448AFC4ACE59685184B</vt:lpwstr>
  </property>
  <property fmtid="{D5CDD505-2E9C-101B-9397-08002B2CF9AE}" pid="3" name="Client Partner">
    <vt:lpwstr/>
  </property>
  <property fmtid="{D5CDD505-2E9C-101B-9397-08002B2CF9AE}" pid="4" name="Technology">
    <vt:lpwstr/>
  </property>
  <property fmtid="{D5CDD505-2E9C-101B-9397-08002B2CF9AE}" pid="5" name="Order">
    <vt:r8>100</vt:r8>
  </property>
  <property fmtid="{D5CDD505-2E9C-101B-9397-08002B2CF9AE}" pid="6" name="TaxKeyword">
    <vt:lpwstr/>
  </property>
  <property fmtid="{D5CDD505-2E9C-101B-9397-08002B2CF9AE}" pid="7" name="Sub2">
    <vt:lpwstr/>
  </property>
  <property fmtid="{D5CDD505-2E9C-101B-9397-08002B2CF9AE}" pid="8" name="Projects">
    <vt:lpwstr/>
  </property>
  <property fmtid="{D5CDD505-2E9C-101B-9397-08002B2CF9AE}" pid="9" name="Geography">
    <vt:lpwstr/>
  </property>
  <property fmtid="{D5CDD505-2E9C-101B-9397-08002B2CF9AE}" pid="10" name="Industry">
    <vt:lpwstr/>
  </property>
  <property fmtid="{D5CDD505-2E9C-101B-9397-08002B2CF9AE}" pid="11" name="Foundation">
    <vt:lpwstr/>
  </property>
  <property fmtid="{D5CDD505-2E9C-101B-9397-08002B2CF9AE}" pid="12" name="Initiative">
    <vt:lpwstr/>
  </property>
  <property fmtid="{D5CDD505-2E9C-101B-9397-08002B2CF9AE}" pid="13" name="Program">
    <vt:lpwstr>1;#Buildings|6d5332a4-270e-4d3f-9006-80a36a781c0d</vt:lpwstr>
  </property>
</Properties>
</file>